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8"/>
  </p:notesMasterIdLst>
  <p:sldIdLst>
    <p:sldId id="256" r:id="rId2"/>
    <p:sldId id="257" r:id="rId3"/>
    <p:sldId id="258" r:id="rId4"/>
    <p:sldId id="259" r:id="rId5"/>
    <p:sldId id="260" r:id="rId6"/>
    <p:sldId id="261" r:id="rId7"/>
    <p:sldId id="262" r:id="rId8"/>
    <p:sldId id="263" r:id="rId9"/>
    <p:sldId id="362" r:id="rId114"/>
    <p:sldId id="264" r:id="rId10"/>
    <p:sldId id="265" r:id="rId11"/>
    <p:sldId id="361" r:id="rId12"/>
    <p:sldId id="266" r:id="rId13"/>
    <p:sldId id="267" r:id="rId14"/>
    <p:sldId id="268" r:id="rId15"/>
    <p:sldId id="269" r:id="rId16"/>
    <p:sldId id="356" r:id="rId17"/>
    <p:sldId id="363" r:id="rId115"/>
    <p:sldId id="364" r:id="rId116"/>
    <p:sldId id="270" r:id="rId18"/>
    <p:sldId id="365" r:id="rId117"/>
    <p:sldId id="366" r:id="rId118"/>
    <p:sldId id="271" r:id="rId19"/>
    <p:sldId id="35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352"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57" r:id="rId50"/>
    <p:sldId id="358" r:id="rId51"/>
    <p:sldId id="300" r:id="rId52"/>
    <p:sldId id="368" r:id="rId120"/>
    <p:sldId id="301" r:id="rId53"/>
    <p:sldId id="302" r:id="rId54"/>
    <p:sldId id="303" r:id="rId55"/>
    <p:sldId id="304" r:id="rId56"/>
    <p:sldId id="305" r:id="rId57"/>
    <p:sldId id="306" r:id="rId58"/>
    <p:sldId id="369" r:id="rId121"/>
    <p:sldId id="307" r:id="rId59"/>
    <p:sldId id="308" r:id="rId60"/>
    <p:sldId id="309" r:id="rId61"/>
    <p:sldId id="310" r:id="rId62"/>
    <p:sldId id="311" r:id="rId63"/>
    <p:sldId id="312" r:id="rId64"/>
    <p:sldId id="313" r:id="rId65"/>
    <p:sldId id="359" r:id="rId66"/>
    <p:sldId id="314" r:id="rId67"/>
    <p:sldId id="315" r:id="rId68"/>
    <p:sldId id="316" r:id="rId69"/>
    <p:sldId id="317" r:id="rId70"/>
    <p:sldId id="318" r:id="rId71"/>
    <p:sldId id="319" r:id="rId72"/>
    <p:sldId id="370" r:id="rId12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53" r:id="rId88"/>
    <p:sldId id="349" r:id="rId89"/>
    <p:sldId id="360" r:id="rId90"/>
    <p:sldId id="350" r:id="rId91"/>
    <p:sldId id="335" r:id="rId92"/>
    <p:sldId id="336" r:id="rId93"/>
    <p:sldId id="337" r:id="rId94"/>
    <p:sldId id="338" r:id="rId95"/>
    <p:sldId id="354" r:id="rId96"/>
    <p:sldId id="367" r:id="rId119"/>
    <p:sldId id="339" r:id="rId97"/>
    <p:sldId id="340" r:id="rId98"/>
    <p:sldId id="341" r:id="rId99"/>
    <p:sldId id="342" r:id="rId100"/>
    <p:sldId id="343" r:id="rId101"/>
    <p:sldId id="344" r:id="rId102"/>
    <p:sldId id="345" r:id="rId103"/>
    <p:sldId id="346" r:id="rId104"/>
    <p:sldId id="347" r:id="rId105"/>
    <p:sldId id="348" r:id="rId106"/>
    <p:sldId id="355" r:id="rId10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7394E1-EC6B-455B-8A63-671A5BFD0A57}" v="15" dt="2026-09-25T16:41:13.665"/>
    <p1510:client id="{D0F71BEB-EE1B-411E-9C86-DA4C6D68D8E3}" v="4" dt="2026-09-25T22:16:58.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66" d="100"/>
          <a:sy n="66" d="100"/>
        </p:scale>
        <p:origin x="652"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10.xml"/><Relationship Id="rId11" Type="http://schemas.openxmlformats.org/officeDocument/2006/relationships/slide" Target="slides/slide11.xml"/><Relationship Id="rId12" Type="http://schemas.openxmlformats.org/officeDocument/2006/relationships/slide" Target="slides/slide12.xml"/><Relationship Id="rId13" Type="http://schemas.openxmlformats.org/officeDocument/2006/relationships/slide" Target="slides/slide13.xml"/><Relationship Id="rId14" Type="http://schemas.openxmlformats.org/officeDocument/2006/relationships/slide" Target="slides/slide14.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20.xml"/><Relationship Id="rId19" Type="http://schemas.openxmlformats.org/officeDocument/2006/relationships/slide" Target="slides/slide23.xml"/><Relationship Id="rId20" Type="http://schemas.openxmlformats.org/officeDocument/2006/relationships/slide" Target="slides/slide24.xml"/><Relationship Id="rId21" Type="http://schemas.openxmlformats.org/officeDocument/2006/relationships/slide" Target="slides/slide25.xml"/><Relationship Id="rId22" Type="http://schemas.openxmlformats.org/officeDocument/2006/relationships/slide" Target="slides/slide26.xml"/><Relationship Id="rId23" Type="http://schemas.openxmlformats.org/officeDocument/2006/relationships/slide" Target="slides/slide27.xml"/><Relationship Id="rId24" Type="http://schemas.openxmlformats.org/officeDocument/2006/relationships/slide" Target="slides/slide28.xml"/><Relationship Id="rId25" Type="http://schemas.openxmlformats.org/officeDocument/2006/relationships/slide" Target="slides/slide29.xml"/><Relationship Id="rId26" Type="http://schemas.openxmlformats.org/officeDocument/2006/relationships/slide" Target="slides/slide30.xml"/><Relationship Id="rId27" Type="http://schemas.openxmlformats.org/officeDocument/2006/relationships/slide" Target="slides/slide31.xml"/><Relationship Id="rId28" Type="http://schemas.openxmlformats.org/officeDocument/2006/relationships/slide" Target="slides/slide32.xml"/><Relationship Id="rId29" Type="http://schemas.openxmlformats.org/officeDocument/2006/relationships/slide" Target="slides/slide33.xml"/><Relationship Id="rId30" Type="http://schemas.openxmlformats.org/officeDocument/2006/relationships/slide" Target="slides/slide34.xml"/><Relationship Id="rId31" Type="http://schemas.openxmlformats.org/officeDocument/2006/relationships/slide" Target="slides/slide35.xml"/><Relationship Id="rId32" Type="http://schemas.openxmlformats.org/officeDocument/2006/relationships/slide" Target="slides/slide36.xml"/><Relationship Id="rId33" Type="http://schemas.openxmlformats.org/officeDocument/2006/relationships/slide" Target="slides/slide37.xml"/><Relationship Id="rId34" Type="http://schemas.openxmlformats.org/officeDocument/2006/relationships/slide" Target="slides/slide38.xml"/><Relationship Id="rId35" Type="http://schemas.openxmlformats.org/officeDocument/2006/relationships/slide" Target="slides/slide39.xml"/><Relationship Id="rId36" Type="http://schemas.openxmlformats.org/officeDocument/2006/relationships/slide" Target="slides/slide40.xml"/><Relationship Id="rId37" Type="http://schemas.openxmlformats.org/officeDocument/2006/relationships/slide" Target="slides/slide41.xml"/><Relationship Id="rId38" Type="http://schemas.openxmlformats.org/officeDocument/2006/relationships/slide" Target="slides/slide42.xml"/><Relationship Id="rId39" Type="http://schemas.openxmlformats.org/officeDocument/2006/relationships/slide" Target="slides/slide43.xml"/><Relationship Id="rId40" Type="http://schemas.openxmlformats.org/officeDocument/2006/relationships/slide" Target="slides/slide44.xml"/><Relationship Id="rId41" Type="http://schemas.openxmlformats.org/officeDocument/2006/relationships/slide" Target="slides/slide45.xml"/><Relationship Id="rId42" Type="http://schemas.openxmlformats.org/officeDocument/2006/relationships/slide" Target="slides/slide46.xml"/><Relationship Id="rId43" Type="http://schemas.openxmlformats.org/officeDocument/2006/relationships/slide" Target="slides/slide47.xml"/><Relationship Id="rId44" Type="http://schemas.openxmlformats.org/officeDocument/2006/relationships/slide" Target="slides/slide48.xml"/><Relationship Id="rId45" Type="http://schemas.openxmlformats.org/officeDocument/2006/relationships/slide" Target="slides/slide49.xml"/><Relationship Id="rId46" Type="http://schemas.openxmlformats.org/officeDocument/2006/relationships/slide" Target="slides/slide50.xml"/><Relationship Id="rId47" Type="http://schemas.openxmlformats.org/officeDocument/2006/relationships/slide" Target="slides/slide51.xml"/><Relationship Id="rId48" Type="http://schemas.openxmlformats.org/officeDocument/2006/relationships/slide" Target="slides/slide52.xml"/><Relationship Id="rId49" Type="http://schemas.openxmlformats.org/officeDocument/2006/relationships/slide" Target="slides/slide53.xml"/><Relationship Id="rId50" Type="http://schemas.openxmlformats.org/officeDocument/2006/relationships/slide" Target="slides/slide54.xml"/><Relationship Id="rId51" Type="http://schemas.openxmlformats.org/officeDocument/2006/relationships/slide" Target="slides/slide55.xml"/><Relationship Id="rId52" Type="http://schemas.openxmlformats.org/officeDocument/2006/relationships/slide" Target="slides/slide56.xml"/><Relationship Id="rId53" Type="http://schemas.openxmlformats.org/officeDocument/2006/relationships/slide" Target="slides/slide58.xml"/><Relationship Id="rId54" Type="http://schemas.openxmlformats.org/officeDocument/2006/relationships/slide" Target="slides/slide59.xml"/><Relationship Id="rId55" Type="http://schemas.openxmlformats.org/officeDocument/2006/relationships/slide" Target="slides/slide60.xml"/><Relationship Id="rId56" Type="http://schemas.openxmlformats.org/officeDocument/2006/relationships/slide" Target="slides/slide61.xml"/><Relationship Id="rId57" Type="http://schemas.openxmlformats.org/officeDocument/2006/relationships/slide" Target="slides/slide62.xml"/><Relationship Id="rId58" Type="http://schemas.openxmlformats.org/officeDocument/2006/relationships/slide" Target="slides/slide63.xml"/><Relationship Id="rId59" Type="http://schemas.openxmlformats.org/officeDocument/2006/relationships/slide" Target="slides/slide65.xml"/><Relationship Id="rId60" Type="http://schemas.openxmlformats.org/officeDocument/2006/relationships/slide" Target="slides/slide66.xml"/><Relationship Id="rId61" Type="http://schemas.openxmlformats.org/officeDocument/2006/relationships/slide" Target="slides/slide67.xml"/><Relationship Id="rId62" Type="http://schemas.openxmlformats.org/officeDocument/2006/relationships/slide" Target="slides/slide68.xml"/><Relationship Id="rId63" Type="http://schemas.openxmlformats.org/officeDocument/2006/relationships/slide" Target="slides/slide69.xml"/><Relationship Id="rId64" Type="http://schemas.openxmlformats.org/officeDocument/2006/relationships/slide" Target="slides/slide70.xml"/><Relationship Id="rId65" Type="http://schemas.openxmlformats.org/officeDocument/2006/relationships/slide" Target="slides/slide71.xml"/><Relationship Id="rId66" Type="http://schemas.openxmlformats.org/officeDocument/2006/relationships/slide" Target="slides/slide72.xml"/><Relationship Id="rId67" Type="http://schemas.openxmlformats.org/officeDocument/2006/relationships/slide" Target="slides/slide73.xml"/><Relationship Id="rId68" Type="http://schemas.openxmlformats.org/officeDocument/2006/relationships/slide" Target="slides/slide74.xml"/><Relationship Id="rId69" Type="http://schemas.openxmlformats.org/officeDocument/2006/relationships/slide" Target="slides/slide75.xml"/><Relationship Id="rId70" Type="http://schemas.openxmlformats.org/officeDocument/2006/relationships/slide" Target="slides/slide76.xml"/><Relationship Id="rId71" Type="http://schemas.openxmlformats.org/officeDocument/2006/relationships/slide" Target="slides/slide77.xml"/><Relationship Id="rId72" Type="http://schemas.openxmlformats.org/officeDocument/2006/relationships/slide" Target="slides/slide78.xml"/><Relationship Id="rId73" Type="http://schemas.openxmlformats.org/officeDocument/2006/relationships/slide" Target="slides/slide80.xml"/><Relationship Id="rId74" Type="http://schemas.openxmlformats.org/officeDocument/2006/relationships/slide" Target="slides/slide81.xml"/><Relationship Id="rId75" Type="http://schemas.openxmlformats.org/officeDocument/2006/relationships/slide" Target="slides/slide82.xml"/><Relationship Id="rId76" Type="http://schemas.openxmlformats.org/officeDocument/2006/relationships/slide" Target="slides/slide83.xml"/><Relationship Id="rId77" Type="http://schemas.openxmlformats.org/officeDocument/2006/relationships/slide" Target="slides/slide84.xml"/><Relationship Id="rId78" Type="http://schemas.openxmlformats.org/officeDocument/2006/relationships/slide" Target="slides/slide85.xml"/><Relationship Id="rId79" Type="http://schemas.openxmlformats.org/officeDocument/2006/relationships/slide" Target="slides/slide86.xml"/><Relationship Id="rId80" Type="http://schemas.openxmlformats.org/officeDocument/2006/relationships/slide" Target="slides/slide87.xml"/><Relationship Id="rId81" Type="http://schemas.openxmlformats.org/officeDocument/2006/relationships/slide" Target="slides/slide88.xml"/><Relationship Id="rId82" Type="http://schemas.openxmlformats.org/officeDocument/2006/relationships/slide" Target="slides/slide89.xml"/><Relationship Id="rId83" Type="http://schemas.openxmlformats.org/officeDocument/2006/relationships/slide" Target="slides/slide90.xml"/><Relationship Id="rId84" Type="http://schemas.openxmlformats.org/officeDocument/2006/relationships/slide" Target="slides/slide91.xml"/><Relationship Id="rId85" Type="http://schemas.openxmlformats.org/officeDocument/2006/relationships/slide" Target="slides/slide92.xml"/><Relationship Id="rId86" Type="http://schemas.openxmlformats.org/officeDocument/2006/relationships/slide" Target="slides/slide93.xml"/><Relationship Id="rId87" Type="http://schemas.openxmlformats.org/officeDocument/2006/relationships/slide" Target="slides/slide94.xml"/><Relationship Id="rId88" Type="http://schemas.openxmlformats.org/officeDocument/2006/relationships/slide" Target="slides/slide95.xml"/><Relationship Id="rId89" Type="http://schemas.openxmlformats.org/officeDocument/2006/relationships/slide" Target="slides/slide96.xml"/><Relationship Id="rId90" Type="http://schemas.openxmlformats.org/officeDocument/2006/relationships/slide" Target="slides/slide97.xml"/><Relationship Id="rId91" Type="http://schemas.openxmlformats.org/officeDocument/2006/relationships/slide" Target="slides/slide98.xml"/><Relationship Id="rId92" Type="http://schemas.openxmlformats.org/officeDocument/2006/relationships/slide" Target="slides/slide99.xml"/><Relationship Id="rId93" Type="http://schemas.openxmlformats.org/officeDocument/2006/relationships/slide" Target="slides/slide100.xml"/><Relationship Id="rId94" Type="http://schemas.openxmlformats.org/officeDocument/2006/relationships/slide" Target="slides/slide101.xml"/><Relationship Id="rId95" Type="http://schemas.openxmlformats.org/officeDocument/2006/relationships/slide" Target="slides/slide102.xml"/><Relationship Id="rId96" Type="http://schemas.openxmlformats.org/officeDocument/2006/relationships/slide" Target="slides/slide103.xml"/><Relationship Id="rId97" Type="http://schemas.openxmlformats.org/officeDocument/2006/relationships/slide" Target="slides/slide105.xml"/><Relationship Id="rId98" Type="http://schemas.openxmlformats.org/officeDocument/2006/relationships/slide" Target="slides/slide106.xml"/><Relationship Id="rId99" Type="http://schemas.openxmlformats.org/officeDocument/2006/relationships/slide" Target="slides/slide107.xml"/><Relationship Id="rId100" Type="http://schemas.openxmlformats.org/officeDocument/2006/relationships/slide" Target="slides/slide108.xml"/><Relationship Id="rId101" Type="http://schemas.openxmlformats.org/officeDocument/2006/relationships/slide" Target="slides/slide109.xml"/><Relationship Id="rId102" Type="http://schemas.openxmlformats.org/officeDocument/2006/relationships/slide" Target="slides/slide110.xml"/><Relationship Id="rId103" Type="http://schemas.openxmlformats.org/officeDocument/2006/relationships/slide" Target="slides/slide111.xml"/><Relationship Id="rId104" Type="http://schemas.openxmlformats.org/officeDocument/2006/relationships/slide" Target="slides/slide112.xml"/><Relationship Id="rId105" Type="http://schemas.openxmlformats.org/officeDocument/2006/relationships/slide" Target="slides/slide113.xml"/><Relationship Id="rId106" Type="http://schemas.openxmlformats.org/officeDocument/2006/relationships/slide" Target="slides/slide114.xml"/><Relationship Id="rId107" Type="http://schemas.openxmlformats.org/officeDocument/2006/relationships/slide" Target="slides/slide115.xml"/><Relationship Id="rId108" Type="http://schemas.openxmlformats.org/officeDocument/2006/relationships/notesMaster" Target="notesMasters/notesMaster1.xml"/><Relationship Id="rId109" Type="http://schemas.openxmlformats.org/officeDocument/2006/relationships/presProps" Target="presProps.xml"/><Relationship Id="rId110" Type="http://schemas.openxmlformats.org/officeDocument/2006/relationships/viewProps" Target="viewProps.xml"/><Relationship Id="rId111" Type="http://schemas.openxmlformats.org/officeDocument/2006/relationships/theme" Target="theme/theme1.xml"/><Relationship Id="rId112" Type="http://schemas.openxmlformats.org/officeDocument/2006/relationships/tableStyles" Target="tableStyles.xml"/><Relationship Id="rId113" Type="http://schemas.microsoft.com/office/2015/10/relationships/revisionInfo" Target="revisionInfo.xml"/><Relationship Id="rId114" Type="http://schemas.openxmlformats.org/officeDocument/2006/relationships/slide" Target="slides/slide9.xml"/><Relationship Id="rId115" Type="http://schemas.openxmlformats.org/officeDocument/2006/relationships/slide" Target="slides/slide18.xml"/><Relationship Id="rId116" Type="http://schemas.openxmlformats.org/officeDocument/2006/relationships/slide" Target="slides/slide19.xml"/><Relationship Id="rId117" Type="http://schemas.openxmlformats.org/officeDocument/2006/relationships/slide" Target="slides/slide21.xml"/><Relationship Id="rId118" Type="http://schemas.openxmlformats.org/officeDocument/2006/relationships/slide" Target="slides/slide22.xml"/><Relationship Id="rId119" Type="http://schemas.openxmlformats.org/officeDocument/2006/relationships/slide" Target="slides/slide104.xml"/><Relationship Id="rId120" Type="http://schemas.openxmlformats.org/officeDocument/2006/relationships/slide" Target="slides/slide57.xml"/><Relationship Id="rId121" Type="http://schemas.openxmlformats.org/officeDocument/2006/relationships/slide" Target="slides/slide64.xml"/><Relationship Id="rId122" Type="http://schemas.openxmlformats.org/officeDocument/2006/relationships/slide" Target="slides/slide7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doughnutChart>
        <c:varyColors val="1"/>
        <c:ser>
          <c:idx val="0"/>
          <c:order val="0"/>
          <c:tx>
            <c:strRef>
              <c:f>Sheet1!$B$1</c:f>
              <c:strCache>
                <c:ptCount val="1"/>
                <c:pt idx="0">
                  <c:v>Estate</c:v>
                </c:pt>
              </c:strCache>
            </c:strRef>
          </c:tx>
          <c:spPr>
            <a:solidFill>
              <a:schemeClr val="accent1"/>
            </a:solidFill>
            <a:ln w="9525" cap="flat">
              <a:solidFill>
                <a:srgbClr val="F9F9F9"/>
              </a:solidFill>
              <a:prstDash val="solid"/>
              <a:round/>
            </a:ln>
            <a:effectLst/>
          </c:spPr>
          <c:dPt>
            <c:idx val="0"/>
            <c:bubble3D val="0"/>
            <c:spPr>
              <a:solidFill>
                <a:srgbClr val="2C7A6B"/>
              </a:solidFill>
              <a:ln w="25400" cap="flat">
                <a:solidFill>
                  <a:srgbClr val="FFFFFF"/>
                </a:solidFill>
                <a:prstDash val="solid"/>
                <a:round/>
              </a:ln>
              <a:effectLst/>
            </c:spPr>
            <c:extLst>
              <c:ext xmlns:c16="http://schemas.microsoft.com/office/drawing/2014/chart" uri="{C3380CC4-5D6E-409C-BE32-E72D297353CC}">
                <c16:uniqueId val="{00000001-FB50-4AAF-BC5B-800FBC61E0CD}"/>
              </c:ext>
            </c:extLst>
          </c:dPt>
          <c:dPt>
            <c:idx val="1"/>
            <c:bubble3D val="0"/>
            <c:spPr>
              <a:solidFill>
                <a:srgbClr val="C8A35A"/>
              </a:solidFill>
              <a:ln w="25400" cap="flat">
                <a:solidFill>
                  <a:srgbClr val="FFFFFF"/>
                </a:solidFill>
                <a:prstDash val="solid"/>
                <a:round/>
              </a:ln>
              <a:effectLst/>
            </c:spPr>
            <c:extLst>
              <c:ext xmlns:c16="http://schemas.microsoft.com/office/drawing/2014/chart" uri="{C3380CC4-5D6E-409C-BE32-E72D297353CC}">
                <c16:uniqueId val="{00000003-FB50-4AAF-BC5B-800FBC61E0CD}"/>
              </c:ext>
            </c:extLst>
          </c:dPt>
          <c:cat>
            <c:strRef>
              <c:f>Sheet1!$A$2:$A$3</c:f>
              <c:strCache>
                <c:ptCount val="2"/>
                <c:pt idx="0">
                  <c:v>Fixed for heirs (2/3)</c:v>
                </c:pt>
                <c:pt idx="1">
                  <c:v>Your wasiyyah (up to 1/3)</c:v>
                </c:pt>
              </c:strCache>
            </c:strRef>
          </c:cat>
          <c:val>
            <c:numRef>
              <c:f>Sheet1!$B$2:$B$3</c:f>
              <c:numCache>
                <c:formatCode>General</c:formatCode>
                <c:ptCount val="2"/>
                <c:pt idx="0">
                  <c:v>67</c:v>
                </c:pt>
                <c:pt idx="1">
                  <c:v>33</c:v>
                </c:pt>
              </c:numCache>
            </c:numRef>
          </c:val>
          <c:extLst>
            <c:ext xmlns:c16="http://schemas.microsoft.com/office/drawing/2014/chart" uri="{C3380CC4-5D6E-409C-BE32-E72D297353CC}">
              <c16:uniqueId val="{00000004-FB50-4AAF-BC5B-800FBC61E0CD}"/>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overlay val="0"/>
      <c:txPr>
        <a:bodyPr/>
        <a:lstStyle/>
        <a:p>
          <a:pPr>
            <a:defRPr sz="1200">
              <a:solidFill>
                <a:srgbClr val="1C2B27"/>
              </a:solidFill>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pieChart>
        <c:varyColors val="1"/>
        <c:ser>
          <c:idx val="0"/>
          <c:order val="0"/>
          <c:tx>
            <c:strRef>
              <c:f>Sheet1!$B$1</c:f>
              <c:strCache>
                <c:ptCount val="1"/>
                <c:pt idx="0">
                  <c:v>Split</c:v>
                </c:pt>
              </c:strCache>
            </c:strRef>
          </c:tx>
          <c:spPr>
            <a:solidFill>
              <a:schemeClr val="accent1"/>
            </a:solidFill>
            <a:ln w="9525" cap="flat">
              <a:solidFill>
                <a:srgbClr val="F9F9F9"/>
              </a:solidFill>
              <a:prstDash val="solid"/>
              <a:round/>
            </a:ln>
            <a:effectLst/>
          </c:spPr>
          <c:dPt>
            <c:idx val="0"/>
            <c:bubble3D val="0"/>
            <c:spPr>
              <a:solidFill>
                <a:srgbClr val="C8A35A"/>
              </a:solidFill>
              <a:ln w="25400" cap="flat">
                <a:solidFill>
                  <a:srgbClr val="FFFFFF"/>
                </a:solidFill>
                <a:prstDash val="solid"/>
                <a:round/>
              </a:ln>
              <a:effectLst/>
            </c:spPr>
            <c:extLst>
              <c:ext xmlns:c16="http://schemas.microsoft.com/office/drawing/2014/chart" uri="{C3380CC4-5D6E-409C-BE32-E72D297353CC}">
                <c16:uniqueId val="{00000001-AABA-430D-BE40-A78C6196F218}"/>
              </c:ext>
            </c:extLst>
          </c:dPt>
          <c:dPt>
            <c:idx val="1"/>
            <c:bubble3D val="0"/>
            <c:spPr>
              <a:solidFill>
                <a:srgbClr val="5FA392"/>
              </a:solidFill>
              <a:ln w="25400" cap="flat">
                <a:solidFill>
                  <a:srgbClr val="FFFFFF"/>
                </a:solidFill>
                <a:prstDash val="solid"/>
                <a:round/>
              </a:ln>
              <a:effectLst/>
            </c:spPr>
            <c:extLst>
              <c:ext xmlns:c16="http://schemas.microsoft.com/office/drawing/2014/chart" uri="{C3380CC4-5D6E-409C-BE32-E72D297353CC}">
                <c16:uniqueId val="{00000003-AABA-430D-BE40-A78C6196F218}"/>
              </c:ext>
            </c:extLst>
          </c:dPt>
          <c:dPt>
            <c:idx val="2"/>
            <c:bubble3D val="0"/>
            <c:spPr>
              <a:solidFill>
                <a:srgbClr val="2C7A6B"/>
              </a:solidFill>
              <a:ln w="25400" cap="flat">
                <a:solidFill>
                  <a:srgbClr val="FFFFFF"/>
                </a:solidFill>
                <a:prstDash val="solid"/>
                <a:round/>
              </a:ln>
              <a:effectLst/>
            </c:spPr>
            <c:extLst>
              <c:ext xmlns:c16="http://schemas.microsoft.com/office/drawing/2014/chart" uri="{C3380CC4-5D6E-409C-BE32-E72D297353CC}">
                <c16:uniqueId val="{00000005-AABA-430D-BE40-A78C6196F218}"/>
              </c:ext>
            </c:extLst>
          </c:dPt>
          <c:dPt>
            <c:idx val="3"/>
            <c:bubble3D val="0"/>
            <c:spPr>
              <a:solidFill>
                <a:srgbClr val="0E3B34"/>
              </a:solidFill>
              <a:ln w="25400" cap="flat">
                <a:solidFill>
                  <a:srgbClr val="FFFFFF"/>
                </a:solidFill>
                <a:prstDash val="solid"/>
                <a:round/>
              </a:ln>
              <a:effectLst/>
            </c:spPr>
            <c:extLst>
              <c:ext xmlns:c16="http://schemas.microsoft.com/office/drawing/2014/chart" uri="{C3380CC4-5D6E-409C-BE32-E72D297353CC}">
                <c16:uniqueId val="{00000007-AABA-430D-BE40-A78C6196F218}"/>
              </c:ext>
            </c:extLst>
          </c:dPt>
          <c:dPt>
            <c:idx val="4"/>
            <c:bubble3D val="0"/>
            <c:spPr>
              <a:solidFill>
                <a:srgbClr val="8FBFB1"/>
              </a:solidFill>
              <a:ln w="25400" cap="flat">
                <a:solidFill>
                  <a:srgbClr val="FFFFFF"/>
                </a:solidFill>
                <a:prstDash val="solid"/>
                <a:round/>
              </a:ln>
              <a:effectLst/>
            </c:spPr>
            <c:extLst>
              <c:ext xmlns:c16="http://schemas.microsoft.com/office/drawing/2014/chart" uri="{C3380CC4-5D6E-409C-BE32-E72D297353CC}">
                <c16:uniqueId val="{00000009-AABA-430D-BE40-A78C6196F218}"/>
              </c:ext>
            </c:extLst>
          </c:dPt>
          <c:dPt>
            <c:idx val="5"/>
            <c:bubble3D val="0"/>
            <c:spPr>
              <a:solidFill>
                <a:srgbClr val="B7D6CC"/>
              </a:solidFill>
              <a:ln w="25400" cap="flat">
                <a:solidFill>
                  <a:srgbClr val="FFFFFF"/>
                </a:solidFill>
                <a:prstDash val="solid"/>
                <a:round/>
              </a:ln>
              <a:effectLst/>
            </c:spPr>
            <c:extLst>
              <c:ext xmlns:c16="http://schemas.microsoft.com/office/drawing/2014/chart" uri="{C3380CC4-5D6E-409C-BE32-E72D297353CC}">
                <c16:uniqueId val="{0000000B-AABA-430D-BE40-A78C6196F218}"/>
              </c:ext>
            </c:extLst>
          </c:dPt>
          <c:cat>
            <c:strRef>
              <c:f>Sheet1!$A$2:$A$7</c:f>
              <c:strCache>
                <c:ptCount val="6"/>
                <c:pt idx="0">
                  <c:v>Wife 1/8 — £150k</c:v>
                </c:pt>
                <c:pt idx="1">
                  <c:v>Mother 1/6 — £200k</c:v>
                </c:pt>
                <c:pt idx="2">
                  <c:v>Father 1/6 — £200k</c:v>
                </c:pt>
                <c:pt idx="3">
                  <c:v>Son — £325k</c:v>
                </c:pt>
                <c:pt idx="4">
                  <c:v>Daughter — £162.5k</c:v>
                </c:pt>
                <c:pt idx="5">
                  <c:v>Daughter — £162.5k</c:v>
                </c:pt>
              </c:strCache>
            </c:strRef>
          </c:cat>
          <c:val>
            <c:numRef>
              <c:f>Sheet1!$B$2:$B$7</c:f>
              <c:numCache>
                <c:formatCode>General</c:formatCode>
                <c:ptCount val="6"/>
                <c:pt idx="0">
                  <c:v>150</c:v>
                </c:pt>
                <c:pt idx="1">
                  <c:v>200</c:v>
                </c:pt>
                <c:pt idx="2">
                  <c:v>200</c:v>
                </c:pt>
                <c:pt idx="3">
                  <c:v>325</c:v>
                </c:pt>
                <c:pt idx="4">
                  <c:v>162.5</c:v>
                </c:pt>
                <c:pt idx="5">
                  <c:v>162.5</c:v>
                </c:pt>
              </c:numCache>
            </c:numRef>
          </c:val>
          <c:extLst>
            <c:ext xmlns:c16="http://schemas.microsoft.com/office/drawing/2014/chart" uri="{C3380CC4-5D6E-409C-BE32-E72D297353CC}">
              <c16:uniqueId val="{0000000C-AABA-430D-BE40-A78C6196F218}"/>
            </c:ext>
          </c:extLst>
        </c:ser>
        <c:dLbls>
          <c:showLegendKey val="0"/>
          <c:showVal val="0"/>
          <c:showCatName val="0"/>
          <c:showSerName val="0"/>
          <c:showPercent val="0"/>
          <c:showBubbleSize val="0"/>
          <c:showLeaderLines val="0"/>
        </c:dLbls>
        <c:firstSliceAng val="0"/>
      </c:pieChart>
      <c:spPr>
        <a:noFill/>
        <a:ln>
          <a:noFill/>
        </a:ln>
        <a:effectLst/>
      </c:spPr>
    </c:plotArea>
    <c:legend>
      <c:legendPos val="r"/>
      <c:overlay val="0"/>
      <c:txPr>
        <a:bodyPr/>
        <a:lstStyle/>
        <a:p>
          <a:pPr>
            <a:defRPr sz="1800">
              <a:solidFill>
                <a:srgbClr val="1C2B27"/>
              </a:solidFill>
            </a:defRPr>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lineChart>
        <c:grouping val="standard"/>
        <c:varyColors val="0"/>
        <c:ser>
          <c:idx val="0"/>
          <c:order val="0"/>
          <c:tx>
            <c:strRef>
              <c:f>Sheet1!$B$1</c:f>
              <c:strCache>
                <c:ptCount val="1"/>
                <c:pt idx="0">
                  <c:v>Couple’s total allowance (£000s)</c:v>
                </c:pt>
              </c:strCache>
            </c:strRef>
          </c:tx>
          <c:spPr>
            <a:ln w="38100" cap="flat">
              <a:solidFill>
                <a:srgbClr val="2C7A6B"/>
              </a:solidFill>
              <a:prstDash val="solid"/>
              <a:round/>
            </a:ln>
            <a:effectLst/>
          </c:spPr>
          <c:marker>
            <c:symbol val="circle"/>
            <c:size val="6"/>
            <c:spPr>
              <a:solidFill>
                <a:srgbClr val="2C7A6B"/>
              </a:solidFill>
              <a:ln w="9525" cap="flat">
                <a:solidFill>
                  <a:srgbClr val="2C7A6B"/>
                </a:solidFill>
                <a:prstDash val="solid"/>
                <a:round/>
              </a:ln>
              <a:effectLst/>
            </c:spPr>
          </c:marker>
          <c:dLbls>
            <c:numFmt formatCode="#,##0" sourceLinked="0"/>
            <c:spPr>
              <a:noFill/>
              <a:ln>
                <a:noFill/>
              </a:ln>
              <a:effectLst/>
            </c:spPr>
            <c:txPr>
              <a:bodyPr/>
              <a:lstStyle/>
              <a:p>
                <a:pPr>
                  <a:defRPr sz="1100" b="0" i="0" u="none" strike="noStrike">
                    <a:solidFill>
                      <a:srgbClr val="0E3B34"/>
                    </a:solidFill>
                    <a:latin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£1.5m</c:v>
                </c:pt>
                <c:pt idx="1">
                  <c:v>£2.0m</c:v>
                </c:pt>
                <c:pt idx="2">
                  <c:v>£2.1m</c:v>
                </c:pt>
                <c:pt idx="3">
                  <c:v>£2.3m</c:v>
                </c:pt>
                <c:pt idx="4">
                  <c:v>£2.5m</c:v>
                </c:pt>
                <c:pt idx="5">
                  <c:v>£2.7m</c:v>
                </c:pt>
              </c:strCache>
            </c:strRef>
          </c:cat>
          <c:val>
            <c:numRef>
              <c:f>Sheet1!$B$2:$B$7</c:f>
              <c:numCache>
                <c:formatCode>General</c:formatCode>
                <c:ptCount val="6"/>
                <c:pt idx="0">
                  <c:v>1000</c:v>
                </c:pt>
                <c:pt idx="1">
                  <c:v>1000</c:v>
                </c:pt>
                <c:pt idx="2">
                  <c:v>950</c:v>
                </c:pt>
                <c:pt idx="3">
                  <c:v>850</c:v>
                </c:pt>
                <c:pt idx="4">
                  <c:v>750</c:v>
                </c:pt>
                <c:pt idx="5">
                  <c:v>650</c:v>
                </c:pt>
              </c:numCache>
            </c:numRef>
          </c:val>
          <c:smooth val="0"/>
          <c:extLst>
            <c:ext xmlns:c16="http://schemas.microsoft.com/office/drawing/2014/chart" uri="{C3380CC4-5D6E-409C-BE32-E72D297353CC}">
              <c16:uniqueId val="{00000000-0844-423E-ACC2-A5E57269A1FC}"/>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title>
          <c:tx>
            <c:rich>
              <a:bodyPr/>
              <a:lstStyle/>
              <a:p>
                <a:pPr>
                  <a:defRPr sz="1100" b="0" i="0" u="none" strike="noStrike">
                    <a:solidFill>
                      <a:srgbClr val="5E726B"/>
                    </a:solidFill>
                    <a:latin typeface="Arial"/>
                  </a:defRPr>
                </a:pPr>
                <a:r>
                  <a:rPr lang="en-GB" sz="1100" b="0" i="0" u="none" strike="noStrike">
                    <a:solidFill>
                      <a:srgbClr val="5E726B"/>
                    </a:solidFill>
                    <a:latin typeface="Arial"/>
                  </a:rPr>
                  <a:t>Estate value</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E726B"/>
                </a:solidFill>
                <a:latin typeface="Arial"/>
              </a:defRPr>
            </a:pPr>
            <a:endParaRPr lang="en-US"/>
          </a:p>
        </c:txPr>
        <c:crossAx val="2094734552"/>
        <c:crosses val="autoZero"/>
        <c:auto val="1"/>
        <c:lblAlgn val="ctr"/>
        <c:lblOffset val="100"/>
        <c:noMultiLvlLbl val="1"/>
      </c:catAx>
      <c:valAx>
        <c:axId val="2094734552"/>
        <c:scaling>
          <c:orientation val="minMax"/>
          <c:max val="1050"/>
          <c:min val="600"/>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E726B"/>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Tax rate on the gift</c:v>
                </c:pt>
              </c:strCache>
            </c:strRef>
          </c:tx>
          <c:spPr>
            <a:solidFill>
              <a:srgbClr val="2C7A6B"/>
            </a:solidFill>
            <a:effectLst/>
          </c:spPr>
          <c:invertIfNegative val="0"/>
          <c:dLbls>
            <c:numFmt formatCode="0&quot;%&quot;" sourceLinked="0"/>
            <c:spPr>
              <a:noFill/>
              <a:ln>
                <a:noFill/>
              </a:ln>
              <a:effectLst/>
            </c:spPr>
            <c:txPr>
              <a:bodyPr/>
              <a:lstStyle/>
              <a:p>
                <a:pPr>
                  <a:defRPr sz="1100" b="0" i="0" u="none" strike="noStrike">
                    <a:solidFill>
                      <a:srgbClr val="0E3B34"/>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0–3 yrs</c:v>
                </c:pt>
                <c:pt idx="1">
                  <c:v>3–4 yrs</c:v>
                </c:pt>
                <c:pt idx="2">
                  <c:v>4–5 yrs</c:v>
                </c:pt>
                <c:pt idx="3">
                  <c:v>5–6 yrs</c:v>
                </c:pt>
                <c:pt idx="4">
                  <c:v>6–7 yrs</c:v>
                </c:pt>
                <c:pt idx="5">
                  <c:v>7+ yrs</c:v>
                </c:pt>
              </c:strCache>
            </c:strRef>
          </c:cat>
          <c:val>
            <c:numRef>
              <c:f>Sheet1!$B$2:$B$7</c:f>
              <c:numCache>
                <c:formatCode>General</c:formatCode>
                <c:ptCount val="6"/>
                <c:pt idx="0">
                  <c:v>40</c:v>
                </c:pt>
                <c:pt idx="1">
                  <c:v>32</c:v>
                </c:pt>
                <c:pt idx="2">
                  <c:v>24</c:v>
                </c:pt>
                <c:pt idx="3">
                  <c:v>16</c:v>
                </c:pt>
                <c:pt idx="4">
                  <c:v>8</c:v>
                </c:pt>
                <c:pt idx="5">
                  <c:v>0</c:v>
                </c:pt>
              </c:numCache>
            </c:numRef>
          </c:val>
          <c:extLst>
            <c:ext xmlns:c16="http://schemas.microsoft.com/office/drawing/2014/chart" uri="{C3380CC4-5D6E-409C-BE32-E72D297353CC}">
              <c16:uniqueId val="{00000000-D7ED-4AE0-87C2-725502E6859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E726B"/>
                </a:solidFill>
                <a:latin typeface="Arial"/>
              </a:defRPr>
            </a:pPr>
            <a:endParaRPr lang="en-US"/>
          </a:p>
        </c:txPr>
        <c:crossAx val="2094734552"/>
        <c:crosses val="autoZero"/>
        <c:auto val="1"/>
        <c:lblAlgn val="ctr"/>
        <c:lblOffset val="100"/>
        <c:noMultiLvlLbl val="1"/>
      </c:catAx>
      <c:valAx>
        <c:axId val="2094734552"/>
        <c:scaling>
          <c:orientation val="minMax"/>
          <c:max val="45"/>
        </c:scaling>
        <c:delete val="1"/>
        <c:axPos val="l"/>
        <c:majorGridlines>
          <c:spPr>
            <a:ln w="6350" cap="flat">
              <a:solidFill>
                <a:srgbClr val="E2E8F0"/>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709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is a practical, judgement-free workshop on Islamic wills for UK Muslims. We'll cover WHY a will matters in both Islam and UK law, HOW the Islamic shares work (the two groups of heirs — zawil furud and asaba), inheritance tax and how to reduce it halally, trusts in plain English, and a step-by-step on writing a will that is BOTH Islamically correct and legally valid. Set the tone: most people in the room probably don't have a valid will — that's normal, and that's what we're here to fix.</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upfront: this is general education, not personal fatwa or legal advice. Every family is different. Stress the two professionals they'll need — a reliable Mufti/Imam for the exact shares, and a solicitor for the legal/tax wording. Mention the tax figures used (NRB £325k, RNRB £175k, intestacy legacy £322k) are current for 2025/26 and frozen until April 2031, but always check before acting. England &amp; Wales law throughout; Scotland differs.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eight parts so people know the journey. Reassure them the maths is made simple, and that the scenarios and case studies are the part most people find click. If running two sessions, a natural break is after Section 4 (the law clashes).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before any maths, let's anchor WHY this matters — first from the Qur'an and Sunnah, then from hard real-world consequences.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message: the shares are set by Allah, not chosen by us. The core sits in just three verses of Surah al-Nisa (4:11, 4:12, 4:176). Emphasise that the fixed two-thirds is not ours to redistribute by preference — that's the whole point. Note the contrast with English law later.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hadith of Sa'd ibn Abi Waqqas (RA): the Prophet ﷺ capped charitable bequests at one-third, saying a third is plenty, and that leaving heirs wealthy is better than leaving them dependent. Also the well-known narration that a Muslim with something to bequeath should not let even two nights pass without a written will. Keep it warm — this is encouragement, not fear.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the spiritual weight with three more narrations. First, 'learn inheritance and teach it, for it is half of knowledge' (Ibn Majah) — the Prophet ﷺ feared this very knowledge would be the first lost, which is exactly what we see today. Second, 'Allah has given everyone their due, so there is no bequest to an heir' (Abu Dawud) — you cannot top up one heir through the will; do that in your lifetime instead. Third, the beautiful narration on fairness in gifts (Tabarani): 'be equal between your children, and were I to favour any, I would favour the daughters' — a powerful answer to cultural bias against daughters. Tie it together: applying the shares is itself worship.</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it personal: a will lets you fulfil a duty, appoint people you trust, protect a vulnerable spouse or child, and leave ongoing charity (sadaqah jariyah). Invite a show of hands: who has a valid will? Usually very few — use that gently to motivate.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plainly: 'intestacy' just means dying with no valid will, so the GOVERNMENT'S rules decide — and they ignore Sharī‘ah entirely. Foreshadow the case studies: this is where families get hurt.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two columns slowly. The single biggest point: under intestacy a surviving spouse can take far more than their Islamic share, children are split equally rather than 2:1, and unmarried/Nikah-only partners may get nothing. A will flips all of this back to Sharī‘ah.</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88AB2-3CAC-E8B5-E82A-EBAF21999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AD6674-E961-447A-229A-0BA1B71A76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01B7C-2357-7877-4B62-C9AFB196A3C8}"/>
              </a:ext>
            </a:extLst>
          </p:cNvPr>
          <p:cNvSpPr>
            <a:spLocks noGrp="1"/>
          </p:cNvSpPr>
          <p:nvPr>
            <p:ph type="body" idx="1"/>
          </p:nvPr>
        </p:nvSpPr>
        <p:spPr/>
        <p:txBody>
          <a:bodyPr/>
          <a:lstStyle/>
          <a:p>
            <a:r>
              <a:t>Purpose: answer the question most people are quietly asking, "do I have to pay a solicitor?" For many families the honest answer is no, but it depends on size and complexity.</a:t>
            </a:r>
          </a:p>
          <a:p/>
          <a:p>
            <a:r>
              <a:t>Walk the lines in order.</a:t>
            </a:r>
          </a:p>
          <a:p>
            <a:r>
              <a:t>- Single person, no residential property, net worth under £325,000: that is inside the Nil-Rate Band, so no IHT. A carefully completed template will usually do.</a:t>
            </a:r>
          </a:p>
          <a:p>
            <a:r>
              <a:t>- Single person who owns their home and leaves it to children or grandchildren: the Residence Nil-Rate Band (£175,000) is added, so up to £500,000 is free of IHT. Again, a template will usually do.</a:t>
            </a:r>
          </a:p>
          <a:p>
            <a:r>
              <a:t>- Legally married couple passing the home to descendants: both sets of allowances can combine, up to £1m. Stress "legally married": a Nikah-only spouse does not transfer allowances.</a:t>
            </a:r>
          </a:p>
          <a:p>
            <a:r>
              <a:t>- Simple assets (sole names, no business, nothing abroad): a template is fine.</a:t>
            </a:r>
          </a:p>
          <a:p>
            <a:r>
              <a:t>- Complex assets (company structures, property abroad, a vulnerable or disabled heir, blended families): pay for professional drafting.</a:t>
            </a:r>
          </a:p>
          <a:p>
            <a:r>
              <a:t>- Over £1m as a couple, or where tax saving is needed: you will very likely need a trust-based will, and that needs a solicitor.</a:t>
            </a:r>
          </a:p>
          <a:p>
            <a:r>
              <a:t>- Not legally married, with children and real value in the estate: "maybe". Nikah-only couples lose the spouse exemption and intestacy protection, so take advice on registering the marriage and on the drafting.</a:t>
            </a:r>
          </a:p>
          <a:p/>
          <a:p>
            <a:r>
              <a:t>Key message: a free template is not a lesser will. It is legally valid if signed and witnessed properly. What you pay a professional for is complexity and tax planning, not validity. Whichever route, have the Islamic shares checked by a Mufti.</a:t>
            </a:r>
          </a:p>
          <a:p/>
          <a:p>
            <a:r>
              <a:t>Figures: NRB £325,000 and RNRB £175,000, frozen to April 2031. From 6 April 2027 most unused pension pots count towards the estate, which will push more families over these lines.</a:t>
            </a:r>
          </a:p>
        </p:txBody>
      </p:sp>
      <p:sp>
        <p:nvSpPr>
          <p:cNvPr id="4" name="Slide Number Placeholder 3">
            <a:extLst>
              <a:ext uri="{FF2B5EF4-FFF2-40B4-BE49-F238E27FC236}">
                <a16:creationId xmlns:a16="http://schemas.microsoft.com/office/drawing/2014/main" id="{A620A77D-20FA-3AEF-50B9-2BAE7209F813}"/>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770998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important slides for a UK audience. A Nikah with no civil/legal marriage means that, in English law, the 'wife' is legally a cohabitee — she gets ZERO automatic inheritance and no spouse IHT exemption. Strongly encourage couples to register the marriage legally. Handle sensitively; some in the room will be affected.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engine room: the order things are paid in, the one-third rule, and the two groups of heirs. Reassure them you'll keep the maths gentle.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Four steps, always in this order: (1) funeral costs; (2) debts to people, including loans, mortgage, unpaid bills and unpaid mahr, which is a debt owed to the wife like any other; (3) bequests up to one-third to non-heirs, and in the Ḥanafī view the missed-worship dues (fidya, unpaid zakat, ḥajj badal) come from this third; (4) the fixed Sharīʿah shares on what remains.</a:t>
            </a:r>
          </a:p>
          <a:p/>
          <a:p>
            <a:r>
              <a:t>People often forget that funeral costs and debts come BEFORE any distribution, and that the one-third is measured after them, not from the gross estate.</a:t>
            </a:r>
          </a:p>
          <a:p/>
          <a:p>
            <a:r>
              <a:t>Unpaid mahr: if the husband never paid the deferred mahr, the widow claims it as a creditor first, and then also takes her inheritance share. The two are separate rights.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one-third is your only discretionary slice, and it can ONLY go to non-heirs (e.g. charity, a friend, a non-Muslim relative, a grandchild whose parent has died). You cannot use it to top up an existing heir unless every other heir freely consents after death. Less is encouraged — the Sunnah praises leaving heirs provided for.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'debts to Allah'. Obligatory worship left undone can still be settled from the estate, and in the Hanafi view it is paid from the one-third (unless the heirs willingly pay from the whole estate). Three kinds: fidya for missed obligatory fasts (a set amount fed to the poor per day; some include missed prayers), any unpaid zakat, and hajj badal — appointing and funding someone to perform an obligatory hajj that was never done. The practical point: NAME these in the will, or they are usually forgotten.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term simply: zawil furud = the 'fixed-share' heirs — people the Qur'an gives a set fraction (spouse, parents, daughters, certain siblings). They're paid first, off the top. Contrast with asaba coming next.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the heart of the system: tell the room that almost the whole scheme of fixed shares comes from just three verses of Surah an-Nisa. We'll take them one at a time so nobody feels lost.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verse-by-verse section with the foundation: 4:7 — 'for men a share of what parents and relatives leave, and for women a share… an ordained portion (naṣīban mafrūḍan)'. Make three spiritual points: inheritance is an obligation from Allah, not optional kindness; a woman's share is divinely guaranteed and cannot be cancelled by culture; and this was revolutionary in a society where women and children were often left with nothing. This verse is the answer to anyone who tries to deny a daughter or widow her right.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Verse 4:11 is the master verse for children and parents. Read the Arabic phrase 'lil-dhakari mithlu hazzi'l-unthayayn' — 'for the male, a share like that of two females' — then walk the dictates: son = two daughters; daughters-only two-plus share 2/3; one daughter 1/2; each parent 1/6 when there are children; mother 1/3 if only the parents inherit; mother drops to 1/6 if the deceased left siblings. Keep it slow — this single verse underpins most ordinary estates.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Verse 4:12 covers the spouses and the mother's-side (uterine) siblings. Spouses: husband 1/2 (no children) or 1/4 (children); wife 1/4 (no children) or 1/8 (children), with co-wives sharing the one portion. Crucial teaching point for the objection slide coming up: uterine siblings share EQUALLY — male and female alike — and are blocked by a child or father. Remind them everything is paid only after funeral, debts, and bequest.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Verse 4:176 is the 'kalala' verse — for someone who dies leaving no children and no parents. Full/paternal sister 1/2; two or more sisters 2/3; a brother takes the residue (a lone brother takes all); a brother with sisters splits 2:1. Hammer the caveat: these siblings inherit ONLY in kalala — the instant there is a son or a father, they are blocked and get nothing. This is exactly the situation in the hadith of Sa'd's question that prompted the verse.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handle the 'why do women get half' question head-on and confidently. The 2:1 ratio is not a blanket rule — a woman's share can be LESS (where the man bears the cost), EQUAL (uterine siblings; each parent 1/6), or MORE than a comparable man's. Where 2:1 applies it tracks RESPONSIBILITY: the man must pay the dowry and maintain the household, while her wealth is hers to keep. On brothers and sisters specifically: uterine siblings share equally, full/paternal siblings follow 2:1 — duty, not gender, is the deciding factor. Invite questions; this often lands as the most reassuring part of the session.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Qur'anic section on the spiritual high note. Right after Allah details the shares, He calls them 'the limits set by Allah' (tilka ḥudūdu'llāh). 4:13 promises whoever obeys Allah and His Messenger eternal Gardens — 'the great success'; 4:14 warns that whoever disobeys and oversteps those limits faces the Fire. Land the message plainly: dividing the estate by the Sharī‘ah is not bureaucracy or family politics — it is staying inside the limits Allah set, an act of obedience tied directly to Paradise. This reframes the whole session as worship.</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Qur'anic fixed share is one of just six fractions: 1/2, 1/4, 1/8, 2/3, 1/3, 1/6. Reassure the audience — once they see it's only six numbers, the system feels far less intimidating.</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reference slide — don't read every row aloud. Point out the pattern: a share often halves when children exist (husband 1/2→1/4, wife 1/4→1/8), and explain 'blocked' means a nearer heir removes a further one. On the grandfather (for your own reference): we follow the HANAFI position — the father's father stands in for the father, inherits as a residuary, and completely blocks the deceased's brothers and sisters, so they get nothing. The other three madhhabs (Maliki, Shafi'i, Hanbali) follow Zayd ibn Thabit, letting the grandfather SHARE with the full/paternal siblings by the better of a one-third or muqasama (per-head) split. For a UK Hanafi audience, the one-line rule on the slide is enough; just flag that it's an area scholars differ on and to confirm with a Mufti.</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Asaba = the 'residuary' heirs who take whatever is LEFT after the fixed shares — typically sons, the father, brothers. Three flavours: by themselves (a son), through another (a daughter alongside a son), and alongside another. Key line: the son's famous 'double share' is simply him being asaba and splitting the residue 2:1 with a daughter.</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balancing rules in plain terms: HAJB (blocking) — a nearer heir can shut out a further one (a son blocks the brothers). ‘AWL — if the fractions add up to MORE than the whole, everyone is scaled down proportionally. RADD — if there's a leftover and no residuary, it's given back to the fixed-share heirs. We'll see ‘awl live in a scenario shortly.</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audience to photograph this slide — it's the 80/20. The shares they'll meet in almost every ordinary family: spouse, parents, sons and daughters. Everything else is refinement.</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make it concrete with worked families. Remind them: we ALWAYS pay funeral + debts + any bequest first, then split what remains. Numbers and names are invented for teaching.</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Simplest case. Wife 1/8, mother 1/6, and the son sweeps up the rest as asaba. Good place to show how 'fixed first, residue to asaba' works on real numbers (£45k + £60k, then £255k to the son).</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2:1 children split cleanly. Wife 1/8 = £30k, then £210k to the two children as asaba — son £140k, daughter £70k. Stress: the 2:1 is about the residue, not the whole estate, and it reflects the man's lifelong financial obligations (mahr, maintenance).</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Adds living parents. Each parent takes a fixed 1/6; the husband 1/4 (reduced because there are children). The £300k residue then goes to the children 2:1. Note the father here takes only his fixed 1/6 because the son is the residuary.</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mirrors the project's own £1.2m case study. Wife 1/8 (£150k), each parent 1/6 (£200k), then £650k residue to the children in 4 parts — son £325k, each daughter £162.5k. Important practical point: the business counts as part of the estate, which sets up the IHT and Business Relief discussion later.</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Daughters-only case. Two or more daughters together take 2/3 (one daughter alone would take 1/2). Mother 1/6. The father takes his fixed 1/6 AND, because there's no son, mops up any residue as asaba — here the shares happen to total exactly the estate, so he just gets his 1/6. The brother is fully blocked (hajb) by the father.</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‘awl example — go slowly. Add the fixed shares: 1/8 + 2/3 + 1/6 + 1/6 = 27/24, which is MORE than the whole estate. So we can't pay them all in full. The fix is ‘awl: raise the denominator to 27 and pay everyone proportionally. Notice the father's 'leftover' role vanishes because nothing is left over. Tell them this is exactly why DIY maths goes wrong — get it checked.</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what changes with NO children: the spouse's share doubles (wife 1/8→1/4, husband 1/4→1/2). And siblings only enter the picture when there's no child and no father — here a full brother and sister take the residue 2:1. Good contrast slide.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and sensitive UK situation — a convert with non-Muslim parents. Classically a non-Muslim doesn't take a fixed Islamic share, but parents are non-heirs here, so the person MAY leave them up to the one-third by will to honour kinship (here £100k). The remaining £300k follows the fixed rules. Stress strongly: this is a sensitive, scholar-dependent area — always confirm.</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 the energy: we've done the theory, now here's what actually happens to families with no valid Islamic will. These are composites of common real situations. Use them to drive home that planning is love, not paperwork.</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flagship 'no will' slide. Same family, two totally different outcomes. Under intestacy the wife ends up with about 63% (£786k), the children split equally (£232k each), minors' shares can be locked in court trusts till 18, and the door is open to a dispute. Under an Islamic will: wife 1/8, children 2:1. Land the point: intestacy is NOT a neutral default — it actively contradicts the Sharī‘ah.</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widow's-home story is the one that moves people most. If the home is in the husband's sole name, she inherits only 1/8 and the children become co-owners — the house may have to be sold to pay them. The fix is the life-interest trust we cover in Section 6: she stays for life, the children's capital is preserved. Tee that up here.</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Tackle the 'she's married, she doesn't need it' attitude head-on but compassionately. The daughter's share is a right from Allah, not a gift from her brothers. A written will removes the room for pressure. Heirs CAN choose to gift back — but only freely. Good slide for an honest room discussion.</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traps in one: Islamically, just changing the deeds isn't a valid gift (hiba) if the parents keep living there and benefiting; and for tax it's a 'gift with reservation', so it usually doesn't even save IHT. Message: don't gift the home you still live in to dodge tax — take advice and usually use a will trust instead.</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Vulnerable/disabled heir: a direct lump sum can stop means-tested benefits and be seized by others. A properly drafted trust (e.g. a disabled-person's trust) lets the heir keep BOTH the inheritance and the benefits — the share is still 100% theirs, just managed. Links to guardianship and trustees.</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Family business with no plan: on death all heirs own undivided shares and can deadlock, and the business can lose value or collapse. Fixes: clarify ownership and value in life, fairly reward the 'working' heir, and use Business Relief (often up to 100%) to pass it with little IHT. Good lead-in to the reliefs slide.</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legal mechanics: UK law doesn't recognise Sharī‘ah directly, so we'll see exactly where the two systems clash and how the right wording in a will bridges every gap.</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concept: English courts won't enforce 'distribute Islamically' as a vague instruction. The reliable route is to place the estate UNDER TRUST on death, naming trustees who are legally bound to follow the Sharī‘ah shares set out in the will. The trust is the legal wrapper; the Sharī‘ah is the content.</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Crucial and widely misunderstood. A home owned as 'joint tenants' passes automatically to the survivor by survivorship — your will CANNOT touch it, which breaks the Sharī‘ah split. Changing to 'tenants in common' lets each person's share pass under their will. This is a free, simple Land Registry change — push people to check their deeds.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died first' clash. If a couple die together and we can't tell the order, English law (s.184 LPA 1925) presumes the YOUNGER survived — which can force un-Islamic cross-inheritance and even double tax. In Islam, heirs who die together don't inherit from each other. The fix is a simultaneous-death clause disapplying s.184. This clause is in the Jan 2026 template (around section 14/15).</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assets abroad (property in Pakistan, India, the Gulf, etc.) and foreign marriages: one well-drafted will can often cover worldwide assets, but local law and forced-heirship rules vary. Recommend bilingual drafting or an English governing-law clause for smoother probate, and local advice for the foreign property.</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money question everyone wants: Inheritance Tax. We'll demystify the allowances, the 7-year gift rule, and — importantly — how to cut the bill in a fully halal way.</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numbers: 40% above the allowances, £325k tax-free per person (the NRB), and £0 on anything left to a legally married spouse. The spouse exemption plus the transferable NRB is the foundation of all couple planning. End on the £325k vs £322k clarification — they look alike but do different jobs (NRB is tax; £322k is the intestacy legacy).</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clash to teach in this section. UK tax law makes leaving EVERYTHING to the spouse the easy way to pay zero IHT (unlimited spouse exemption) — but Islam forbids it: the wife takes only 1/8 (or 1/4 with no children), the husband 1/4 (or 1/2), and the rest MUST go to the other heirs. Resolve it firmly: never break the Sharī‘ah shares to save tax. Reduce the bill WITHIN the Islamic split — a life-interest trust (spouse exemption on her portion, protects the home, keeps the RNRB), lifetime gifts, allowances and charity. Cut the tax, not the heirs.</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big up-to-date change — confirmed in the Nov 2025 Budget. From 6 April 2027 most unused pension pots will count inside the estate for IHT, closing a route many used to pass wealth tax-free. Two action points for Muslims: (1) a pension you no longer 'own' at death joins the tarikah and should follow the fixed shares — don't let a default beneficiary form override your will; (2) list every pension, including from old jobs, and take advice before 2027.</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home allowance. On top of the £325k NRB, there's a £175k residence band when the home passes to direct descendants — so £500k per person, and up to £1,000,000 for a couple because unused bands transfer. Caution for us: if the home is split among many heirs Islamically, structure it (often via trust) so the RNRB isn't accidentally lost.</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larger estates: above £2m the residence band tapers away at £1 lost for every £2 over, gone entirely by about £2.7m for a couple. The worked example shows a £2.3m estate losing £150k of band and facing roughly £580k of tax. This is where lifetime gifting and trusts come in to keep an estate under the £2m line.</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Lifetime gifting. Give wealth away and survive 7 years and it's completely outside your estate (a 'potentially exempt transfer'). Die sooner and a tapered rate applies — but note the common misunderstanding: taper only reduces tax on the slice of gifts ABOVE the nil-rate band, so small gifts within the band don't actually get 'taper relief'. Keep it simple for the room but mention this nuance if asked.</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Islamic side of lifetime giving — fairness. Use the hadith (Tabarani): “be equal between your children in giving; were I to favour any, I would favour the daughters.” In life you may give freely, but the default is EQUAL treatment of children. You CAN give one child more, but only in your lifetime and only for a valid reason — genuine need, disability, debt — never favouritism or gender bias. Key reassurance: a lifetime gift to an heir does not reduce the fixed share they inherit later. This is the correct way to “leave more” for someone — fairly, in life, not by favouring an heir through the will, which Islam does not allow.</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gifting mistake: giving something away (especially the house) but still benefiting from it — living there rent-free. HMRC treats it as never having left your estate ('gift with reservation of benefit'), so it doesn't save tax AND, as we saw, may not be a valid Islamic gift either. To work, you must truly give up benefit or pay market rent.</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easy, no-strings allowances: £3,000 total per year (can carry one year forward), £250 to any number of different people, wedding gifts (£5k to a child, £2.5k grandchild, £1k others), and crucially gifts out of surplus income that don't affect your lifestyle. These are immediately exempt — a steady, halal way to reduce the estate over time.</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wins together. Charitable giving is exempt from IHT AND counts as sadaqah jariyah; leaving 10%+ of the estate to charity even cuts the rate on the rest from 40% to 36%. Business Relief and Agricultural Relief can pass qualifying businesses/farms at up to 100% relief — vital for the family-business case we saw. (For my own delivery: encourage people to think beyond just the local mosque — be creative about the real needs of the Ummah: establishing a waqf/endowment that keeps giving, sponsoring orphans, funding water/wells, paying off the debts of those imprisoned for debt, freeing captives, supporting students of knowledge and the poor. Spread it across causes rather than one default recipient.)</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it together with the Sulaiman family. A 'basic' Islamic will can still trigger an avoidable tax bill: because the wife only takes 1/8 (spouse-exempt), a large chunk passes to children and is taxed, here a £80,000 surprise that could force a home sale. The fix is structuring — which is exactly what trusts do, our next section.</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Trusts scare people, so reset expectations: a trust is just 'a safe pair of hands'. We'll define it, say why Muslim families use it, and cover the main types — keeping it plain English throughout.</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roles in every trust: the settlor (gives the assets), the trustees (look after them, the 'safe pair of hands'), and the beneficiaries (who benefit). Analogy: like leaving money with a trusted, rule-bound friend to hand to your children at the right time. Stress trustees are legally bound to follow the rules you set — which is how we lock in Sharī‘ah.</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benefits Muslim families care about: protect a spouse's home for life, shield children's shares until they're mature, protect a vulnerable heir's benefits, guard against divorce/bankruptcy of an heir, and reduce or defer tax. Connect each back to a case study they've already seen.</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lifetime types in plain terms. BARE trust: simple, the beneficiary's share is fixed and theirs — counts as a gift (starts the 7-year clock). DISCRETIONARY trust: flexible, trustees decide timing/amounts among a class of beneficiaries — more protective but carries its own tax charges (next slide). Bare = simple and fixed; discretionary = flexible and protective.</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Demystify discretionary-trust tax: instead of one 40% hit, there are 'three small bites' — an entry charge (up to 20% on amounts over the NRB when you set it up), a ten-yearly charge (max 6%), and an exit charge when money leaves. Usually far gentler than 40%, but needs advice. Don't let the word 'charge' frighten them off — it's often still the cheaper, safer route.</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trusts are created BY your will, on death — nothing to set up now. Mention the useful types: immediate post-death interest / life-interest (for the spouse), bereaved-minor and 18-25 trusts (for children), and disabled-person's trusts (for vulnerable heirs). These are the everyday tools of an Islamic will.</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flagship solution and the answer to the widow's-home case. A life-interest (IPDI) trust lets the widow live in the home and receive income for life, while the children's underlying capital is preserved for them — honouring her security AND their Sharī‘ah right, and it can preserve the RNRB and defer tax via the spouse exemption. This single tool solves the most common family conflict. But be honest about its catch — that's the next slide.</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with the room: the life-interest trust we just praised has a real Sharī‘ah tension. In Islam, each heir OWNS their share the instant the person dies — the children's two-thirds is theirs from day one, not a promise for later. A life-interest trust can defer the children actually receiving it for years, even decades, which can amount to withholding their right. And you CANNOT, by your will alone, force adult heirs to wait — that needs their agreement. Minor children are especially protected: no one can waive a child's right.</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give them the halal solutions so they don't abandon the idea. (1) Get the adult heirs' FREE, documented consent — the cleanest route. (2) Give value, not just 'later' — the widow pays rent into the children's trust, or each child's share is fixed as a secured charge on the home. (3) Fund the widow's security from your own side — the wife's own 1/8, lifetime gifts to her (a valid hiba), or putting a share of the home in her name while you are alive — so less of the children's 2/3 is tied up. Note the discretionary one-third can NEVER go to the wife herself, because she is already a Qur'anic heir. (4) Ring-fence minors' shares and release them in full at adulthood. (5) Plan in life via a proper gift (hiba) or tenants-in-common. (6) Always confirm the structure with a Mufti. Golden rule: a trust may organise the TIMING of an inheritance, never cancel or indefinitely deny an heir's right.</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trust section by matching situation to tool: widow + home → life-interest (IPDI); young children → a will trust holding their shares; a vulnerable or disabled heir → a disabled person's discretionary trust; cutting IHT in life → a lifetime gift into trust; a business → a discretionary trust plus Business Relief; a second marriage → a life-interest with the remainder to your own children. Repeat the non-negotiable: whichever trust, it must still distribute the exact Sharī‘ah shares, checked by a Mufti and a solicitor.</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it slowly — this is the most common case. Home in the husband's sole name, wife to stay for life. A life-interest (IPDI) will trust gives her the right to live there for life while the children own the capital from day one. IHT: spouse exemption on her portion at first death, and the home keeps the £175k RNRB. Islamic: each child's exact share is fixed (a charge on the home) and the adult children freely consent to wait — timing organised, right not denied. Outcome: she is housed, their shares are honoured, tax is deferred.</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Young children. The fear is a court freezing their shares to 18, or a lump sum landing on an immature heir. A will trust lets trustees the parents choose hold and manage each child's exact share — for education and needs, then in full at a set age. IHT: avoids a costly court-run trust; trustees use the children's allowances. Islamic: each child's fixed share is ring-fenced and given in full — trustees manage, never redistribute. Outcome: no court delay, shares protected, every child gets their exact share.</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vulnerable heir. A disabled adult on means-tested benefits who can't manage a lump sum. A disabled person's (discretionary) trust lets trustees spend for his benefit over time. IHT: disabled person's trusts get favourable treatment — no ordinary ten-yearly/exit charges — and benefits are preserved. Islamic: his share is 100% his, simply looked after. Outcome: keeps inheritance AND benefits, protected from exploitation.</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larger estate facing 40% IHT. A lifetime gift into trust starts the 7-year clock — survive seven years and it leaves the estate (taper eases it from year 3). A discretionary trust keeps a guiding hand. IHT: potentially saves tens of thousands; small entry charge over the NRB on a discretionary trust. Islamic: lifetime gifts must be FAIR — equal unless genuine need (Sunnah leans to favouring daughters), a true hiba with real handover, and it doesn't reduce their later inheritance. Outcome: future bill cut, wealth passed in life, Islamically clean.</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stretch — the practical 'how to'. What actually goes in an Islamic will, how to make it legally valid, and the mistakes to avoid.</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them pick the right tool. A template (like the one in the pack) can be fine for a simple, modest estate where someone understands the shares. But use a solicitor once there's real money, property, a business, overseas assets, a blended family, or a trust — especially to maximise the IHT allowances. And ALWAYS run it past a Mufti to confirm the exact shares and Sharī‘ah-compliant wording. Rule of thumb to say out loud: over about £1 million, treat any template as guidance only — get a solicitor AND a Mufti. Online calculators are a helpful snapshot but replace neither.</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anatomy of a good Islamic will: identification, revocation of old wills, declaration of faith, Islamic guidance/nasiha, funeral wishes, missed worship/fidya, guardianship, executors &amp; trustees, the residuary estate following Sharī‘ah, the trust of residue, STEP standard provisions, the simultaneous-death clause, and witnessed signatures. The Jan 2026 template follows this structure.</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practical slides — push it hard. The Assets &amp; Liabilities Identifier is a single living list of everything they own and owe, and where to find it, kept with the will. Executors cannot distribute what they cannot find, and unclaimed bank accounts, overseas property, pensions and especially crypto/digital assets are routinely lost. Walk the 'what to include' list, stress keeping it CURRENT (review yearly and after any big change), and telling the executor where it is kept. A blank template is in their pack — tell them to fill it in this week.</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Demystify “STEP provisions”, which people see in their wills and find baffling. STEP is the professional body for will and estate experts; its “Standard Provisions” are a ready-made set of sensible powers for executors and trustees. Rather than the will listing every power by hand, one line says the STEP provisions apply — and the trustees can then manage, sell, insure and invest assets, run or sell a business, employ professionals, and release money to beneficiaries. Why it matters: administration is faster, cheaper and recognised by banks and courts, and trustees aren’t stuck when the will is silent. Crucially for us: STEP gives the toolkit, but the trustees must still distribute by the Sharī‘ah shares.</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big choices people overlook: funeral wishes (ghusl, janazah, burial without delay, no autopsy unless legally required — request a non-invasive MRI), executors/trustees (a woman CAN be an executor; pick trustworthy, organised people and ASK them first), and guardianship of minor children. Naming nobody causes probate delays.</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a moment on WHY funeral wishes must be written, not assumed. Death is sudden and emotional and decisions get made fast. If relatives are non-Muslim or non-practising they may not know the rites — or may push for a cremation or a post-mortem. Clear wishes also stop family disputes: a relatable example is two sons who are both ‘ulamā’ each feeling they should lead the janāzah. And hospitals/coroners move quickly, so written wishes prevent delay and un-Islamic procedures. Practical: name ONE person to take charge, and among non-Muslims a statutory declaration of burial wishes adds legal weight.</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executor's role feel as big as it is — this drives them to choose well. The executor gathers the estate, secures assets, values everything (the Assets Identifier is their map), pays funeral then debts then the one-third, applies for probate, distributes the EXACT Islamic shares, and keeps accounts. It's an amānah before Allah. So choose for trustworthiness and competence with money/paperwork, ask them first, make sure they'll follow the shares or take advice, remember a woman can serve, and always name a back-up. Tell them where the Assets Identifier is kept.</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compliance slide — emphasise hard. For England &amp; Wales a valid will must be: in writing on paper, signed by the testator, and that signature made or acknowledged in front of TWO independent witnesses present at the same time, who then sign. Witnesses (and their spouses) must NOT be beneficiaries. And state it plainly: a purely digital, typed-and-emailed or e-signed will is NOT legally valid in the UK under the Wills Act 1837 — it must be printed and wet-signed with two witnesses physically present.</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forget LIFE, not just death. A Lasting Power of Attorney lets someone you trust make financial or health decisions if you lose capacity. It operates while you're alive and ENDS at death (then the will takes over). Two types — property/finance and health/welfare. Worth setting up alongside the will.</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through the frequent mistakes quickly as a checklist: no will at all, out-of-date will, home as joint tenants, no simultaneous-death clause, naming heirs in the discretionary third, no guardians, ignoring pensions/overseas assets, DIY share maths, and witnesses who are beneficiaries. Tell them most of these are free to fix.</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Practitioner wisdom (attributed to experienced Muftis/advisers): choose executors carefully, get your shares confirmed, review after big life events (marriage, birth, divorce, new property), don't gift the home you live in, secure the widow's home, keep the will somewhere known, and get proper Islamic + legal help. Encourage one concrete action this week.</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'after the event' tools: a Deed of Variation lets heirs, within 2 years of death and with everyone's FREE consent, redirect inheritance (useful to correct an un-Islamic intestacy outcome or for tax) — but only voluntarily, never by pressure. And keep the will current: review it every few years and after any major life change.</a:t>
            </a:r>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it actionable. Tick-list for this week: register the marriage if Nikah-only, list assets and who owns what, check the deeds (joint tenants vs tenants in common), get your exact shares confirmed by a Mufti, draft/update a valid will with simultaneous-death and trust clauses, add a charity bequest, name guardians, and set up an LPA. Tell them to leave with at least ONE box they'll tick.</a:t>
            </a:r>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reference page for the printed and PDF version — you don't need to read it aloud. Point people to it so the Arabic and legal terms are never a barrier. Encourage them to keep the PDF and check the glossary whenever a word trips them up.</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warmly: write the will and don't delay; have the hard family conversations now; secure the widow's home and rights; protect vulnerable heirs with trusts; leave a charitable legacy; and remember — it's Allah's distribution, not ours. Always get help from a Mufti and a solicitor.</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them with a clear next step so they don't stall. A sound Islamic will usually needs two specialists working together: a qualified Mufti or Sharī‘ah panel to confirm the exact shares and check the wording, and a solicitor or will-writer to make it legally valid and maximise the IHT allowances. Some Islamic will services bundle both. Point them to the local imam and community for trusted referrals — and put your own name and contact details on this slide before sharing the PDF.</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hadith spirit — leaving your heirs provided for is better than leaving them in need, and a sound will is both an act of worship and a mercy to your family. Thank them, point to the templates and the asset-list sheet, and offer the next step (a one-to-one or a follow-up clinic). End with du'a.</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This slide turns the one-third rule into real people. The one-third (waṣiyyah) is the only part of the estate you choose, and it can only go to those the fixed shares never reach.</a:t>
            </a:r>
          </a:p>
          <a:p/>
          <a:p>
            <a:r>
              <a:t>Family with no fixed share:</a:t>
            </a:r>
          </a:p>
          <a:p>
            <a:r>
              <a:t>- Step, foster and adopted children. Islam honours caring for them, but they take no automatic share. If you want to provide for them, the one-third is where you do it.</a:t>
            </a:r>
          </a:p>
          <a:p>
            <a:r>
              <a:t>- Orphaned grandchildren. The child of a son or daughter who died before you does not inherit automatically when you have living sons (they are blocked). Many scholars strongly encourage a bequest to them; this is how you protect them.</a:t>
            </a:r>
          </a:p>
          <a:p/>
          <a:p>
            <a:r>
              <a:t>Beyond the immediate family:</a:t>
            </a:r>
          </a:p>
          <a:p>
            <a:r>
              <a:t>- Non-Muslim relatives. A non-Muslim does not inherit from a Muslim by fixed share, but a waṣiyyah to them is permitted.</a:t>
            </a:r>
          </a:p>
          <a:p>
            <a:r>
              <a:t>- Charities and waqf, as ṣadaqah jāriyah.</a:t>
            </a:r>
          </a:p>
          <a:p/>
          <a:p>
            <a:r>
              <a:t>Hold the line: the third is never used to top up an heir ("no bequest to an heir", Abū Dāwūd). A top-up for an heir needs every other adult heir's free consent after death.</a:t>
            </a:r>
          </a:p>
          <a:p/>
          <a:p>
            <a:r>
              <a:t>Practical tip: name people and amounts (or fractions) clearly, and say what happens if the gifts exceed the third (they are reduced proportionately). Invite them to build theirs with the Will Builder at imamwrites.com.</a:t>
            </a:r>
          </a:p>
        </p:txBody>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This is the complete reference set of the twelve fixed-share heirs (aṣḥāb al-furūḍ): four male, eight female. Don't read every line; point out that most families only ever meet the top few (spouse, mother, father, daughters).</a:t>
            </a:r>
          </a:p>
          <a:p/>
          <a:p>
            <a:r>
              <a:t>Walk the pattern:</a:t>
            </a:r>
          </a:p>
          <a:p>
            <a:r>
              <a:t>- Spouses: husband 1/2 with no children, 1/4 with children. Wife 1/4 with no children, 1/8 with children; co-wives share that one portion.</a:t>
            </a:r>
          </a:p>
          <a:p>
            <a:r>
              <a:t>- Mother: 1/3, dropping to 1/6 if there are children or two or more siblings.</a:t>
            </a:r>
          </a:p>
          <a:p>
            <a:r>
              <a:t>- Father: 1/6 with a son; with only daughters he takes 1/6 plus any residue; with no children he takes the residue.</a:t>
            </a:r>
          </a:p>
          <a:p>
            <a:r>
              <a:t>- Daughters: one alone 1/2, two or more share 2/3. With a son, they become residuaries at 2:1.</a:t>
            </a:r>
          </a:p>
          <a:p/>
          <a:p>
            <a:r>
              <a:t>The rarer ones appear only when a nearer heir is missing:</a:t>
            </a:r>
          </a:p>
          <a:p>
            <a:r>
              <a:t>- Paternal grandfather stands in for an absent father.</a:t>
            </a:r>
          </a:p>
          <a:p>
            <a:r>
              <a:t>- Grandmothers take 1/6 when the mother is absent.</a:t>
            </a:r>
          </a:p>
          <a:p>
            <a:r>
              <a:t>- Son's daughter takes 1/2 or 2/3 when there is no daughter, or 1/6 to complete 2/3 with one daughter.</a:t>
            </a:r>
          </a:p>
          <a:p>
            <a:r>
              <a:t>- Full sister, paternal sister and uterine siblings inherit mainly in kalālah (no children, no father). Uterine siblings share equally, male and female alike.</a:t>
            </a:r>
          </a:p>
          <a:p/>
          <a:p>
            <a:r>
              <a:t>Close: the calculator handles all of this, including ḥajb, ʿawl and radd, but every real case should be confirmed by a Mufti. The project operates on the Ḥanafī position.</a:t>
            </a:r>
          </a:p>
        </p:txBody>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Activity: five minutes. Make it quiet and personal.</a:t>
            </a:r>
          </a:p>
          <a:p/>
          <a:p>
            <a:r>
              <a:t>1. Ask everyone to scan the QR code or type imamwrites.com/inheritance/calculator.</a:t>
            </a:r>
          </a:p>
          <a:p>
            <a:r>
              <a:t>2. Start with their own household: "If I died today, who inherits and how much?" Enter spouse, children, parents and siblings as they are now.</a:t>
            </a:r>
          </a:p>
          <a:p>
            <a:r>
              <a:t>3. Then do their parents or an elderly relative. This is often where the real surprises are, and a gentle way to start a conversation at home.</a:t>
            </a:r>
          </a:p>
          <a:p>
            <a:r>
              <a:t>4. Note anything that surprised them to raise in discussion.</a:t>
            </a:r>
          </a:p>
          <a:p/>
          <a:p>
            <a:r>
              <a:t>Facilitator tips:</a:t>
            </a:r>
          </a:p>
          <a:p>
            <a:r>
              <a:t>- Walk the room. Typical surprises: siblings getting nothing because there is a son; the wife receiving only 1/8; a daughter-only family where the father's brothers inherit; orphaned grandchildren getting nothing.</a:t>
            </a:r>
          </a:p>
          <a:p>
            <a:r>
              <a:t>- Those without phones can pair up, or work one scenario on paper using the cheat sheet.</a:t>
            </a:r>
          </a:p>
          <a:p>
            <a:r>
              <a:t>- Remind them the calculator follows the Ḥanafī madhhab and is a guide, not a fatwa. Invite anyone with a complicated case to bring it to the front afterwards, and keep personal details private.</a:t>
            </a:r>
          </a:p>
        </p:txBody>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Three short clarifications that settle many family arguments.</a:t>
            </a:r>
          </a:p>
          <a:p/>
          <a:p>
            <a:r>
              <a:t>1. The split need not be exact to the penny. Heirs can agree by mutual consent (takhāruj or division in kind) to take property, a car or jewellery of equal value instead of cash, provided everyone is content and no one is pressured or short-changed. Valuations should be fair and agreed.</a:t>
            </a:r>
          </a:p>
          <a:p/>
          <a:p>
            <a:r>
              <a:t>2. Value long-standing debts fairly. Where a loan was made decades ago, repaying the same number of pounds can be unjust after years of inflation. Many scholars advise settling amicably with reference to the gold value at the time of the loan. This is a matter of fairness and agreement; where parties disagree, ask a Mufti, since the default ruling is to repay the amount lent.</a:t>
            </a:r>
          </a:p>
          <a:p/>
          <a:p>
            <a:r>
              <a:t>3. No zakat on an inheritance not yet received. Until the estate is distributed and the heir has access to it, the share is treated as a "weak debt" (dayn ḍaʿīf) and no zakat is due for the years before receipt. Zakat begins once it is in hand and a lunar year passes on it, according to the normal rules.</a:t>
            </a:r>
          </a:p>
          <a:p/>
          <a:p>
            <a:r>
              <a:t>None of this bends the shares; it is fairness within them.</a:t>
            </a:r>
          </a:p>
        </p:txBody>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Three quiet injustices that damage families. Speak to these firmly and kindly.</a:t>
            </a:r>
          </a:p>
          <a:p/>
          <a:p>
            <a:r>
              <a:t>1. Do not deprive the women. Cultural claims such as "she's married, she doesn't need it" or "her brothers look after her" do not cancel a Qurʾānic right (4:7 calls it "an ordained share"). Guardianship or looking after someone is not ownership. A sister or daughter must receive her share in full.</a:t>
            </a:r>
          </a:p>
          <a:p/>
          <a:p>
            <a:r>
              <a:t>2. A share cannot be signed away under pressure. Giving up a share is only valid if it is free and informed. The cleanest route: the heir receives their share (even as a cheque), then gives it back by choice. An undistributed share still belongs to the heir, and if they die it passes to their own heirs, so "we'll sort it out later" often creates a second estate problem.</a:t>
            </a:r>
          </a:p>
          <a:p/>
          <a:p>
            <a:r>
              <a:t>3. Pensions follow ownership. A pension pot the deceased owned and could draw on is part of the estate (tarikah) and follows the fixed shares. A death-in-service lump sum or scheme benefit paid at the trustees' discretion was never owned by the deceased and follows the nomination; many scholars treat it as a gift to the recipient. Keep nominations in line with the Sharīʿah so the family is not divided. From 6 April 2027 most unused pension pots also count for IHT.</a:t>
            </a:r>
          </a:p>
          <a:p/>
          <a:p>
            <a:r>
              <a:t>Close: name an upright executor who will hold the line, and confirm hard cases with a Mufti.</a:t>
            </a:r>
          </a:p>
        </p:txBody>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This slide brings the Islamic and legal rules on lifetime gifts together.</a:t>
            </a:r>
          </a:p>
          <a:p/>
          <a:p>
            <a:r>
              <a:t>Give fairly, for a real reason:</a:t>
            </a:r>
          </a:p>
          <a:p>
            <a:r>
              <a:t>- The ḥadīth of al-Nuʿmān ibn Bashīr (Bukhārī &amp; Muslim): the Prophet ﷺ refused to witness a gift to one child alone, saying "Fear Allah and be just between your children."</a:t>
            </a:r>
          </a:p>
          <a:p>
            <a:r>
              <a:t>- The default is equality. Giving one child more is permitted only for a genuine reason, such as real need, disability, or service of the Dīn, and giving less to one set on wrongdoing. Never from favouritism.</a:t>
            </a:r>
          </a:p>
          <a:p>
            <a:r>
              <a:t>- A lifetime gift is not an advance. It does not reduce the share that child inherits later.</a:t>
            </a:r>
          </a:p>
          <a:p/>
          <a:p>
            <a:r>
              <a:t>Make it real, and provable:</a:t>
            </a:r>
          </a:p>
          <a:p>
            <a:r>
              <a:t>- Possession (qabḍ) is required for a gift to be complete in Ḥanafī fiqh. Changing a name on the deeds while the parent keeps full control is not yet a gift, and in UK tax law it is a "gift with reservation of benefit" that stays in the estate.</a:t>
            </a:r>
          </a:p>
          <a:p>
            <a:r>
              <a:t>- If moving out is impractical, a genuine sale at a fair or nominal price, with money and control really passing, is cleaner.</a:t>
            </a:r>
          </a:p>
          <a:p>
            <a:r>
              <a:t>- Record who owns the home, the business and joint accounts now.</a:t>
            </a:r>
          </a:p>
          <a:p>
            <a:r>
              <a:t>- Put gifts in writing, before upright witnesses who are not heirs, and talk it through with the family while you are alive.</a:t>
            </a:r>
          </a:p>
          <a:p/>
          <a:p>
            <a:r>
              <a:t>Key line: verbal wishes are worthless without proof. Confirm anything doubtful with a Mufti.</a:t>
            </a:r>
          </a:p>
        </p:txBody>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Live demonstration: put the two documents on screen and complete them together. Allow 15 to 20 minutes.</a:t>
            </a:r>
          </a:p>
          <a:p/>
          <a:p>
            <a:r>
              <a:t>Ask everyone to scan the QR codes (Will Builder: imamwrites.com/inheritance/will-builder; Assets &amp; Liabilities Identifier: imamwrites.com/inheritance/downloads) and follow along.</a:t>
            </a:r>
          </a:p>
          <a:p/>
          <a:p>
            <a:r>
              <a:t>Islamic Will Template, in order:</a:t>
            </a:r>
          </a:p>
          <a:p>
            <a:r>
              <a:t>1. Identification and revocation of earlier wills.</a:t>
            </a:r>
          </a:p>
          <a:p>
            <a:r>
              <a:t>2. Declaration of faith, funeral wishes, guardians, and the one-third (charities, non-heirs, missed-worship dues).</a:t>
            </a:r>
          </a:p>
          <a:p>
            <a:r>
              <a:t>3. Executors and trustees, directed to distribute by the Sharīʿah shares of the heirs living at death.</a:t>
            </a:r>
          </a:p>
          <a:p>
            <a:r>
              <a:t>4. Print it and sign in the physical presence of two independent witnesses, who are not beneficiaries or married to one.</a:t>
            </a:r>
          </a:p>
          <a:p/>
          <a:p>
            <a:r>
              <a:t>Assets &amp; Liabilities Identifier, in order:</a:t>
            </a:r>
          </a:p>
          <a:p>
            <a:r>
              <a:t>1. List everything owned and everything owed, including pensions, jewellery, loans made to others and unpaid mahr.</a:t>
            </a:r>
          </a:p>
          <a:p>
            <a:r>
              <a:t>2. Note where each item and document is kept.</a:t>
            </a:r>
          </a:p>
          <a:p>
            <a:r>
              <a:t>3. Total it for the net estate, and check it against the IHT thresholds.</a:t>
            </a:r>
          </a:p>
          <a:p>
            <a:r>
              <a:t>4. Attach it to the will, and sign and date it.</a:t>
            </a:r>
          </a:p>
          <a:p/>
          <a:p>
            <a:r>
              <a:t>Close: keep both together and tell the executor where they are. Review yearly. Have the pack checked by a Mufti, and by a solicitor if the estate is complex or above the thresholds.</a:t>
            </a:r>
          </a:p>
        </p:txBody>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 simple, dated family record kept with the will. It does not decide the shares; it saves the executors and the Mufti weeks of detective work.</a:t>
            </a:r>
          </a:p>
          <a:p/>
          <a:p>
            <a:r>
              <a:t>Why it matters:</a:t>
            </a:r>
          </a:p>
          <a:p>
            <a:r>
              <a:t>- Heirs are fixed at the moment of death, not when you write the list, so it must be dated and kept current.</a:t>
            </a:r>
          </a:p>
          <a:p>
            <a:r>
              <a:t>- It speeds up the Mufti's calculation and flags complications early: step, foster and adopted children (non-heirs), non-Muslim relatives, a Nikah-only spouse, a child from an earlier marriage.</a:t>
            </a:r>
          </a:p>
          <a:p/>
          <a:p>
            <a:r>
              <a:t>Who to list: spouse(s) with date of Nikah and of civil registration; each child's full name and date of birth; whether each is Muslim; step, foster or adopted children; parents if living; full, paternal and maternal siblings; grandparents and grandchildren where relevant; anyone you want to remember from the one-third.</a:t>
            </a:r>
          </a:p>
          <a:p/>
          <a:p>
            <a:r>
              <a:t>Keep it up to date after every birth, death, marriage or divorce, re-date it, and store it with the will and the Assets Identifier.</a:t>
            </a:r>
          </a:p>
          <a:p/>
          <a:p>
            <a:r>
              <a:t>Link forward: because the list does not lock in the shares, the will should direct distribution among the heirs living at death. That is the contingency clause two slides on, "If an heir dies before you do."</a:t>
            </a:r>
          </a:p>
        </p:txBody>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Handle with great sensitivity; someone in the room may be affected. The child is innocent, and the rulings are about lineage (nasab), not the child's worth.</a:t>
            </a:r>
          </a:p>
          <a:p/>
          <a:p>
            <a:r>
              <a:t>The governing principle: "The child belongs to the marriage bed" (al-walad li'l-firāsh; Bukhārī &amp; Muslim). The shortest pregnancy recognised by consensus is six months.</a:t>
            </a:r>
          </a:p>
          <a:p/>
          <a:p>
            <a:r>
              <a:t>Attributed to the husband, and inherits from him:</a:t>
            </a:r>
          </a:p>
          <a:p>
            <a:r>
              <a:t>- Born within the marriage.</a:t>
            </a:r>
          </a:p>
          <a:p>
            <a:r>
              <a:t>- Conceived before the nikāḥ but born six months or more after it. On the Ḥanafī view the child is attributed to the husband and inherits from him (Radd al-Muḥtār; al-Fatāwā al-Hindiyyah). Other schools differ, so ask a Mufti.</a:t>
            </a:r>
          </a:p>
          <a:p/>
          <a:p>
            <a:r>
              <a:t>Not attributed to the husband:</a:t>
            </a:r>
          </a:p>
          <a:p>
            <a:r>
              <a:t>- Born before the marriage, or less than six months after the nikāḥ.</a:t>
            </a:r>
          </a:p>
          <a:p>
            <a:r>
              <a:t>- Mother unmarried.</a:t>
            </a:r>
          </a:p>
          <a:p>
            <a:r>
              <a:t>Such a child is attributed to the mother and inherits from her and her side only. The biological father may still provide through a bequest of up to one-third.</a:t>
            </a:r>
          </a:p>
          <a:p/>
          <a:p>
            <a:r>
              <a:t>UK law is different: every child, however conceived, can inherit under intestacy and can claim under the 1975 Act. This is exactly why a clear, legally valid will matters.</a:t>
            </a:r>
          </a:p>
          <a:p/>
          <a:p>
            <a:r>
              <a:t>Close on the final box: "No soul bears another's burden" (6:164). Treat the child with full love and care. This topic is one of the project's scholarly-review flags, so refer real cases to a Mufti.</a:t>
            </a:r>
          </a:p>
        </p:txBody>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 vital drafting point that many DIY and cultural wills get wrong.</a:t>
            </a:r>
          </a:p>
          <a:p/>
          <a:p>
            <a:r>
              <a:t>The risk: Islamic shares depend on who is alive at the moment of death. A will that fixes named people and amounts ("£50,000 to my son Ahmed") goes stale. If Ahmed dies first, or a child is born after the will is signed, the gift can lapse, fail, or pass contrary to the Sharīʿah. English law then applies its own rules, for example s.33 of the Wills Act 1837 can redirect a lapsed gift to a child's own children.</a:t>
            </a:r>
          </a:p>
          <a:p/>
          <a:p>
            <a:r>
              <a:t>The fix: state that the residue is to be divided among "the heirs living at the date of my death" in the shares prescribed by the Sharīʿah, as certified by a named body or a qualified Mufti, and leave the calculation to the trustees at that time.</a:t>
            </a:r>
          </a:p>
          <a:p>
            <a:r>
              <a:t>- New children are included automatically.</a:t>
            </a:r>
          </a:p>
          <a:p>
            <a:r>
              <a:t>- Heirs who die first drop out, and the shares rebalance correctly.</a:t>
            </a:r>
          </a:p>
          <a:p>
            <a:r>
              <a:t>- The will does not need rewriting after every birth or death.</a:t>
            </a:r>
          </a:p>
          <a:p/>
          <a:p>
            <a:r>
              <a:t>Pair this with a survivorship clause for couples (see the simultaneous-death slide) and the dated family record from two slides earlier.</a:t>
            </a:r>
          </a:p>
        </p:txBody>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For the family: a clear order of tasks when grief and paperwork collide. Keep it practical.</a:t>
            </a:r>
          </a:p>
          <a:p/>
          <a:p>
            <a:r>
              <a:t>Straight away:</a:t>
            </a:r>
          </a:p>
          <a:p>
            <a:r>
              <a:t>- Arrange the Islamic funeral: ghusl, kafan, janāzah and burial without delay. Community volunteers and mosque funeral services often help. Where a coroner is involved, ask about non-invasive (MRI) post-mortem and speedy release.</a:t>
            </a:r>
          </a:p>
          <a:p>
            <a:r>
              <a:t>- Register the death (normally within five days in England &amp; Wales), and use the gov.uk "Tell Us Once" service to notify government departments together.</a:t>
            </a:r>
          </a:p>
          <a:p>
            <a:r>
              <a:t>- Find the will and the Assets Identifier, and tell the named executor.</a:t>
            </a:r>
          </a:p>
          <a:p/>
          <a:p>
            <a:r>
              <a:t>In the days that follow:</a:t>
            </a:r>
          </a:p>
          <a:p>
            <a:r>
              <a:t>- List everyone to inform: banks, pension providers, utilities, employers, insurers.</a:t>
            </a:r>
          </a:p>
          <a:p>
            <a:r>
              <a:t>- Value the estate (gov.uk/valuing-estate-of-someone-who-died) and work out whether IHT is due.</a:t>
            </a:r>
          </a:p>
          <a:p>
            <a:r>
              <a:t>- Apply for probate with a will, or letters of administration without one. The fee is £526 for estates over £5,000 (from 13 July 2026), paid from the estate; extra sealed copies are £2 each.</a:t>
            </a:r>
          </a:p>
          <a:p>
            <a:r>
              <a:t>- Once the grant is issued, a Mufti confirms each heir's share and the executors distribute.</a:t>
            </a:r>
          </a:p>
          <a:p/>
          <a:p>
            <a:r>
              <a:t>Settle two rights first: the rights of Allah (missed worship, from the one-third in the Ḥanafī view) and the rights of people (debts and unpaid mahr), before the heirs receive their shares.</a:t>
            </a:r>
          </a:p>
          <a:p/>
          <a:p>
            <a:r>
              <a:t>The Executor Checklist in the pack goes step by step. The next slide covers how executors protect themselves before paying out.</a:t>
            </a:r>
          </a:p>
        </p:txBody>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Close warmly and briefly; no pressure.</a:t>
            </a:r>
          </a:p>
          <a:p/>
          <a:p>
            <a:r>
              <a:t>Thank everyone for their time and attention. Mention that the workshop, the templates, the calculator and the guides are free, and will stay free.</a:t>
            </a:r>
          </a:p>
          <a:p/>
          <a:p>
            <a:r>
              <a:t>If anyone found it useful, they are welcome to support the work at ko-fi.com/abusulaym94 (the Qahwa Fund). Contributions help cover hosting and the cost of having materials checked, and keep the resources free for others.</a:t>
            </a:r>
          </a:p>
          <a:p/>
          <a:p>
            <a:r>
              <a:t>Other ways to help: make duʿāʾ, share imamwrites.com with family and friends, and send corrections or suggestions to gloswills@hotmail.com.</a:t>
            </a:r>
          </a:p>
          <a:p/>
          <a:p>
            <a:r>
              <a:t>End with a reminder of the one action: write or update the will this week, and have it checked by a Mufti (and a solicitor if needed).</a:t>
            </a:r>
          </a:p>
        </p:txBody>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Ice-breaker before the practical content: why do so few of us have a will? Usually it is simply that nobody wants to raise the subject.</a:t>
            </a:r>
          </a:p>
          <a:p/>
          <a:p>
            <a:r>
              <a:t>Research by Brewin Dolphin with Opinium found:</a:t>
            </a:r>
          </a:p>
          <a:p>
            <a:r>
              <a:t>- 36% feel uncomfortable talking about their legacy.</a:t>
            </a:r>
          </a:p>
          <a:p>
            <a:r>
              <a:t>- 14% have never discussed it with loved ones because they dislike talking about death.</a:t>
            </a:r>
          </a:p>
          <a:p>
            <a:r>
              <a:t>- A health scare (52%), a near-death experience (46%) and getting older (46%) are what most often prompt the conversation.</a:t>
            </a:r>
          </a:p>
          <a:p>
            <a:r>
              <a:t>- After a spouse or partner (32%), people feel most comfortable talking first to their mother (8%) or a financial adviser (8%).</a:t>
            </a:r>
          </a:p>
          <a:p/>
          <a:p>
            <a:r>
              <a:t>Point of the slide: waiting for a trigger is risky. By the time a health scare happens, a person may be in a death-bed illness, where the Sharīʿah restricts their gifts, and the law is quick to question a will made in hospital. We cover both shortly.</a:t>
            </a:r>
          </a:p>
          <a:p/>
          <a:p>
            <a:r>
              <a:t>Invite a moment of honesty: "Who here has talked to their parents about their will?" Then suggest a gentle opener for this week, for example sharing today's handout with a spouse or parent.</a:t>
            </a:r>
          </a:p>
        </p:txBody>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Definition (maraḍ al-mawt): in Ḥanafī fiqh, an illness in which death is most likely, which prevents the person from carrying out their ordinary affairs (a man his work outside the home, a woman her affairs within it), and from which the person dies before recovering. Being bedridden is not required. If the illness continues for a year without worsening, the person is treated as healthy from then on (al-Majallah, art. 1595; Radd al-Muḥtār). Others facing imminent death take the same ruling, such as someone on a ship breaking up in a storm, or a person taken out to be executed.</a:t>
            </a:r>
          </a:p>
          <a:p/>
          <a:p>
            <a:r>
              <a:t>Why it matters: from the onset of such an illness, the rights of the heirs and creditors attach to the estate. So what a person gives away is restricted.</a:t>
            </a:r>
          </a:p>
          <a:p/>
          <a:p>
            <a:r>
              <a:t>Islamic impact:</a:t>
            </a:r>
          </a:p>
          <a:p>
            <a:r>
              <a:t>- Gifts, charitable donations and debt releases made during it take the ruling of a waṣiyyah. They are valid only within one-third, and only to non-heirs.</a:t>
            </a:r>
          </a:p>
          <a:p>
            <a:r>
              <a:t>- A gift to an heir, or an acknowledgement of a debt owed to an heir, is not effective unless the other adult heirs consent after death. Consent given before death counts for nothing.</a:t>
            </a:r>
          </a:p>
          <a:p>
            <a:r>
              <a:t>- A husband who divorces his wife during it to deprive her of inheritance (ṭalāq al-fārr) does not succeed: she still inherits if he dies while she is in her ʿiddah.</a:t>
            </a:r>
          </a:p>
          <a:p>
            <a:r>
              <a:t>- Note: a waṣiyyah itself made in this state remains valid within its limits. The problem is gifts and last-minute favouritism, not the act of making a will.</a:t>
            </a:r>
          </a:p>
          <a:p/>
          <a:p>
            <a:r>
              <a:t>The ḥadīth (Bukhārī &amp; Muslim) was the Prophet's ﷺ answer to "which charity is greatest?": give while healthy, still attached to wealth, fearing poverty and hoping for riches. Do not delay until the soul reaches the throat and then say "so much to so-and-so", when it already belongs to so-and-so, meaning the heirs.</a:t>
            </a:r>
          </a:p>
          <a:p/>
          <a:p>
            <a:r>
              <a:t>Message: the best time to give and to write is now, while healthy.</a:t>
            </a:r>
          </a:p>
        </p:txBody>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The law's side of the same situation. A will made in hospital or near death is not automatically invalid, but it attracts challenges.</a:t>
            </a:r>
          </a:p>
          <a:p/>
          <a:p>
            <a:r>
              <a:t>What the law requires:</a:t>
            </a:r>
          </a:p>
          <a:p>
            <a:r>
              <a:t>- Testamentary capacity (Banks v Goodfellow, 1870): the person understands they are making a will and its effect, knows roughly what they own, and understands who might expect to benefit. Mental Capacity Act 2005 principles are also applied.</a:t>
            </a:r>
          </a:p>
          <a:p>
            <a:r>
              <a:t>- Knowledge and approval of the contents, and no undue influence (coercion).</a:t>
            </a:r>
          </a:p>
          <a:p>
            <a:r>
              <a:t>- Wills Act 1837 formalities: in writing, signed, two witnesses physically present.</a:t>
            </a:r>
          </a:p>
          <a:p/>
          <a:p>
            <a:r>
              <a:t>Where it goes wrong:</a:t>
            </a:r>
          </a:p>
          <a:p>
            <a:r>
              <a:t>- Confusion, dementia, delirium or heavy medication lead to capacity challenges.</a:t>
            </a:r>
          </a:p>
          <a:p>
            <a:r>
              <a:t>- A relative or carer who arranged the will and benefits from it invites an undue-influence claim.</a:t>
            </a:r>
          </a:p>
          <a:p>
            <a:r>
              <a:t>- Once capacity is lost, the person cannot make a will. An attorney under an LPA cannot make a will for them. Only the Court of Protection can authorise a statutory will, which is slow and expensive.</a:t>
            </a:r>
          </a:p>
          <a:p>
            <a:r>
              <a:t>- Death-bed gifts: a "gift in contemplation of death" (donatio mortis causa) only stands in narrow circumstances (King v Dubrey, 2015). Any lifetime gift within seven years of death still counts for Inheritance Tax.</a:t>
            </a:r>
          </a:p>
          <a:p/>
          <a:p>
            <a:r>
              <a:t>What to do now:</a:t>
            </a:r>
          </a:p>
          <a:p>
            <a:r>
              <a:t>- Write the will while well.</a:t>
            </a:r>
          </a:p>
          <a:p>
            <a:r>
              <a:t>- If someone is already ill, use a solicitor and follow the "golden rule": have a doctor assess and record capacity at the time.</a:t>
            </a:r>
          </a:p>
          <a:p>
            <a:r>
              <a:t>- Keep gifts within the one-third to non-heirs. Where a gift to an heir was made in a death-bed illness, the family should treat it as returning to the estate unless all adult heirs freely agree to it.</a:t>
            </a:r>
          </a:p>
          <a:p/>
          <a:p>
            <a:r>
              <a:t>The clash to name: the law may accept a death-bed gift that the Sharīʿah does not. The heirs must still honour the Sharīʿah.</a:t>
            </a:r>
          </a:p>
        </p:txBody>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Debts to people come before any bequest or share, and they carry real spiritual weight.</a:t>
            </a:r>
          </a:p>
          <a:p/>
          <a:p>
            <a:r>
              <a:t>The warning:</a:t>
            </a:r>
          </a:p>
          <a:p>
            <a:r>
              <a:t>- The Prophet ﷺ would not lead the janāzah of a man who died owing a debt with nothing left to pay it, until someone took responsibility for it (Bukhārī).</a:t>
            </a:r>
          </a:p>
          <a:p>
            <a:r>
              <a:t>- «نَفْسُ الْمُؤْمِنِ مُعَلَّقَةٌ بِدَيْنِهِ حَتَّى يُقْضَى عَنْهُ» "The soul of the believer is held back by his debt until it is paid off for him." (al-Tirmidhī)</a:t>
            </a:r>
          </a:p>
          <a:p/>
          <a:p>
            <a:r>
              <a:t>What goes wrong: debts known only to the deceased; unpaid mahr overlooked; undocumented debts refused by HMRC; families pressured into paying claims they cannot verify.</a:t>
            </a:r>
          </a:p>
          <a:p/>
          <a:p>
            <a:r>
              <a:t>The fix:</a:t>
            </a:r>
          </a:p>
          <a:p>
            <a:r>
              <a:t>- Keep a written list: who, how much, when, and the proof. Include unpaid mahr, household bills (rent or mortgage, utilities, council tax, phone and broadband, insurance, car tax, charity direct debits) and any unpaid zakat or qurbānī.</a:t>
            </a:r>
          </a:p>
          <a:p>
            <a:r>
              <a:t>- If the family does not know, it is a good practice to announce at the funeral that anyone owed should come forward.</a:t>
            </a:r>
          </a:p>
          <a:p>
            <a:r>
              <a:t>- If the family cannot pay, speak to creditors early and ask for time; respite is usually given.</a:t>
            </a:r>
          </a:p>
          <a:p>
            <a:r>
              <a:t>- Claims with no proof: in Sharīʿah the burden of proof is on the claimant (al-bayyinah ʿalā al-muddaʿī). A claim with no written record and no reliable witnesses does not bind the executors. Where a claim is proven, settle it promptly or agree a firm deadline. Ask a Mufti where unsure.</a:t>
            </a:r>
          </a:p>
          <a:p>
            <a:r>
              <a:t>- For those owed by a struggling family: ﴿وَإِن كَانَ ذُو عُسْرَةٍ فَنَظِرَةٌ إِلَىٰ مَيْسَرَةٍ ۚ وَأَن تَصَدَّقُوا خَيْرٌ لَّكُمْ ۖ إِن كُنتُمْ تَعْلَمُونَ﴾ "If the debtor is in difficulty, then delay things until matters become easier for him; still, if you were to write it off as an act of charity, that would be better for you, if only you knew." (al-Baqarah 2:280, trans. Abdel Haleem) Whoever grants respite or waives a debt will be shaded by Allah on the Day of Judgement (Muslim).</a:t>
            </a:r>
          </a:p>
        </p:txBody>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Two lists, two purposes. The Sharīʿah list decides what is paid before the heirs share. The HMRC list decides what can be subtracted when working out Inheritance Tax.</a:t>
            </a:r>
          </a:p>
          <a:p/>
          <a:p>
            <a:r>
              <a:t>Paid first in Sharīʿah (from the estate, before any bequest or share): funeral and burial costs (shroud, ghusl, plot); probate and administration costs; household bills up to the date of death; loans, mortgage and credit cards; unpaid mahr. (Missed-worship dues come from the one-third in the Ḥanafī view.)</a:t>
            </a:r>
          </a:p>
          <a:p/>
          <a:p>
            <a:r>
              <a:t>Deducted for IHT: reasonable funeral expenses, including a headstone; a mortgage or other debt secured on property; genuine debts owed at death that are evidenced and actually repaid from the estate. Since 2013, a debt that is not repaid after death is generally not deductible, and HMRC scrutinises loans from family.</a:t>
            </a:r>
          </a:p>
          <a:p/>
          <a:p>
            <a:r>
              <a:t>Not deducted for IHT: the probate fee (£526 from 13 July 2026), solicitor and administration fees, and bills that arise after death. They are still paid, and they still come off before the heirs share in the Sharīʿah; they just give no tax saving.</a:t>
            </a:r>
          </a:p>
          <a:p/>
          <a:p>
            <a:r>
              <a:t>Practical point: executors may pay costs upfront and reclaim them from the estate. Probate and administration costs are borne by the estate, not by the heirs personally.</a:t>
            </a:r>
          </a:p>
          <a:p/>
          <a:p>
            <a:r>
              <a:t>Mortgage note: lenders often allow a grace period of several months after a death, but interest may keep accruing, so settle or refinance promptly.</a:t>
            </a:r>
          </a:p>
        </p:txBody>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Start the legal section with reassurance: English law is on your side.</a:t>
            </a:r>
          </a:p>
          <a:p/>
          <a:p>
            <a:r>
              <a:t>Testamentary freedom: in England &amp; Wales you may leave your estate to whomever you choose. There is no forced heirship, unlike much of Europe and some Muslim-majority countries. So choosing the Sharīʿah shares is not a workaround; it is simply exercising your legal right.</a:t>
            </a:r>
          </a:p>
          <a:p/>
          <a:p>
            <a:r>
              <a:t>No will means no choice: without a will, the intestacy rules decide (spouse first, then children, and so on). If no qualifying relative survives, the estate passes to the Crown as bona vacantia. The freedom only helps if you use it.</a:t>
            </a:r>
          </a:p>
          <a:p/>
          <a:p>
            <a:r>
              <a:t>The one limit, the Inheritance (Provision for Family and Dependants) Act 1975: a spouse, former spouse who has not remarried, child, a cohabitant of two years or more (which can include a Nikah-only partner), or anyone the deceased maintained can ask the court for "reasonable financial provision". Claims are normally brought within six months of the grant. The court weighs the will, the claimant's needs and the size of the estate.</a:t>
            </a:r>
          </a:p>
          <a:p/>
          <a:p>
            <a:r>
              <a:t>Protect the will: explain your faith and reasons in the will or a letter of wishes; make proper provision for a widow's home, for example through a life-interest trust (see Section 6); and keep the will current. Courts give weight to a clear, reasoned choice.</a:t>
            </a:r>
          </a:p>
          <a:p/>
          <a:p>
            <a:r>
              <a:t>Scotland differs: spouses and children have "legal rights" in moveable property that cannot be excluded by a will.</a:t>
            </a:r>
          </a:p>
        </p:txBody>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Practicalities of paying Inheritance Tax, and how to avoid interest.</a:t>
            </a:r>
          </a:p>
          <a:p/>
          <a:p>
            <a:r>
              <a:t>Deadlines: IHT is due by the end of the sixth month after the month of death (someone dying on 10 March must pay by 30 September). Interest runs on anything paid late. Usually the IHT on non-instalment assets must be paid before the grant of probate is issued, which is the classic "no probate without money, no money without probate" problem.</a:t>
            </a:r>
          </a:p>
          <a:p/>
          <a:p>
            <a:r>
              <a:t>Instalments: tax on land and buildings, some business interests and some shares can be paid in ten equal yearly instalments. On most property, interest is charged on the unpaid balance; qualifying business and agricultural property is generally interest-free. If the property is sold, the remaining tax falls due.</a:t>
            </a:r>
          </a:p>
          <a:p/>
          <a:p>
            <a:r>
              <a:t>Where the cash comes from: under the Direct Payment Scheme, banks and building societies can pay IHT straight to HMRC from the deceased's accounts before probate, so the family need not borrow. Some investment providers will do the same.</a:t>
            </a:r>
          </a:p>
          <a:p/>
          <a:p>
            <a:r>
              <a:t>The Islamic angle: HMRC late-payment interest is ribā. The Prophet ﷺ cursed the one who pays it as well as the one who takes it (Muslim), so plan to avoid it: pay on time, use the Direct Payment Scheme, and consider takāful (Islamic insurance) cover written in trust so the payout sits outside the estate and is available to meet the bill.</a:t>
            </a:r>
          </a:p>
          <a:p/>
          <a:p>
            <a:r>
              <a:t>Debts: keep proof of every debt. HMRC only allows debts that are genuine, evidenced and actually repaid from the estate.</a:t>
            </a:r>
          </a:p>
        </p:txBody>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 crucial fiqh caution before anyone rushes into trusts for tax reasons.</a:t>
            </a:r>
          </a:p>
          <a:p/>
          <a:p>
            <a:r>
              <a:t>The principle (Ḥanafī, following al-Maydānī, al-Lubāb; Mufti Online on family trusts): if a trust is set up only for tax purposes, without a real intention to give the assets to the beneficiaries, the Sharīʿah treats the assets as still owned by the person who set it up. At death they form part of their Islamic estate (tarikah), even if they sit outside the IHT estate, and they must be divided among all the heirs by the fixed shares.</a:t>
            </a:r>
          </a:p>
          <a:p/>
          <a:p>
            <a:r>
              <a:t>Treated as still yours:</a:t>
            </a:r>
          </a:p>
          <a:p>
            <a:r>
              <a:t>- The trust was formed for tax alone, with no intention to give.</a:t>
            </a:r>
          </a:p>
          <a:p>
            <a:r>
              <a:t>- The settlor keeps control or benefit and treats the funds as their own. (Legally, this also risks "gift with reservation of benefit", which keeps the assets in the IHT estate anyway.)</a:t>
            </a:r>
          </a:p>
          <a:p>
            <a:r>
              <a:t>- A trust that passes property to some heirs, such as children, at death while bypassing others, such as the spouse, is impermissible unless all adult heirs consent after death.</a:t>
            </a:r>
          </a:p>
          <a:p/>
          <a:p>
            <a:r>
              <a:t>Treated as a real gift:</a:t>
            </a:r>
          </a:p>
          <a:p>
            <a:r>
              <a:t>- The settlor genuinely intends the beneficiaries to own the assets.</a:t>
            </a:r>
          </a:p>
          <a:p>
            <a:r>
              <a:t>- Ownership passes during life and the settlor steps back from it.</a:t>
            </a:r>
          </a:p>
          <a:p>
            <a:r>
              <a:t>- Then it is valid as a lifetime gift, and no other heir's consent is needed, though fairness between children still applies.</a:t>
            </a:r>
          </a:p>
          <a:p/>
          <a:p>
            <a:r>
              <a:t>Zakat: in an interest-in-possession trust, the income is zakatable for the beneficiary once received; the capital becomes zakatable once the beneficiary can access it. Ask a Mufti about specific trusts.</a:t>
            </a:r>
          </a:p>
          <a:p/>
          <a:p>
            <a:r>
              <a:t>The halal route: be honest about intention, give genuinely or let the trustees apply the shares, and have both a Mufti and a solicitor check the trust deed.</a:t>
            </a:r>
          </a:p>
        </p:txBody>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For executors: how to avoid personal liability when paying out. Executors who distribute too early can be made to pay from their own pocket.</a:t>
            </a:r>
          </a:p>
          <a:p/>
          <a:p>
            <a:r>
              <a:t>1. Wait out the six-month window. Under the 1975 Act, a spouse, child, cohabitant or dependant can claim within six months of the grant. Executors who distribute after six months are protected if a late claim is allowed (s.20 of the Act). Distributing before then risks having to recover the money.</a:t>
            </a:r>
          </a:p>
          <a:p/>
          <a:p>
            <a:r>
              <a:t>2. Section 27 notice (Trustee Act 1925). Advertise for creditors in The Gazette and a local newspaper (and elsewhere if appropriate), allowing at least two months for claims. After the deadline, executors who distribute are protected from personal liability to creditors they did not know about. The creditor can still pursue the beneficiaries who received the money.</a:t>
            </a:r>
          </a:p>
          <a:p/>
          <a:p>
            <a:r>
              <a:t>3. Bankruptcy search. Run a search against each beneficiary (via the Land Charges Department) before paying them. A bankrupt beneficiary's share must be paid to their trustee in bankruptcy; paying the heir directly can make the executor liable.</a:t>
            </a:r>
          </a:p>
          <a:p/>
          <a:p>
            <a:r>
              <a:t>The Sharīʿah is not delayed: each heir owns their share from the moment of death. These checks only govern when and how it is paid out. Keep the heirs informed so the wait does not feel like withholding.</a:t>
            </a:r>
          </a:p>
          <a:p/>
          <a:p>
            <a:r>
              <a:t>Also mention: executors should not pay any claim against the estate without proof (see "Clear your debts" slide), and should keep accounts of every payment. The Executor Checklist in the pack covers each step.</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 Id="rId3" Type="http://schemas.openxmlformats.org/officeDocument/2006/relationships/notesSlide" Target="../notesSlides/notesSlide9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 Id="rId3" Type="http://schemas.openxmlformats.org/officeDocument/2006/relationships/notesSlide" Target="../notesSlides/notesSlide10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 Id="rId3" Type="http://schemas.openxmlformats.org/officeDocument/2006/relationships/notesSlide" Target="../notesSlides/notesSlide1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 Id="rId3" Type="http://schemas.openxmlformats.org/officeDocument/2006/relationships/notesSlide" Target="../notesSlides/notesSlide9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1.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notesSlide" Target="../notesSlides/notesSlide9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5.png"/><Relationship Id="rId4" Type="http://schemas.openxmlformats.org/officeDocument/2006/relationships/chart" Target="../charts/char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2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png"/><Relationship Id="rId3" Type="http://schemas.openxmlformats.org/officeDocument/2006/relationships/notesSlide" Target="../notesSlides/notesSlide9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 Id="rId3" Type="http://schemas.openxmlformats.org/officeDocument/2006/relationships/notesSlide" Target="../notesSlides/notesSlide9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2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2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2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2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1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27.png"/><Relationship Id="rId4" Type="http://schemas.openxmlformats.org/officeDocument/2006/relationships/chart" Target="../charts/char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28.png"/><Relationship Id="rId4" Type="http://schemas.openxmlformats.org/officeDocument/2006/relationships/chart" Target="../charts/char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 Id="rId3" Type="http://schemas.openxmlformats.org/officeDocument/2006/relationships/notesSlide" Target="../notesSlides/notesSlide10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2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2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24.png"/><Relationship Id="rId4" Type="http://schemas.openxmlformats.org/officeDocument/2006/relationships/image" Target="../media/image30.png"/><Relationship Id="rId5" Type="http://schemas.openxmlformats.org/officeDocument/2006/relationships/image" Target="../media/image20.png"/><Relationship Id="rId6" Type="http://schemas.openxmlformats.org/officeDocument/2006/relationships/image" Target="../media/image1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2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2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2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30.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1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2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2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1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1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2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2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3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3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3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3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notesSlide" Target="../notesSlides/notesSlide10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 Id="rId3" Type="http://schemas.openxmlformats.org/officeDocument/2006/relationships/notesSlide" Target="../notesSlides/notesSlide10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5.png"/><Relationship Id="rId3" Type="http://schemas.openxmlformats.org/officeDocument/2006/relationships/notesSlide" Target="../notesSlides/notesSlide10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png"/><Relationship Id="rId3" Type="http://schemas.openxmlformats.org/officeDocument/2006/relationships/notesSlide" Target="../notesSlides/notesSlide10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3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20.png"/><Relationship Id="rId4" Type="http://schemas.openxmlformats.org/officeDocument/2006/relationships/image" Target="../media/image16.png"/><Relationship Id="rId5" Type="http://schemas.openxmlformats.org/officeDocument/2006/relationships/image" Target="../media/image1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1.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2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png"/><Relationship Id="rId3" Type="http://schemas.openxmlformats.org/officeDocument/2006/relationships/notesSlide" Target="../notesSlides/notesSlide10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png"/><Relationship Id="rId3" Type="http://schemas.openxmlformats.org/officeDocument/2006/relationships/notesSlide" Target="../notesSlides/notesSlide11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7.png"/><Relationship Id="rId4" Type="http://schemas.openxmlformats.org/officeDocument/2006/relationships/image" Target="../media/image37.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20.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38.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4.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38.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30.png"/><Relationship Id="rId6" Type="http://schemas.openxmlformats.org/officeDocument/2006/relationships/image" Target="../media/image24.png"/><Relationship Id="rId7" Type="http://schemas.openxmlformats.org/officeDocument/2006/relationships/image" Target="../media/image1.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png"/><Relationship Id="rId3" Type="http://schemas.openxmlformats.org/officeDocument/2006/relationships/notesSlide" Target="../notesSlides/notesSlide10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7985455" y="-1645920"/>
            <a:ext cx="5669280" cy="5669280"/>
          </a:xfrm>
          <a:prstGeom prst="ellipse">
            <a:avLst/>
          </a:prstGeom>
          <a:solidFill>
            <a:srgbClr val="2C7A6B">
              <a:alpha val="35000"/>
            </a:srgbClr>
          </a:solidFill>
          <a:ln/>
        </p:spPr>
        <p:txBody>
          <a:bodyPr/>
          <a:lstStyle/>
          <a:p>
            <a:endParaRPr lang="en-GB" dirty="0"/>
          </a:p>
        </p:txBody>
      </p:sp>
      <p:sp>
        <p:nvSpPr>
          <p:cNvPr id="3" name="Shape 1"/>
          <p:cNvSpPr/>
          <p:nvPr/>
        </p:nvSpPr>
        <p:spPr>
          <a:xfrm>
            <a:off x="-1463040" y="4663440"/>
            <a:ext cx="4114800" cy="4114800"/>
          </a:xfrm>
          <a:prstGeom prst="ellipse">
            <a:avLst/>
          </a:prstGeom>
          <a:solidFill>
            <a:srgbClr val="2C7A6B">
              <a:alpha val="20000"/>
            </a:srgbClr>
          </a:solidFill>
          <a:ln/>
        </p:spPr>
        <p:txBody>
          <a:bodyPr/>
          <a:lstStyle/>
          <a:p>
            <a:endParaRPr lang="en-GB" dirty="0"/>
          </a:p>
        </p:txBody>
      </p:sp>
      <p:sp>
        <p:nvSpPr>
          <p:cNvPr id="4" name="Shape 2"/>
          <p:cNvSpPr/>
          <p:nvPr/>
        </p:nvSpPr>
        <p:spPr>
          <a:xfrm>
            <a:off x="548640" y="1371600"/>
            <a:ext cx="1463040" cy="1463040"/>
          </a:xfrm>
          <a:prstGeom prst="ellipse">
            <a:avLst/>
          </a:prstGeom>
          <a:solidFill>
            <a:srgbClr val="C8A35A"/>
          </a:solidFill>
          <a:ln/>
          <a:effectLst>
            <a:outerShdw blurRad="88900" dist="38100" dir="5400000" algn="bl" rotWithShape="0">
              <a:srgbClr val="000000">
                <a:alpha val="13000"/>
              </a:srgbClr>
            </a:outerShdw>
          </a:effectLst>
        </p:spPr>
        <p:txBody>
          <a:bodyPr/>
          <a:lstStyle/>
          <a:p>
            <a:endParaRPr lang="en-GB" dirty="0"/>
          </a:p>
        </p:txBody>
      </p:sp>
      <p:pic>
        <p:nvPicPr>
          <p:cNvPr id="5" name="Image 0" descr="preencoded.png"/>
          <p:cNvPicPr>
            <a:picLocks noChangeAspect="1"/>
          </p:cNvPicPr>
          <p:nvPr/>
        </p:nvPicPr>
        <p:blipFill>
          <a:blip r:embed="rId3"/>
          <a:stretch>
            <a:fillRect/>
          </a:stretch>
        </p:blipFill>
        <p:spPr>
          <a:xfrm>
            <a:off x="932688" y="1783080"/>
            <a:ext cx="713232" cy="640080"/>
          </a:xfrm>
          <a:prstGeom prst="rect">
            <a:avLst/>
          </a:prstGeom>
        </p:spPr>
      </p:pic>
      <p:sp>
        <p:nvSpPr>
          <p:cNvPr id="6" name="Text 3"/>
          <p:cNvSpPr/>
          <p:nvPr/>
        </p:nvSpPr>
        <p:spPr>
          <a:xfrm>
            <a:off x="548640" y="3108960"/>
            <a:ext cx="9601200" cy="36576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A PRACTICAL WORKSHOP FOR UK MUSLIMS</a:t>
            </a:r>
            <a:endParaRPr lang="en-US" sz="1550" dirty="0"/>
          </a:p>
        </p:txBody>
      </p:sp>
      <p:sp>
        <p:nvSpPr>
          <p:cNvPr id="7" name="Text 4"/>
          <p:cNvSpPr/>
          <p:nvPr/>
        </p:nvSpPr>
        <p:spPr>
          <a:xfrm>
            <a:off x="548640" y="3474720"/>
            <a:ext cx="10515600" cy="1554480"/>
          </a:xfrm>
          <a:prstGeom prst="rect">
            <a:avLst/>
          </a:prstGeom>
          <a:noFill/>
          <a:ln/>
        </p:spPr>
        <p:txBody>
          <a:bodyPr wrap="square" lIns="0" tIns="0" rIns="0" bIns="0" rtlCol="0" anchor="ctr"/>
          <a:lstStyle/>
          <a:p>
            <a:pPr marL="0" indent="0">
              <a:lnSpc>
                <a:spcPct val="95000"/>
              </a:lnSpc>
              <a:buNone/>
            </a:pPr>
            <a:r>
              <a:rPr lang="en-US" sz="4900" b="1" dirty="0">
                <a:solidFill>
                  <a:srgbClr val="FFFFFF"/>
                </a:solidFill>
                <a:latin typeface="EB Garamond" pitchFamily="34" charset="0"/>
                <a:ea typeface="EB Garamond" pitchFamily="34" charset="-122"/>
                <a:cs typeface="EB Garamond" pitchFamily="34" charset="-120"/>
              </a:rPr>
              <a:t>Islamic Wills, Estate &amp;</a:t>
            </a:r>
            <a:endParaRPr lang="en-US" sz="4900" dirty="0"/>
          </a:p>
          <a:p>
            <a:pPr marL="0" indent="0">
              <a:lnSpc>
                <a:spcPct val="95000"/>
              </a:lnSpc>
              <a:buNone/>
            </a:pPr>
            <a:r>
              <a:rPr lang="en-US" sz="4900" b="1" dirty="0">
                <a:solidFill>
                  <a:srgbClr val="FFFFFF"/>
                </a:solidFill>
                <a:latin typeface="EB Garamond" pitchFamily="34" charset="0"/>
                <a:ea typeface="EB Garamond" pitchFamily="34" charset="-122"/>
                <a:cs typeface="EB Garamond" pitchFamily="34" charset="-120"/>
              </a:rPr>
              <a:t>Inheritance Planning</a:t>
            </a:r>
            <a:endParaRPr lang="en-US" sz="4900" dirty="0"/>
          </a:p>
        </p:txBody>
      </p:sp>
      <p:sp>
        <p:nvSpPr>
          <p:cNvPr id="8" name="Text 5"/>
          <p:cNvSpPr/>
          <p:nvPr/>
        </p:nvSpPr>
        <p:spPr>
          <a:xfrm>
            <a:off x="548640" y="5120640"/>
            <a:ext cx="10058400" cy="548640"/>
          </a:xfrm>
          <a:prstGeom prst="rect">
            <a:avLst/>
          </a:prstGeom>
          <a:noFill/>
          <a:ln/>
        </p:spPr>
        <p:txBody>
          <a:bodyPr wrap="square" lIns="0" tIns="0" rIns="0" bIns="0" rtlCol="0" anchor="ctr"/>
          <a:lstStyle/>
          <a:p>
            <a:pPr marL="0" indent="0">
              <a:buNone/>
            </a:pPr>
            <a:r>
              <a:rPr lang="en-US" sz="1600" dirty="0">
                <a:solidFill>
                  <a:srgbClr val="5FA392"/>
                </a:solidFill>
                <a:latin typeface="EB Garamond" pitchFamily="34" charset="0"/>
                <a:ea typeface="EB Garamond" pitchFamily="34" charset="-122"/>
                <a:cs typeface="EB Garamond" pitchFamily="34" charset="-120"/>
              </a:rPr>
              <a:t>Fulfilling Allah’s commands · Protecting your family · Saving inheritance tax — the halal, legally valid way</a:t>
            </a:r>
            <a:endParaRPr lang="en-US" sz="160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1</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sz="2000"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PLEASE READ FIRST</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Important note before we begin</a:t>
            </a:r>
            <a:endParaRPr lang="en-US" sz="3300" dirty="0"/>
          </a:p>
        </p:txBody>
      </p:sp>
      <p:sp>
        <p:nvSpPr>
          <p:cNvPr id="6" name="Shape 3"/>
          <p:cNvSpPr/>
          <p:nvPr/>
        </p:nvSpPr>
        <p:spPr>
          <a:xfrm>
            <a:off x="548640" y="1554480"/>
            <a:ext cx="11094415" cy="1371600"/>
          </a:xfrm>
          <a:prstGeom prst="roundRect">
            <a:avLst>
              <a:gd name="adj" fmla="val 5333"/>
            </a:avLst>
          </a:prstGeom>
          <a:solidFill>
            <a:srgbClr val="E9F2EE"/>
          </a:solidFill>
          <a:ln/>
          <a:effectLst>
            <a:outerShdw blurRad="88900" dist="38100" dir="5400000" algn="bl" rotWithShape="0">
              <a:srgbClr val="000000">
                <a:alpha val="13000"/>
              </a:srgbClr>
            </a:outerShdw>
          </a:effectLst>
        </p:spPr>
        <p:txBody>
          <a:bodyPr/>
          <a:lstStyle/>
          <a:p>
            <a:endParaRPr lang="en-GB" dirty="0"/>
          </a:p>
        </p:txBody>
      </p:sp>
      <p:sp>
        <p:nvSpPr>
          <p:cNvPr id="7" name="Text 4"/>
          <p:cNvSpPr/>
          <p:nvPr/>
        </p:nvSpPr>
        <p:spPr>
          <a:xfrm>
            <a:off x="822960" y="1737360"/>
            <a:ext cx="10545775" cy="1005840"/>
          </a:xfrm>
          <a:prstGeom prst="rect">
            <a:avLst/>
          </a:prstGeom>
          <a:noFill/>
          <a:ln/>
        </p:spPr>
        <p:txBody>
          <a:bodyPr wrap="square" lIns="0" tIns="0" rIns="0" bIns="0" rtlCol="0" anchor="t"/>
          <a:lstStyle/>
          <a:p>
            <a:pPr marL="0" indent="0">
              <a:buNone/>
            </a:pPr>
            <a:r>
              <a:rPr lang="en-US" sz="2000" b="1" dirty="0">
                <a:solidFill>
                  <a:srgbClr val="1C2B27"/>
                </a:solidFill>
                <a:latin typeface="EB Garamond" pitchFamily="34" charset="0"/>
                <a:ea typeface="EB Garamond" pitchFamily="34" charset="-122"/>
                <a:cs typeface="EB Garamond" pitchFamily="34" charset="-120"/>
              </a:rPr>
              <a:t>This workshop is general guidance only — not personal legal or Islamic advice. </a:t>
            </a:r>
            <a:r>
              <a:rPr lang="en-US" sz="2000" dirty="0">
                <a:solidFill>
                  <a:srgbClr val="1C2B27"/>
                </a:solidFill>
                <a:latin typeface="EB Garamond" pitchFamily="34" charset="0"/>
                <a:ea typeface="EB Garamond" pitchFamily="34" charset="-122"/>
                <a:cs typeface="EB Garamond" pitchFamily="34" charset="-120"/>
              </a:rPr>
              <a:t>Every family is different. Before acting, confirm your exact Islamic shares with a reliable Mufti/Imam, and confirm the legal and tax position with a qualified (ideally Muslim-aware) solicitor.</a:t>
            </a:r>
            <a:endParaRPr lang="en-US" sz="2000" dirty="0"/>
          </a:p>
        </p:txBody>
      </p:sp>
      <p:sp>
        <p:nvSpPr>
          <p:cNvPr id="8" name="Shape 5"/>
          <p:cNvSpPr/>
          <p:nvPr/>
        </p:nvSpPr>
        <p:spPr>
          <a:xfrm>
            <a:off x="754380" y="3200400"/>
            <a:ext cx="3515258" cy="2877378"/>
          </a:xfrm>
          <a:prstGeom prst="roundRect">
            <a:avLst>
              <a:gd name="adj" fmla="val 2963"/>
            </a:avLst>
          </a:prstGeom>
          <a:solidFill>
            <a:srgbClr val="FFFFFF"/>
          </a:solidFill>
          <a:ln/>
          <a:effectLst>
            <a:outerShdw blurRad="88900" dist="38100" dir="5400000" algn="bl" rotWithShape="0">
              <a:srgbClr val="000000">
                <a:alpha val="13000"/>
              </a:srgbClr>
            </a:outerShdw>
          </a:effectLst>
        </p:spPr>
        <p:txBody>
          <a:bodyPr/>
          <a:lstStyle/>
          <a:p>
            <a:endParaRPr lang="en-GB" sz="2000" dirty="0"/>
          </a:p>
        </p:txBody>
      </p:sp>
      <p:sp>
        <p:nvSpPr>
          <p:cNvPr id="9" name="Shape 6"/>
          <p:cNvSpPr/>
          <p:nvPr/>
        </p:nvSpPr>
        <p:spPr>
          <a:xfrm>
            <a:off x="822960" y="3323680"/>
            <a:ext cx="457200" cy="457200"/>
          </a:xfrm>
          <a:prstGeom prst="ellipse">
            <a:avLst/>
          </a:prstGeom>
          <a:solidFill>
            <a:srgbClr val="C8A35A"/>
          </a:solidFill>
          <a:ln/>
        </p:spPr>
        <p:txBody>
          <a:bodyPr/>
          <a:lstStyle/>
          <a:p>
            <a:endParaRPr lang="en-GB" sz="2400" dirty="0"/>
          </a:p>
        </p:txBody>
      </p:sp>
      <p:sp>
        <p:nvSpPr>
          <p:cNvPr id="10" name="Text 7"/>
          <p:cNvSpPr/>
          <p:nvPr/>
        </p:nvSpPr>
        <p:spPr>
          <a:xfrm>
            <a:off x="822960" y="332368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11" name="Text 8"/>
          <p:cNvSpPr/>
          <p:nvPr/>
        </p:nvSpPr>
        <p:spPr>
          <a:xfrm>
            <a:off x="1417320" y="3369400"/>
            <a:ext cx="25094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Figures used</a:t>
            </a:r>
            <a:endParaRPr lang="en-US" sz="2000" dirty="0"/>
          </a:p>
        </p:txBody>
      </p:sp>
      <p:sp>
        <p:nvSpPr>
          <p:cNvPr id="12" name="Text 9"/>
          <p:cNvSpPr/>
          <p:nvPr/>
        </p:nvSpPr>
        <p:spPr>
          <a:xfrm>
            <a:off x="802550" y="3949880"/>
            <a:ext cx="3361946" cy="1582240"/>
          </a:xfrm>
          <a:prstGeom prst="rect">
            <a:avLst/>
          </a:prstGeom>
          <a:noFill/>
          <a:ln/>
        </p:spPr>
        <p:txBody>
          <a:bodyPr wrap="square" lIns="0" tIns="0" rIns="0" bIns="0" rtlCol="0" anchor="t"/>
          <a:lstStyle/>
          <a:p>
            <a:pPr marL="0" indent="0">
              <a:buNone/>
            </a:pPr>
            <a:r>
              <a:rPr lang="en-US" dirty="0">
                <a:latin typeface="EB Garamond" pitchFamily="34" charset="0"/>
                <a:ea typeface="EB Garamond" pitchFamily="34" charset="-122"/>
                <a:cs typeface="EB Garamond" pitchFamily="34" charset="-120"/>
              </a:rPr>
              <a:t>Tax figures are for 2025/26 (NRB £325k, RNRB £175k, intestacy spouse legacy £322k) and are frozen until April 2031. Note: most pensions enter the IHT net from April 2027. Always check current rates before acting.</a:t>
            </a:r>
            <a:endParaRPr lang="en-US" dirty="0"/>
          </a:p>
        </p:txBody>
      </p:sp>
      <p:sp>
        <p:nvSpPr>
          <p:cNvPr id="13" name="Shape 10"/>
          <p:cNvSpPr/>
          <p:nvPr/>
        </p:nvSpPr>
        <p:spPr>
          <a:xfrm>
            <a:off x="4338218" y="3200400"/>
            <a:ext cx="3515258" cy="2877378"/>
          </a:xfrm>
          <a:prstGeom prst="roundRect">
            <a:avLst>
              <a:gd name="adj" fmla="val 2963"/>
            </a:avLst>
          </a:prstGeom>
          <a:solidFill>
            <a:srgbClr val="FFFFFF"/>
          </a:solidFill>
          <a:ln/>
          <a:effectLst>
            <a:outerShdw blurRad="88900" dist="38100" dir="5400000" algn="bl" rotWithShape="0">
              <a:srgbClr val="000000">
                <a:alpha val="13000"/>
              </a:srgbClr>
            </a:outerShdw>
          </a:effectLst>
        </p:spPr>
        <p:txBody>
          <a:bodyPr/>
          <a:lstStyle/>
          <a:p>
            <a:endParaRPr lang="en-GB" sz="2000" dirty="0"/>
          </a:p>
        </p:txBody>
      </p:sp>
      <p:sp>
        <p:nvSpPr>
          <p:cNvPr id="14" name="Shape 11"/>
          <p:cNvSpPr/>
          <p:nvPr/>
        </p:nvSpPr>
        <p:spPr>
          <a:xfrm>
            <a:off x="4612538" y="3323680"/>
            <a:ext cx="457200" cy="457200"/>
          </a:xfrm>
          <a:prstGeom prst="ellipse">
            <a:avLst/>
          </a:prstGeom>
          <a:solidFill>
            <a:srgbClr val="C8A35A"/>
          </a:solidFill>
          <a:ln/>
        </p:spPr>
        <p:txBody>
          <a:bodyPr/>
          <a:lstStyle/>
          <a:p>
            <a:endParaRPr lang="en-GB" sz="2400" dirty="0"/>
          </a:p>
        </p:txBody>
      </p:sp>
      <p:sp>
        <p:nvSpPr>
          <p:cNvPr id="15" name="Text 12"/>
          <p:cNvSpPr/>
          <p:nvPr/>
        </p:nvSpPr>
        <p:spPr>
          <a:xfrm>
            <a:off x="4612538" y="332368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16" name="Text 13"/>
          <p:cNvSpPr/>
          <p:nvPr/>
        </p:nvSpPr>
        <p:spPr>
          <a:xfrm>
            <a:off x="5206898" y="3369400"/>
            <a:ext cx="25094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Scope</a:t>
            </a:r>
            <a:endParaRPr lang="en-US" sz="2000" dirty="0"/>
          </a:p>
        </p:txBody>
      </p:sp>
      <p:sp>
        <p:nvSpPr>
          <p:cNvPr id="17" name="Text 14"/>
          <p:cNvSpPr/>
          <p:nvPr/>
        </p:nvSpPr>
        <p:spPr>
          <a:xfrm>
            <a:off x="4612538" y="3949880"/>
            <a:ext cx="2966618" cy="1582240"/>
          </a:xfrm>
          <a:prstGeom prst="rect">
            <a:avLst/>
          </a:prstGeom>
          <a:noFill/>
          <a:ln/>
        </p:spPr>
        <p:txBody>
          <a:bodyPr wrap="square" lIns="0" tIns="0" rIns="0" bIns="0" rtlCol="0" anchor="t"/>
          <a:lstStyle/>
          <a:p>
            <a:pPr marL="0" indent="0">
              <a:buNone/>
            </a:pPr>
            <a:r>
              <a:rPr lang="en-US" dirty="0">
                <a:latin typeface="EB Garamond" pitchFamily="34" charset="0"/>
                <a:ea typeface="EB Garamond" pitchFamily="34" charset="-122"/>
                <a:cs typeface="EB Garamond" pitchFamily="34" charset="-120"/>
              </a:rPr>
              <a:t>Examples follow the law of England &amp; Wales. Scotland differs (e.g. ‘legal rights’ that can’t be fully disinherited). Names and numbers in scenarios are invented for teaching.</a:t>
            </a:r>
            <a:endParaRPr lang="en-US" dirty="0"/>
          </a:p>
        </p:txBody>
      </p:sp>
      <p:sp>
        <p:nvSpPr>
          <p:cNvPr id="18" name="Shape 15"/>
          <p:cNvSpPr/>
          <p:nvPr/>
        </p:nvSpPr>
        <p:spPr>
          <a:xfrm>
            <a:off x="8127797" y="3200400"/>
            <a:ext cx="3515258" cy="2877378"/>
          </a:xfrm>
          <a:prstGeom prst="roundRect">
            <a:avLst>
              <a:gd name="adj" fmla="val 2963"/>
            </a:avLst>
          </a:prstGeom>
          <a:solidFill>
            <a:srgbClr val="FFFFFF"/>
          </a:solidFill>
          <a:ln/>
          <a:effectLst>
            <a:outerShdw blurRad="88900" dist="38100" dir="5400000" algn="bl" rotWithShape="0">
              <a:srgbClr val="000000">
                <a:alpha val="13000"/>
              </a:srgbClr>
            </a:outerShdw>
          </a:effectLst>
        </p:spPr>
        <p:txBody>
          <a:bodyPr/>
          <a:lstStyle/>
          <a:p>
            <a:endParaRPr lang="en-GB" sz="2000" dirty="0"/>
          </a:p>
        </p:txBody>
      </p:sp>
      <p:sp>
        <p:nvSpPr>
          <p:cNvPr id="19" name="Shape 16"/>
          <p:cNvSpPr/>
          <p:nvPr/>
        </p:nvSpPr>
        <p:spPr>
          <a:xfrm>
            <a:off x="8402117" y="3323680"/>
            <a:ext cx="457200" cy="457200"/>
          </a:xfrm>
          <a:prstGeom prst="ellipse">
            <a:avLst/>
          </a:prstGeom>
          <a:solidFill>
            <a:srgbClr val="C8A35A"/>
          </a:solidFill>
          <a:ln/>
        </p:spPr>
        <p:txBody>
          <a:bodyPr/>
          <a:lstStyle/>
          <a:p>
            <a:endParaRPr lang="en-GB" sz="2400" dirty="0"/>
          </a:p>
        </p:txBody>
      </p:sp>
      <p:sp>
        <p:nvSpPr>
          <p:cNvPr id="20" name="Text 17"/>
          <p:cNvSpPr/>
          <p:nvPr/>
        </p:nvSpPr>
        <p:spPr>
          <a:xfrm>
            <a:off x="8402117" y="332368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21" name="Text 18"/>
          <p:cNvSpPr/>
          <p:nvPr/>
        </p:nvSpPr>
        <p:spPr>
          <a:xfrm>
            <a:off x="8996477" y="3369400"/>
            <a:ext cx="25094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Goal</a:t>
            </a:r>
            <a:endParaRPr lang="en-US" sz="2000" dirty="0"/>
          </a:p>
        </p:txBody>
      </p:sp>
      <p:sp>
        <p:nvSpPr>
          <p:cNvPr id="22" name="Text 19"/>
          <p:cNvSpPr/>
          <p:nvPr/>
        </p:nvSpPr>
        <p:spPr>
          <a:xfrm>
            <a:off x="8402117" y="3949880"/>
            <a:ext cx="2966618" cy="1582240"/>
          </a:xfrm>
          <a:prstGeom prst="rect">
            <a:avLst/>
          </a:prstGeom>
          <a:noFill/>
          <a:ln/>
        </p:spPr>
        <p:txBody>
          <a:bodyPr wrap="square" lIns="0" tIns="0" rIns="0" bIns="0" rtlCol="0" anchor="t"/>
          <a:lstStyle/>
          <a:p>
            <a:pPr marL="0" indent="0">
              <a:buNone/>
            </a:pPr>
            <a:r>
              <a:rPr lang="en-US" dirty="0">
                <a:latin typeface="EB Garamond" pitchFamily="34" charset="0"/>
                <a:ea typeface="EB Garamond" pitchFamily="34" charset="-122"/>
                <a:cs typeface="EB Garamond" pitchFamily="34" charset="-120"/>
              </a:rPr>
              <a:t>Leave knowing what to do next: write (or update) a valid Islamic will, organise your assets, and remove avoidable tax and family disputes.</a:t>
            </a:r>
            <a:endParaRPr lang="en-US" dirty="0"/>
          </a:p>
        </p:txBody>
      </p:sp>
      <p:sp>
        <p:nvSpPr>
          <p:cNvPr id="24" name="Text 20"/>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5" name="Text 21"/>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ROADMAP</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What we will cover today</a:t>
            </a:r>
            <a:endParaRPr lang="en-US" sz="3300" dirty="0"/>
          </a:p>
        </p:txBody>
      </p:sp>
      <p:sp>
        <p:nvSpPr>
          <p:cNvPr id="6" name="Shape 3"/>
          <p:cNvSpPr/>
          <p:nvPr/>
        </p:nvSpPr>
        <p:spPr>
          <a:xfrm>
            <a:off x="548640" y="1472184"/>
            <a:ext cx="5318608" cy="1078992"/>
          </a:xfrm>
          <a:prstGeom prst="roundRect">
            <a:avLst>
              <a:gd name="adj" fmla="val 6780"/>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7" name="Shape 4"/>
          <p:cNvSpPr/>
          <p:nvPr/>
        </p:nvSpPr>
        <p:spPr>
          <a:xfrm>
            <a:off x="804672" y="1764792"/>
            <a:ext cx="502920" cy="502920"/>
          </a:xfrm>
          <a:prstGeom prst="ellipse">
            <a:avLst/>
          </a:prstGeom>
          <a:solidFill>
            <a:srgbClr val="0E3B34"/>
          </a:solidFill>
          <a:ln/>
        </p:spPr>
        <p:txBody>
          <a:bodyPr/>
          <a:lstStyle/>
          <a:p>
            <a:endParaRPr lang="en-GB" sz="2000" dirty="0"/>
          </a:p>
        </p:txBody>
      </p:sp>
      <p:sp>
        <p:nvSpPr>
          <p:cNvPr id="8" name="Text 5"/>
          <p:cNvSpPr/>
          <p:nvPr/>
        </p:nvSpPr>
        <p:spPr>
          <a:xfrm>
            <a:off x="804672" y="1764792"/>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9" name="Text 6"/>
          <p:cNvSpPr/>
          <p:nvPr/>
        </p:nvSpPr>
        <p:spPr>
          <a:xfrm>
            <a:off x="1463040" y="1636776"/>
            <a:ext cx="4221328" cy="4114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Why a will matters</a:t>
            </a:r>
            <a:endParaRPr lang="en-US" dirty="0"/>
          </a:p>
        </p:txBody>
      </p:sp>
      <p:sp>
        <p:nvSpPr>
          <p:cNvPr id="10" name="Text 7"/>
          <p:cNvSpPr/>
          <p:nvPr/>
        </p:nvSpPr>
        <p:spPr>
          <a:xfrm>
            <a:off x="1463040" y="2039112"/>
            <a:ext cx="4221328"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Qur’an, Sunnah &amp; the cost of doing nothing</a:t>
            </a:r>
            <a:endParaRPr lang="en-US" sz="1600" dirty="0"/>
          </a:p>
        </p:txBody>
      </p:sp>
      <p:sp>
        <p:nvSpPr>
          <p:cNvPr id="11" name="Shape 8"/>
          <p:cNvSpPr/>
          <p:nvPr/>
        </p:nvSpPr>
        <p:spPr>
          <a:xfrm>
            <a:off x="6324448" y="1472184"/>
            <a:ext cx="5318608" cy="1078992"/>
          </a:xfrm>
          <a:prstGeom prst="roundRect">
            <a:avLst>
              <a:gd name="adj" fmla="val 6780"/>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12" name="Shape 9"/>
          <p:cNvSpPr/>
          <p:nvPr/>
        </p:nvSpPr>
        <p:spPr>
          <a:xfrm>
            <a:off x="6580480" y="1764792"/>
            <a:ext cx="502920" cy="502920"/>
          </a:xfrm>
          <a:prstGeom prst="ellipse">
            <a:avLst/>
          </a:prstGeom>
          <a:solidFill>
            <a:srgbClr val="2C7A6B"/>
          </a:solidFill>
          <a:ln/>
        </p:spPr>
        <p:txBody>
          <a:bodyPr/>
          <a:lstStyle/>
          <a:p>
            <a:endParaRPr lang="en-GB" sz="2000" dirty="0"/>
          </a:p>
        </p:txBody>
      </p:sp>
      <p:sp>
        <p:nvSpPr>
          <p:cNvPr id="13" name="Text 10"/>
          <p:cNvSpPr/>
          <p:nvPr/>
        </p:nvSpPr>
        <p:spPr>
          <a:xfrm>
            <a:off x="6580480" y="1764792"/>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14" name="Text 11"/>
          <p:cNvSpPr/>
          <p:nvPr/>
        </p:nvSpPr>
        <p:spPr>
          <a:xfrm>
            <a:off x="7238848" y="1636776"/>
            <a:ext cx="4221328" cy="4114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How Islamic inheritance works</a:t>
            </a:r>
            <a:endParaRPr lang="en-US" dirty="0"/>
          </a:p>
        </p:txBody>
      </p:sp>
      <p:sp>
        <p:nvSpPr>
          <p:cNvPr id="15" name="Text 12"/>
          <p:cNvSpPr/>
          <p:nvPr/>
        </p:nvSpPr>
        <p:spPr>
          <a:xfrm>
            <a:off x="7238848" y="2039112"/>
            <a:ext cx="4221328"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The 1/3 rule, zawil furud &amp; asaba</a:t>
            </a:r>
            <a:endParaRPr lang="en-US" sz="1600" dirty="0"/>
          </a:p>
        </p:txBody>
      </p:sp>
      <p:sp>
        <p:nvSpPr>
          <p:cNvPr id="16" name="Shape 13"/>
          <p:cNvSpPr/>
          <p:nvPr/>
        </p:nvSpPr>
        <p:spPr>
          <a:xfrm>
            <a:off x="548640" y="2715768"/>
            <a:ext cx="5318608" cy="1078992"/>
          </a:xfrm>
          <a:prstGeom prst="roundRect">
            <a:avLst>
              <a:gd name="adj" fmla="val 6780"/>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17" name="Shape 14"/>
          <p:cNvSpPr/>
          <p:nvPr/>
        </p:nvSpPr>
        <p:spPr>
          <a:xfrm>
            <a:off x="804672" y="3008376"/>
            <a:ext cx="502920" cy="502920"/>
          </a:xfrm>
          <a:prstGeom prst="ellipse">
            <a:avLst/>
          </a:prstGeom>
          <a:solidFill>
            <a:srgbClr val="0E3B34"/>
          </a:solidFill>
          <a:ln/>
        </p:spPr>
        <p:txBody>
          <a:bodyPr/>
          <a:lstStyle/>
          <a:p>
            <a:endParaRPr lang="en-GB" sz="2000" dirty="0"/>
          </a:p>
        </p:txBody>
      </p:sp>
      <p:sp>
        <p:nvSpPr>
          <p:cNvPr id="18" name="Text 15"/>
          <p:cNvSpPr/>
          <p:nvPr/>
        </p:nvSpPr>
        <p:spPr>
          <a:xfrm>
            <a:off x="804672" y="3008376"/>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19" name="Text 16"/>
          <p:cNvSpPr/>
          <p:nvPr/>
        </p:nvSpPr>
        <p:spPr>
          <a:xfrm>
            <a:off x="1463040" y="2880360"/>
            <a:ext cx="4221328" cy="4114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Worked scenarios</a:t>
            </a:r>
            <a:endParaRPr lang="en-US" dirty="0"/>
          </a:p>
        </p:txBody>
      </p:sp>
      <p:sp>
        <p:nvSpPr>
          <p:cNvPr id="20" name="Text 17"/>
          <p:cNvSpPr/>
          <p:nvPr/>
        </p:nvSpPr>
        <p:spPr>
          <a:xfrm>
            <a:off x="1463040" y="3282696"/>
            <a:ext cx="4221328"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Real-style family examples, step by step</a:t>
            </a:r>
            <a:endParaRPr lang="en-US" sz="1600" dirty="0"/>
          </a:p>
        </p:txBody>
      </p:sp>
      <p:sp>
        <p:nvSpPr>
          <p:cNvPr id="21" name="Shape 18"/>
          <p:cNvSpPr/>
          <p:nvPr/>
        </p:nvSpPr>
        <p:spPr>
          <a:xfrm>
            <a:off x="6324448" y="2715768"/>
            <a:ext cx="5318608" cy="1078992"/>
          </a:xfrm>
          <a:prstGeom prst="roundRect">
            <a:avLst>
              <a:gd name="adj" fmla="val 6780"/>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22" name="Shape 19"/>
          <p:cNvSpPr/>
          <p:nvPr/>
        </p:nvSpPr>
        <p:spPr>
          <a:xfrm>
            <a:off x="6580480" y="3008376"/>
            <a:ext cx="502920" cy="502920"/>
          </a:xfrm>
          <a:prstGeom prst="ellipse">
            <a:avLst/>
          </a:prstGeom>
          <a:solidFill>
            <a:srgbClr val="2C7A6B"/>
          </a:solidFill>
          <a:ln/>
        </p:spPr>
        <p:txBody>
          <a:bodyPr/>
          <a:lstStyle/>
          <a:p>
            <a:endParaRPr lang="en-GB" sz="2000" dirty="0"/>
          </a:p>
        </p:txBody>
      </p:sp>
      <p:sp>
        <p:nvSpPr>
          <p:cNvPr id="23" name="Text 20"/>
          <p:cNvSpPr/>
          <p:nvPr/>
        </p:nvSpPr>
        <p:spPr>
          <a:xfrm>
            <a:off x="6580480" y="3008376"/>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4</a:t>
            </a:r>
            <a:endParaRPr lang="en-US" sz="2000" dirty="0"/>
          </a:p>
        </p:txBody>
      </p:sp>
      <p:sp>
        <p:nvSpPr>
          <p:cNvPr id="24" name="Text 21"/>
          <p:cNvSpPr/>
          <p:nvPr/>
        </p:nvSpPr>
        <p:spPr>
          <a:xfrm>
            <a:off x="7238848" y="2880360"/>
            <a:ext cx="4221328" cy="4114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English vs Islamic law</a:t>
            </a:r>
            <a:endParaRPr lang="en-US" dirty="0"/>
          </a:p>
        </p:txBody>
      </p:sp>
      <p:sp>
        <p:nvSpPr>
          <p:cNvPr id="25" name="Text 22"/>
          <p:cNvSpPr/>
          <p:nvPr/>
        </p:nvSpPr>
        <p:spPr>
          <a:xfrm>
            <a:off x="7238848" y="3282696"/>
            <a:ext cx="4221328"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The clashes — and how a will fixes them</a:t>
            </a:r>
            <a:endParaRPr lang="en-US" sz="1600" dirty="0"/>
          </a:p>
        </p:txBody>
      </p:sp>
      <p:sp>
        <p:nvSpPr>
          <p:cNvPr id="26" name="Shape 23"/>
          <p:cNvSpPr/>
          <p:nvPr/>
        </p:nvSpPr>
        <p:spPr>
          <a:xfrm>
            <a:off x="548640" y="3959352"/>
            <a:ext cx="5318608" cy="1078992"/>
          </a:xfrm>
          <a:prstGeom prst="roundRect">
            <a:avLst>
              <a:gd name="adj" fmla="val 6780"/>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27" name="Shape 24"/>
          <p:cNvSpPr/>
          <p:nvPr/>
        </p:nvSpPr>
        <p:spPr>
          <a:xfrm>
            <a:off x="804672" y="4251960"/>
            <a:ext cx="502920" cy="502920"/>
          </a:xfrm>
          <a:prstGeom prst="ellipse">
            <a:avLst/>
          </a:prstGeom>
          <a:solidFill>
            <a:srgbClr val="0E3B34"/>
          </a:solidFill>
          <a:ln/>
        </p:spPr>
        <p:txBody>
          <a:bodyPr/>
          <a:lstStyle/>
          <a:p>
            <a:endParaRPr lang="en-GB" sz="2000" dirty="0"/>
          </a:p>
        </p:txBody>
      </p:sp>
      <p:sp>
        <p:nvSpPr>
          <p:cNvPr id="28" name="Text 25"/>
          <p:cNvSpPr/>
          <p:nvPr/>
        </p:nvSpPr>
        <p:spPr>
          <a:xfrm>
            <a:off x="804672" y="4251960"/>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5</a:t>
            </a:r>
            <a:endParaRPr lang="en-US" sz="2000" dirty="0"/>
          </a:p>
        </p:txBody>
      </p:sp>
      <p:sp>
        <p:nvSpPr>
          <p:cNvPr id="29" name="Text 26"/>
          <p:cNvSpPr/>
          <p:nvPr/>
        </p:nvSpPr>
        <p:spPr>
          <a:xfrm>
            <a:off x="1463040" y="4123944"/>
            <a:ext cx="4221328" cy="4114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Inheritance Tax (IHT)</a:t>
            </a:r>
            <a:endParaRPr lang="en-US" dirty="0"/>
          </a:p>
        </p:txBody>
      </p:sp>
      <p:sp>
        <p:nvSpPr>
          <p:cNvPr id="30" name="Text 27"/>
          <p:cNvSpPr/>
          <p:nvPr/>
        </p:nvSpPr>
        <p:spPr>
          <a:xfrm>
            <a:off x="1463040" y="4526280"/>
            <a:ext cx="4221328"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Allowances, gifting &amp; saving tax halally</a:t>
            </a:r>
            <a:endParaRPr lang="en-US" sz="1600" dirty="0"/>
          </a:p>
        </p:txBody>
      </p:sp>
      <p:sp>
        <p:nvSpPr>
          <p:cNvPr id="31" name="Shape 28"/>
          <p:cNvSpPr/>
          <p:nvPr/>
        </p:nvSpPr>
        <p:spPr>
          <a:xfrm>
            <a:off x="6324448" y="3959352"/>
            <a:ext cx="5318608" cy="1078992"/>
          </a:xfrm>
          <a:prstGeom prst="roundRect">
            <a:avLst>
              <a:gd name="adj" fmla="val 6780"/>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32" name="Shape 29"/>
          <p:cNvSpPr/>
          <p:nvPr/>
        </p:nvSpPr>
        <p:spPr>
          <a:xfrm>
            <a:off x="6580480" y="4251960"/>
            <a:ext cx="502920" cy="502920"/>
          </a:xfrm>
          <a:prstGeom prst="ellipse">
            <a:avLst/>
          </a:prstGeom>
          <a:solidFill>
            <a:srgbClr val="2C7A6B"/>
          </a:solidFill>
          <a:ln/>
        </p:spPr>
        <p:txBody>
          <a:bodyPr/>
          <a:lstStyle/>
          <a:p>
            <a:endParaRPr lang="en-GB" sz="2000" dirty="0"/>
          </a:p>
        </p:txBody>
      </p:sp>
      <p:sp>
        <p:nvSpPr>
          <p:cNvPr id="33" name="Text 30"/>
          <p:cNvSpPr/>
          <p:nvPr/>
        </p:nvSpPr>
        <p:spPr>
          <a:xfrm>
            <a:off x="6580480" y="4251960"/>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6</a:t>
            </a:r>
            <a:endParaRPr lang="en-US" sz="2000" dirty="0"/>
          </a:p>
        </p:txBody>
      </p:sp>
      <p:sp>
        <p:nvSpPr>
          <p:cNvPr id="34" name="Text 31"/>
          <p:cNvSpPr/>
          <p:nvPr/>
        </p:nvSpPr>
        <p:spPr>
          <a:xfrm>
            <a:off x="7238848" y="4123944"/>
            <a:ext cx="4221328" cy="4114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Trusts in plain English</a:t>
            </a:r>
            <a:endParaRPr lang="en-US" dirty="0"/>
          </a:p>
        </p:txBody>
      </p:sp>
      <p:sp>
        <p:nvSpPr>
          <p:cNvPr id="35" name="Text 32"/>
          <p:cNvSpPr/>
          <p:nvPr/>
        </p:nvSpPr>
        <p:spPr>
          <a:xfrm>
            <a:off x="7238848" y="4526280"/>
            <a:ext cx="4221328"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Protecting the spouse, children &amp; home</a:t>
            </a:r>
            <a:endParaRPr lang="en-US" sz="1600" dirty="0"/>
          </a:p>
        </p:txBody>
      </p:sp>
      <p:sp>
        <p:nvSpPr>
          <p:cNvPr id="36" name="Shape 33"/>
          <p:cNvSpPr/>
          <p:nvPr/>
        </p:nvSpPr>
        <p:spPr>
          <a:xfrm>
            <a:off x="548640" y="5202936"/>
            <a:ext cx="5318608" cy="1078992"/>
          </a:xfrm>
          <a:prstGeom prst="roundRect">
            <a:avLst>
              <a:gd name="adj" fmla="val 6780"/>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37" name="Shape 34"/>
          <p:cNvSpPr/>
          <p:nvPr/>
        </p:nvSpPr>
        <p:spPr>
          <a:xfrm>
            <a:off x="804672" y="5495544"/>
            <a:ext cx="502920" cy="502920"/>
          </a:xfrm>
          <a:prstGeom prst="ellipse">
            <a:avLst/>
          </a:prstGeom>
          <a:solidFill>
            <a:srgbClr val="0E3B34"/>
          </a:solidFill>
          <a:ln/>
        </p:spPr>
        <p:txBody>
          <a:bodyPr/>
          <a:lstStyle/>
          <a:p>
            <a:endParaRPr lang="en-GB" sz="2000" dirty="0"/>
          </a:p>
        </p:txBody>
      </p:sp>
      <p:sp>
        <p:nvSpPr>
          <p:cNvPr id="38" name="Text 35"/>
          <p:cNvSpPr/>
          <p:nvPr/>
        </p:nvSpPr>
        <p:spPr>
          <a:xfrm>
            <a:off x="804672" y="5495544"/>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7</a:t>
            </a:r>
            <a:endParaRPr lang="en-US" sz="2000" dirty="0"/>
          </a:p>
        </p:txBody>
      </p:sp>
      <p:sp>
        <p:nvSpPr>
          <p:cNvPr id="39" name="Text 36"/>
          <p:cNvSpPr/>
          <p:nvPr/>
        </p:nvSpPr>
        <p:spPr>
          <a:xfrm>
            <a:off x="1463040" y="5367528"/>
            <a:ext cx="4221328" cy="4114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Writing your will</a:t>
            </a:r>
            <a:endParaRPr lang="en-US" dirty="0"/>
          </a:p>
        </p:txBody>
      </p:sp>
      <p:sp>
        <p:nvSpPr>
          <p:cNvPr id="40" name="Text 37"/>
          <p:cNvSpPr/>
          <p:nvPr/>
        </p:nvSpPr>
        <p:spPr>
          <a:xfrm>
            <a:off x="1463040" y="5769864"/>
            <a:ext cx="4221328"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Step-by-step, validity &amp; common mistakes</a:t>
            </a:r>
            <a:endParaRPr lang="en-US" sz="1600" dirty="0"/>
          </a:p>
        </p:txBody>
      </p:sp>
      <p:sp>
        <p:nvSpPr>
          <p:cNvPr id="41" name="Shape 38"/>
          <p:cNvSpPr/>
          <p:nvPr/>
        </p:nvSpPr>
        <p:spPr>
          <a:xfrm>
            <a:off x="6324448" y="5202936"/>
            <a:ext cx="5318608" cy="1078992"/>
          </a:xfrm>
          <a:prstGeom prst="roundRect">
            <a:avLst>
              <a:gd name="adj" fmla="val 6780"/>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42" name="Shape 39"/>
          <p:cNvSpPr/>
          <p:nvPr/>
        </p:nvSpPr>
        <p:spPr>
          <a:xfrm>
            <a:off x="6580480" y="5495544"/>
            <a:ext cx="502920" cy="502920"/>
          </a:xfrm>
          <a:prstGeom prst="ellipse">
            <a:avLst/>
          </a:prstGeom>
          <a:solidFill>
            <a:srgbClr val="2C7A6B"/>
          </a:solidFill>
          <a:ln/>
        </p:spPr>
        <p:txBody>
          <a:bodyPr/>
          <a:lstStyle/>
          <a:p>
            <a:endParaRPr lang="en-GB" sz="2000" dirty="0"/>
          </a:p>
        </p:txBody>
      </p:sp>
      <p:sp>
        <p:nvSpPr>
          <p:cNvPr id="43" name="Text 40"/>
          <p:cNvSpPr/>
          <p:nvPr/>
        </p:nvSpPr>
        <p:spPr>
          <a:xfrm>
            <a:off x="6580480" y="5495544"/>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8</a:t>
            </a:r>
            <a:endParaRPr lang="en-US" sz="2000" dirty="0"/>
          </a:p>
        </p:txBody>
      </p:sp>
      <p:sp>
        <p:nvSpPr>
          <p:cNvPr id="44" name="Text 41"/>
          <p:cNvSpPr/>
          <p:nvPr/>
        </p:nvSpPr>
        <p:spPr>
          <a:xfrm>
            <a:off x="7238848" y="5367528"/>
            <a:ext cx="4221328" cy="4114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Your action checklist</a:t>
            </a:r>
            <a:endParaRPr lang="en-US" dirty="0"/>
          </a:p>
        </p:txBody>
      </p:sp>
      <p:sp>
        <p:nvSpPr>
          <p:cNvPr id="45" name="Text 42"/>
          <p:cNvSpPr/>
          <p:nvPr/>
        </p:nvSpPr>
        <p:spPr>
          <a:xfrm>
            <a:off x="7238848" y="5769864"/>
            <a:ext cx="4221328"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What to do this week</a:t>
            </a:r>
            <a:endParaRPr lang="en-US" sz="1600" dirty="0"/>
          </a:p>
        </p:txBody>
      </p:sp>
      <p:sp>
        <p:nvSpPr>
          <p:cNvPr id="47" name="Text 4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48" name="Text 4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dirty="0"/>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dirty="0"/>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dirty="0"/>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SECTION 1</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Why a will matters</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2000" dirty="0">
                <a:solidFill>
                  <a:srgbClr val="5FA392"/>
                </a:solidFill>
                <a:latin typeface="EB Garamond" pitchFamily="34" charset="0"/>
                <a:ea typeface="EB Garamond" pitchFamily="34" charset="-122"/>
                <a:cs typeface="EB Garamond" pitchFamily="34" charset="-120"/>
              </a:rPr>
              <a:t>What Allah and His Messenger ﷺ command — and what happens when we do nothing.</a:t>
            </a:r>
            <a:endParaRPr lang="en-US" sz="200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4</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QUR’AN</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Inheritance is a command from Allah</a:t>
            </a:r>
            <a:endParaRPr lang="en-US" sz="3300" dirty="0"/>
          </a:p>
        </p:txBody>
      </p:sp>
      <p:sp>
        <p:nvSpPr>
          <p:cNvPr id="6" name="Shape 3"/>
          <p:cNvSpPr/>
          <p:nvPr/>
        </p:nvSpPr>
        <p:spPr>
          <a:xfrm>
            <a:off x="548640" y="1600200"/>
            <a:ext cx="11094415" cy="1234440"/>
          </a:xfrm>
          <a:prstGeom prst="roundRect">
            <a:avLst>
              <a:gd name="adj" fmla="val 5926"/>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7" name="Text 4"/>
          <p:cNvSpPr/>
          <p:nvPr/>
        </p:nvSpPr>
        <p:spPr>
          <a:xfrm>
            <a:off x="822960" y="1783080"/>
            <a:ext cx="10545775" cy="91440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The shares are set by Allah, not by us. </a:t>
            </a:r>
            <a:r>
              <a:rPr lang="en-US" sz="2000" dirty="0">
                <a:solidFill>
                  <a:srgbClr val="1C2B27"/>
                </a:solidFill>
                <a:latin typeface="EB Garamond" pitchFamily="34" charset="0"/>
                <a:ea typeface="EB Garamond" pitchFamily="34" charset="-122"/>
                <a:cs typeface="EB Garamond" pitchFamily="34" charset="-120"/>
              </a:rPr>
              <a:t>The core rules sit in just a few verses of Surah al-Nisa (4:11, 4:12 and 4:176). They name who inherits and how much — leaving little room for personal preference in the fixed two-thirds.</a:t>
            </a:r>
            <a:endParaRPr lang="en-US" sz="2000" dirty="0"/>
          </a:p>
        </p:txBody>
      </p:sp>
      <p:sp>
        <p:nvSpPr>
          <p:cNvPr id="8" name="Shape 5"/>
          <p:cNvSpPr/>
          <p:nvPr/>
        </p:nvSpPr>
        <p:spPr>
          <a:xfrm>
            <a:off x="548640" y="3063239"/>
            <a:ext cx="3515258" cy="2890299"/>
          </a:xfrm>
          <a:prstGeom prst="roundRect">
            <a:avLst>
              <a:gd name="adj" fmla="val 2909"/>
            </a:avLst>
          </a:prstGeom>
          <a:solidFill>
            <a:srgbClr val="FFFFFF"/>
          </a:solidFill>
          <a:ln/>
          <a:effectLst>
            <a:outerShdw blurRad="88900" dist="38100" dir="5400000" algn="bl" rotWithShape="0">
              <a:srgbClr val="000000">
                <a:alpha val="13000"/>
              </a:srgbClr>
            </a:outerShdw>
          </a:effectLst>
        </p:spPr>
        <p:txBody>
          <a:bodyPr/>
          <a:lstStyle/>
          <a:p>
            <a:endParaRPr lang="en-GB" dirty="0"/>
          </a:p>
        </p:txBody>
      </p:sp>
      <p:pic>
        <p:nvPicPr>
          <p:cNvPr id="9" name="Image 1" descr="preencoded.png"/>
          <p:cNvPicPr>
            <a:picLocks noChangeAspect="1"/>
          </p:cNvPicPr>
          <p:nvPr/>
        </p:nvPicPr>
        <p:blipFill>
          <a:blip r:embed="rId4"/>
          <a:stretch>
            <a:fillRect/>
          </a:stretch>
        </p:blipFill>
        <p:spPr>
          <a:xfrm>
            <a:off x="822960" y="3310128"/>
            <a:ext cx="457200" cy="457200"/>
          </a:xfrm>
          <a:prstGeom prst="rect">
            <a:avLst/>
          </a:prstGeom>
        </p:spPr>
      </p:pic>
      <p:sp>
        <p:nvSpPr>
          <p:cNvPr id="10" name="Text 6"/>
          <p:cNvSpPr/>
          <p:nvPr/>
        </p:nvSpPr>
        <p:spPr>
          <a:xfrm>
            <a:off x="822960" y="3840480"/>
            <a:ext cx="2966618" cy="411480"/>
          </a:xfrm>
          <a:prstGeom prst="rect">
            <a:avLst/>
          </a:prstGeom>
          <a:noFill/>
          <a:ln/>
        </p:spPr>
        <p:txBody>
          <a:bodyPr wrap="square" lIns="0" tIns="0" rIns="0" bIns="0" rtlCol="0" anchor="ctr"/>
          <a:lstStyle/>
          <a:p>
            <a:pPr marL="0" indent="0">
              <a:buNone/>
            </a:pPr>
            <a:r>
              <a:rPr lang="en-US" sz="1700" b="1" dirty="0">
                <a:latin typeface="EB Garamond" pitchFamily="34" charset="0"/>
                <a:ea typeface="EB Garamond" pitchFamily="34" charset="-122"/>
                <a:cs typeface="EB Garamond" pitchFamily="34" charset="-120"/>
              </a:rPr>
              <a:t>Divinely fixed</a:t>
            </a:r>
            <a:endParaRPr lang="en-US" sz="1700" dirty="0"/>
          </a:p>
        </p:txBody>
      </p:sp>
      <p:sp>
        <p:nvSpPr>
          <p:cNvPr id="11" name="Text 7"/>
          <p:cNvSpPr/>
          <p:nvPr/>
        </p:nvSpPr>
        <p:spPr>
          <a:xfrm>
            <a:off x="822960" y="4279392"/>
            <a:ext cx="2966618" cy="1188720"/>
          </a:xfrm>
          <a:prstGeom prst="rect">
            <a:avLst/>
          </a:prstGeom>
          <a:noFill/>
          <a:ln/>
        </p:spPr>
        <p:txBody>
          <a:bodyPr wrap="square" lIns="0" tIns="0" rIns="0" bIns="0" rtlCol="0" anchor="t"/>
          <a:lstStyle/>
          <a:p>
            <a:pPr marL="0" indent="0">
              <a:buNone/>
            </a:pPr>
            <a:r>
              <a:rPr lang="en-US" sz="2000" dirty="0">
                <a:latin typeface="EB Garamond" pitchFamily="34" charset="0"/>
                <a:ea typeface="EB Garamond" pitchFamily="34" charset="-122"/>
                <a:cs typeface="EB Garamond" pitchFamily="34" charset="-120"/>
              </a:rPr>
              <a:t>The 2/3 “family” portion is fixed by Qur’an — you cannot give it to whoever you like.</a:t>
            </a:r>
            <a:endParaRPr lang="en-US" sz="2000" dirty="0"/>
          </a:p>
        </p:txBody>
      </p:sp>
      <p:sp>
        <p:nvSpPr>
          <p:cNvPr id="12" name="Shape 8"/>
          <p:cNvSpPr/>
          <p:nvPr/>
        </p:nvSpPr>
        <p:spPr>
          <a:xfrm>
            <a:off x="4338218" y="3063240"/>
            <a:ext cx="3515258" cy="2890298"/>
          </a:xfrm>
          <a:prstGeom prst="roundRect">
            <a:avLst>
              <a:gd name="adj" fmla="val 2909"/>
            </a:avLst>
          </a:prstGeom>
          <a:solidFill>
            <a:srgbClr val="FFFFFF"/>
          </a:solidFill>
          <a:ln/>
          <a:effectLst>
            <a:outerShdw blurRad="88900" dist="38100" dir="5400000" algn="bl" rotWithShape="0">
              <a:srgbClr val="000000">
                <a:alpha val="13000"/>
              </a:srgbClr>
            </a:outerShdw>
          </a:effectLst>
        </p:spPr>
        <p:txBody>
          <a:bodyPr/>
          <a:lstStyle/>
          <a:p>
            <a:endParaRPr lang="en-GB" dirty="0"/>
          </a:p>
        </p:txBody>
      </p:sp>
      <p:pic>
        <p:nvPicPr>
          <p:cNvPr id="13" name="Image 2" descr="preencoded.png"/>
          <p:cNvPicPr>
            <a:picLocks noChangeAspect="1"/>
          </p:cNvPicPr>
          <p:nvPr/>
        </p:nvPicPr>
        <p:blipFill>
          <a:blip r:embed="rId4"/>
          <a:stretch>
            <a:fillRect/>
          </a:stretch>
        </p:blipFill>
        <p:spPr>
          <a:xfrm>
            <a:off x="4612538" y="3310128"/>
            <a:ext cx="457200" cy="457200"/>
          </a:xfrm>
          <a:prstGeom prst="rect">
            <a:avLst/>
          </a:prstGeom>
        </p:spPr>
      </p:pic>
      <p:sp>
        <p:nvSpPr>
          <p:cNvPr id="14" name="Text 9"/>
          <p:cNvSpPr/>
          <p:nvPr/>
        </p:nvSpPr>
        <p:spPr>
          <a:xfrm>
            <a:off x="4612538" y="3840480"/>
            <a:ext cx="2966618" cy="411480"/>
          </a:xfrm>
          <a:prstGeom prst="rect">
            <a:avLst/>
          </a:prstGeom>
          <a:noFill/>
          <a:ln/>
        </p:spPr>
        <p:txBody>
          <a:bodyPr wrap="square" lIns="0" tIns="0" rIns="0" bIns="0" rtlCol="0" anchor="ctr"/>
          <a:lstStyle/>
          <a:p>
            <a:pPr marL="0" indent="0">
              <a:buNone/>
            </a:pPr>
            <a:r>
              <a:rPr lang="en-US" sz="1700" b="1" dirty="0">
                <a:latin typeface="EB Garamond" pitchFamily="34" charset="0"/>
                <a:ea typeface="EB Garamond" pitchFamily="34" charset="-122"/>
                <a:cs typeface="EB Garamond" pitchFamily="34" charset="-120"/>
              </a:rPr>
              <a:t>Closest first</a:t>
            </a:r>
            <a:endParaRPr lang="en-US" sz="1700" dirty="0"/>
          </a:p>
        </p:txBody>
      </p:sp>
      <p:sp>
        <p:nvSpPr>
          <p:cNvPr id="15" name="Text 10"/>
          <p:cNvSpPr/>
          <p:nvPr/>
        </p:nvSpPr>
        <p:spPr>
          <a:xfrm>
            <a:off x="4612538" y="4279392"/>
            <a:ext cx="2966618" cy="1188720"/>
          </a:xfrm>
          <a:prstGeom prst="rect">
            <a:avLst/>
          </a:prstGeom>
          <a:noFill/>
          <a:ln/>
        </p:spPr>
        <p:txBody>
          <a:bodyPr wrap="square" lIns="0" tIns="0" rIns="0" bIns="0" rtlCol="0" anchor="t"/>
          <a:lstStyle/>
          <a:p>
            <a:pPr marL="0" indent="0">
              <a:buNone/>
            </a:pPr>
            <a:r>
              <a:rPr lang="en-US" sz="2000" dirty="0">
                <a:latin typeface="EB Garamond" pitchFamily="34" charset="0"/>
                <a:ea typeface="EB Garamond" pitchFamily="34" charset="-122"/>
                <a:cs typeface="EB Garamond" pitchFamily="34" charset="-120"/>
              </a:rPr>
              <a:t>Unlike English law, there is no rigid queue; the nearest eligible relatives inherit, and only in their absence do others.</a:t>
            </a:r>
            <a:endParaRPr lang="en-US" sz="2000" dirty="0"/>
          </a:p>
        </p:txBody>
      </p:sp>
      <p:sp>
        <p:nvSpPr>
          <p:cNvPr id="16" name="Shape 11"/>
          <p:cNvSpPr/>
          <p:nvPr/>
        </p:nvSpPr>
        <p:spPr>
          <a:xfrm>
            <a:off x="8127797" y="3063240"/>
            <a:ext cx="3515258" cy="2890298"/>
          </a:xfrm>
          <a:prstGeom prst="roundRect">
            <a:avLst>
              <a:gd name="adj" fmla="val 2909"/>
            </a:avLst>
          </a:prstGeom>
          <a:solidFill>
            <a:srgbClr val="FFFFFF"/>
          </a:solidFill>
          <a:ln/>
          <a:effectLst>
            <a:outerShdw blurRad="88900" dist="38100" dir="5400000" algn="bl" rotWithShape="0">
              <a:srgbClr val="000000">
                <a:alpha val="13000"/>
              </a:srgbClr>
            </a:outerShdw>
          </a:effectLst>
        </p:spPr>
        <p:txBody>
          <a:bodyPr/>
          <a:lstStyle/>
          <a:p>
            <a:endParaRPr lang="en-GB" dirty="0"/>
          </a:p>
        </p:txBody>
      </p:sp>
      <p:pic>
        <p:nvPicPr>
          <p:cNvPr id="17" name="Image 3" descr="preencoded.png"/>
          <p:cNvPicPr>
            <a:picLocks noChangeAspect="1"/>
          </p:cNvPicPr>
          <p:nvPr/>
        </p:nvPicPr>
        <p:blipFill>
          <a:blip r:embed="rId4"/>
          <a:stretch>
            <a:fillRect/>
          </a:stretch>
        </p:blipFill>
        <p:spPr>
          <a:xfrm>
            <a:off x="8402117" y="3310128"/>
            <a:ext cx="457200" cy="457200"/>
          </a:xfrm>
          <a:prstGeom prst="rect">
            <a:avLst/>
          </a:prstGeom>
        </p:spPr>
      </p:pic>
      <p:sp>
        <p:nvSpPr>
          <p:cNvPr id="18" name="Text 12"/>
          <p:cNvSpPr/>
          <p:nvPr/>
        </p:nvSpPr>
        <p:spPr>
          <a:xfrm>
            <a:off x="8402117" y="3840480"/>
            <a:ext cx="2966618" cy="411480"/>
          </a:xfrm>
          <a:prstGeom prst="rect">
            <a:avLst/>
          </a:prstGeom>
          <a:noFill/>
          <a:ln/>
        </p:spPr>
        <p:txBody>
          <a:bodyPr wrap="square" lIns="0" tIns="0" rIns="0" bIns="0" rtlCol="0" anchor="ctr"/>
          <a:lstStyle/>
          <a:p>
            <a:pPr marL="0" indent="0">
              <a:buNone/>
            </a:pPr>
            <a:r>
              <a:rPr lang="en-US" sz="1700" b="1" dirty="0">
                <a:latin typeface="EB Garamond" pitchFamily="34" charset="0"/>
                <a:ea typeface="EB Garamond" pitchFamily="34" charset="-122"/>
                <a:cs typeface="EB Garamond" pitchFamily="34" charset="-120"/>
              </a:rPr>
              <a:t>Justice &amp; mercy</a:t>
            </a:r>
            <a:endParaRPr lang="en-US" sz="1700" dirty="0"/>
          </a:p>
        </p:txBody>
      </p:sp>
      <p:sp>
        <p:nvSpPr>
          <p:cNvPr id="19" name="Text 13"/>
          <p:cNvSpPr/>
          <p:nvPr/>
        </p:nvSpPr>
        <p:spPr>
          <a:xfrm>
            <a:off x="8402117" y="4279392"/>
            <a:ext cx="2966618" cy="1188720"/>
          </a:xfrm>
          <a:prstGeom prst="rect">
            <a:avLst/>
          </a:prstGeom>
          <a:noFill/>
          <a:ln/>
        </p:spPr>
        <p:txBody>
          <a:bodyPr wrap="square" lIns="0" tIns="0" rIns="0" bIns="0" rtlCol="0" anchor="t"/>
          <a:lstStyle/>
          <a:p>
            <a:pPr marL="0" indent="0">
              <a:buNone/>
            </a:pPr>
            <a:r>
              <a:rPr lang="en-US" sz="2000" dirty="0">
                <a:latin typeface="EB Garamond" pitchFamily="34" charset="0"/>
                <a:ea typeface="EB Garamond" pitchFamily="34" charset="-122"/>
                <a:cs typeface="EB Garamond" pitchFamily="34" charset="-120"/>
              </a:rPr>
              <a:t>Shares balance need and responsibility across the whole family — a mercy, not a restriction.</a:t>
            </a:r>
            <a:endParaRPr lang="en-US" sz="2000" dirty="0"/>
          </a:p>
        </p:txBody>
      </p:sp>
      <p:sp>
        <p:nvSpPr>
          <p:cNvPr id="21" name="Text 1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2" name="Text 1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SUNNAH</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Messenger ﷺ on making a will</a:t>
            </a:r>
            <a:endParaRPr lang="en-US" sz="3300" dirty="0"/>
          </a:p>
        </p:txBody>
      </p:sp>
      <p:sp>
        <p:nvSpPr>
          <p:cNvPr id="6" name="Shape 3"/>
          <p:cNvSpPr/>
          <p:nvPr/>
        </p:nvSpPr>
        <p:spPr>
          <a:xfrm>
            <a:off x="548640" y="1572768"/>
            <a:ext cx="5318608" cy="2331720"/>
          </a:xfrm>
          <a:prstGeom prst="roundRect">
            <a:avLst>
              <a:gd name="adj" fmla="val 3137"/>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7" name="Text 4"/>
          <p:cNvSpPr/>
          <p:nvPr/>
        </p:nvSpPr>
        <p:spPr>
          <a:xfrm>
            <a:off x="822960" y="1755648"/>
            <a:ext cx="4769968" cy="365760"/>
          </a:xfrm>
          <a:prstGeom prst="rect">
            <a:avLst/>
          </a:prstGeom>
          <a:noFill/>
          <a:ln/>
        </p:spPr>
        <p:txBody>
          <a:bodyPr wrap="square" lIns="0" tIns="0" rIns="0" bIns="0" rtlCol="0" anchor="ctr"/>
          <a:lstStyle/>
          <a:p>
            <a:pPr marL="0" indent="0">
              <a:buNone/>
            </a:pPr>
            <a:r>
              <a:rPr lang="en-US" sz="1800" b="1" dirty="0">
                <a:solidFill>
                  <a:srgbClr val="0E3B34"/>
                </a:solidFill>
                <a:latin typeface="EB Garamond" pitchFamily="34" charset="0"/>
                <a:ea typeface="EB Garamond" pitchFamily="34" charset="-122"/>
                <a:cs typeface="EB Garamond" pitchFamily="34" charset="-120"/>
              </a:rPr>
              <a:t>Don’t delay</a:t>
            </a:r>
            <a:endParaRPr lang="en-US" sz="1800" dirty="0"/>
          </a:p>
        </p:txBody>
      </p:sp>
      <p:sp>
        <p:nvSpPr>
          <p:cNvPr id="8" name="Text 5"/>
          <p:cNvSpPr/>
          <p:nvPr/>
        </p:nvSpPr>
        <p:spPr>
          <a:xfrm>
            <a:off x="822960" y="2176272"/>
            <a:ext cx="4769968" cy="960120"/>
          </a:xfrm>
          <a:prstGeom prst="rect">
            <a:avLst/>
          </a:prstGeom>
          <a:noFill/>
          <a:ln/>
        </p:spPr>
        <p:txBody>
          <a:bodyPr wrap="square" lIns="0" tIns="0" rIns="0" bIns="0" rtlCol="0" anchor="t"/>
          <a:lstStyle/>
          <a:p>
            <a:pPr marL="0" indent="0">
              <a:buNone/>
            </a:pPr>
            <a:r>
              <a:rPr lang="en-US" sz="1500" i="1" dirty="0">
                <a:solidFill>
                  <a:srgbClr val="1C2B27"/>
                </a:solidFill>
                <a:latin typeface="EB Garamond" pitchFamily="34" charset="0"/>
                <a:ea typeface="EB Garamond" pitchFamily="34" charset="-122"/>
                <a:cs typeface="EB Garamond" pitchFamily="34" charset="-120"/>
              </a:rPr>
              <a:t>“It is not right for a Muslim who has anything to bequeath to let two nights pass without his will written with him.”</a:t>
            </a:r>
            <a:endParaRPr lang="en-US" sz="1500" dirty="0"/>
          </a:p>
        </p:txBody>
      </p:sp>
      <p:sp>
        <p:nvSpPr>
          <p:cNvPr id="9" name="Text 6"/>
          <p:cNvSpPr/>
          <p:nvPr/>
        </p:nvSpPr>
        <p:spPr>
          <a:xfrm>
            <a:off x="822960" y="3063240"/>
            <a:ext cx="4769968" cy="457200"/>
          </a:xfrm>
          <a:prstGeom prst="rect">
            <a:avLst/>
          </a:prstGeom>
          <a:noFill/>
          <a:ln/>
        </p:spPr>
        <p:txBody>
          <a:bodyPr wrap="square" lIns="0" tIns="0" rIns="0" bIns="0" rtlCol="0" anchor="ctr"/>
          <a:lstStyle/>
          <a:p>
            <a:pPr marL="0" indent="0" algn="r" rtl="1">
              <a:buNone/>
            </a:pPr>
            <a:r>
              <a:rPr lang="en-US" sz="1600" dirty="0">
                <a:solidFill>
                  <a:srgbClr val="2C7A6B"/>
                </a:solidFill>
                <a:latin typeface="Amiri" pitchFamily="34" charset="0"/>
                <a:ea typeface="Amiri" pitchFamily="34" charset="-122"/>
                <a:cs typeface="Amiri" pitchFamily="34" charset="-120"/>
              </a:rPr>
              <a:t>يَبِيتُ لَيْلَتَيْنِ إِلَّا وَوَصِيَّتُهُ مَكْتُوبَةٌ عِنْدَهُ</a:t>
            </a:r>
            <a:endParaRPr lang="en-US" sz="1600" dirty="0"/>
          </a:p>
        </p:txBody>
      </p:sp>
      <p:sp>
        <p:nvSpPr>
          <p:cNvPr id="10" name="Text 7"/>
          <p:cNvSpPr/>
          <p:nvPr/>
        </p:nvSpPr>
        <p:spPr>
          <a:xfrm>
            <a:off x="822960" y="3538728"/>
            <a:ext cx="4769968" cy="274320"/>
          </a:xfrm>
          <a:prstGeom prst="rect">
            <a:avLst/>
          </a:prstGeom>
          <a:noFill/>
          <a:ln/>
        </p:spPr>
        <p:txBody>
          <a:bodyPr wrap="square" lIns="0" tIns="0" rIns="0" bIns="0" rtlCol="0" anchor="ctr"/>
          <a:lstStyle/>
          <a:p>
            <a:pPr marL="0" indent="0">
              <a:buNone/>
            </a:pPr>
            <a:r>
              <a:rPr lang="en-US" sz="1300" b="1" dirty="0">
                <a:solidFill>
                  <a:srgbClr val="9C7B33"/>
                </a:solidFill>
                <a:latin typeface="EB Garamond" pitchFamily="34" charset="0"/>
                <a:ea typeface="EB Garamond" pitchFamily="34" charset="-122"/>
                <a:cs typeface="EB Garamond" pitchFamily="34" charset="-120"/>
              </a:rPr>
              <a:t>— Bukhari &amp; Muslim</a:t>
            </a:r>
            <a:endParaRPr lang="en-US" sz="1300" dirty="0"/>
          </a:p>
        </p:txBody>
      </p:sp>
      <p:sp>
        <p:nvSpPr>
          <p:cNvPr id="11" name="Shape 8"/>
          <p:cNvSpPr/>
          <p:nvPr/>
        </p:nvSpPr>
        <p:spPr>
          <a:xfrm>
            <a:off x="6324448" y="1572768"/>
            <a:ext cx="5318608" cy="2331720"/>
          </a:xfrm>
          <a:prstGeom prst="roundRect">
            <a:avLst>
              <a:gd name="adj" fmla="val 3137"/>
            </a:avLst>
          </a:prstGeom>
          <a:solidFill>
            <a:srgbClr val="F3F7F5"/>
          </a:solidFill>
          <a:ln/>
          <a:effectLst>
            <a:outerShdw blurRad="88900" dist="38100" dir="5400000" algn="bl" rotWithShape="0">
              <a:srgbClr val="000000">
                <a:alpha val="13000"/>
              </a:srgbClr>
            </a:outerShdw>
          </a:effectLst>
        </p:spPr>
        <p:txBody>
          <a:bodyPr/>
          <a:lstStyle/>
          <a:p>
            <a:endParaRPr lang="en-GB" dirty="0"/>
          </a:p>
        </p:txBody>
      </p:sp>
      <p:sp>
        <p:nvSpPr>
          <p:cNvPr id="12" name="Text 9"/>
          <p:cNvSpPr/>
          <p:nvPr/>
        </p:nvSpPr>
        <p:spPr>
          <a:xfrm>
            <a:off x="6598768" y="1755648"/>
            <a:ext cx="4769968" cy="365760"/>
          </a:xfrm>
          <a:prstGeom prst="rect">
            <a:avLst/>
          </a:prstGeom>
          <a:noFill/>
          <a:ln/>
        </p:spPr>
        <p:txBody>
          <a:bodyPr wrap="square" lIns="0" tIns="0" rIns="0" bIns="0" rtlCol="0" anchor="ctr"/>
          <a:lstStyle/>
          <a:p>
            <a:pPr marL="0" indent="0">
              <a:buNone/>
            </a:pPr>
            <a:r>
              <a:rPr lang="en-US" sz="1800" b="1" dirty="0">
                <a:solidFill>
                  <a:srgbClr val="0E3B34"/>
                </a:solidFill>
                <a:latin typeface="EB Garamond" pitchFamily="34" charset="0"/>
                <a:ea typeface="EB Garamond" pitchFamily="34" charset="-122"/>
                <a:cs typeface="EB Garamond" pitchFamily="34" charset="-120"/>
              </a:rPr>
              <a:t>One-third is plenty</a:t>
            </a:r>
            <a:endParaRPr lang="en-US" sz="1800" dirty="0"/>
          </a:p>
        </p:txBody>
      </p:sp>
      <p:sp>
        <p:nvSpPr>
          <p:cNvPr id="13" name="Text 10"/>
          <p:cNvSpPr/>
          <p:nvPr/>
        </p:nvSpPr>
        <p:spPr>
          <a:xfrm>
            <a:off x="6598768" y="2176272"/>
            <a:ext cx="4769968" cy="960120"/>
          </a:xfrm>
          <a:prstGeom prst="rect">
            <a:avLst/>
          </a:prstGeom>
          <a:noFill/>
          <a:ln/>
        </p:spPr>
        <p:txBody>
          <a:bodyPr wrap="square" lIns="0" tIns="0" rIns="0" bIns="0" rtlCol="0" anchor="t"/>
          <a:lstStyle/>
          <a:p>
            <a:pPr marL="0" indent="0">
              <a:buNone/>
            </a:pPr>
            <a:r>
              <a:rPr lang="en-US" sz="1500" i="1" dirty="0">
                <a:solidFill>
                  <a:srgbClr val="1C2B27"/>
                </a:solidFill>
                <a:latin typeface="EB Garamond" pitchFamily="34" charset="0"/>
                <a:ea typeface="EB Garamond" pitchFamily="34" charset="-122"/>
                <a:cs typeface="EB Garamond" pitchFamily="34" charset="-120"/>
              </a:rPr>
              <a:t>Sa‘d ibn Abī Waqqāṣ (RA) asked to give away 2/3, then half. The Prophet ﷺ said: “one-third — and one-third is a lot. To leave your heirs wealthy is better than to leave them begging.”</a:t>
            </a:r>
            <a:endParaRPr lang="en-US" sz="1500" dirty="0"/>
          </a:p>
        </p:txBody>
      </p:sp>
      <p:sp>
        <p:nvSpPr>
          <p:cNvPr id="14" name="Text 11"/>
          <p:cNvSpPr/>
          <p:nvPr/>
        </p:nvSpPr>
        <p:spPr>
          <a:xfrm>
            <a:off x="6598768" y="3063240"/>
            <a:ext cx="4769968" cy="457200"/>
          </a:xfrm>
          <a:prstGeom prst="rect">
            <a:avLst/>
          </a:prstGeom>
          <a:noFill/>
          <a:ln/>
        </p:spPr>
        <p:txBody>
          <a:bodyPr wrap="square" lIns="0" tIns="0" rIns="0" bIns="0" rtlCol="0" anchor="ctr"/>
          <a:lstStyle/>
          <a:p>
            <a:pPr marL="0" indent="0" algn="r" rtl="1">
              <a:buNone/>
            </a:pPr>
            <a:r>
              <a:rPr lang="en-US" sz="1600" dirty="0">
                <a:solidFill>
                  <a:srgbClr val="2C7A6B"/>
                </a:solidFill>
                <a:latin typeface="Amiri" pitchFamily="34" charset="0"/>
                <a:ea typeface="Amiri" pitchFamily="34" charset="-122"/>
                <a:cs typeface="Amiri" pitchFamily="34" charset="-120"/>
              </a:rPr>
              <a:t>الثُّلُثُ، وَالثُّلُثُ كَثِيرٌ</a:t>
            </a:r>
            <a:endParaRPr lang="en-US" sz="1600" dirty="0"/>
          </a:p>
        </p:txBody>
      </p:sp>
      <p:sp>
        <p:nvSpPr>
          <p:cNvPr id="15" name="Text 12"/>
          <p:cNvSpPr/>
          <p:nvPr/>
        </p:nvSpPr>
        <p:spPr>
          <a:xfrm>
            <a:off x="6598768" y="3538728"/>
            <a:ext cx="4769968" cy="274320"/>
          </a:xfrm>
          <a:prstGeom prst="rect">
            <a:avLst/>
          </a:prstGeom>
          <a:noFill/>
          <a:ln/>
        </p:spPr>
        <p:txBody>
          <a:bodyPr wrap="square" lIns="0" tIns="0" rIns="0" bIns="0" rtlCol="0" anchor="ctr"/>
          <a:lstStyle/>
          <a:p>
            <a:pPr marL="0" indent="0">
              <a:buNone/>
            </a:pPr>
            <a:r>
              <a:rPr lang="en-US" sz="1300" b="1" dirty="0">
                <a:solidFill>
                  <a:srgbClr val="9C7B33"/>
                </a:solidFill>
                <a:latin typeface="EB Garamond" pitchFamily="34" charset="0"/>
                <a:ea typeface="EB Garamond" pitchFamily="34" charset="-122"/>
                <a:cs typeface="EB Garamond" pitchFamily="34" charset="-120"/>
              </a:rPr>
              <a:t>— Bukhari &amp; Muslim</a:t>
            </a:r>
            <a:endParaRPr lang="en-US" sz="1300" dirty="0"/>
          </a:p>
        </p:txBody>
      </p:sp>
      <p:sp>
        <p:nvSpPr>
          <p:cNvPr id="16" name="Shape 13"/>
          <p:cNvSpPr/>
          <p:nvPr/>
        </p:nvSpPr>
        <p:spPr>
          <a:xfrm>
            <a:off x="548640" y="4087368"/>
            <a:ext cx="5318608" cy="2331720"/>
          </a:xfrm>
          <a:prstGeom prst="roundRect">
            <a:avLst>
              <a:gd name="adj" fmla="val 3137"/>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17" name="Text 14"/>
          <p:cNvSpPr/>
          <p:nvPr/>
        </p:nvSpPr>
        <p:spPr>
          <a:xfrm>
            <a:off x="822960" y="4270248"/>
            <a:ext cx="4769968" cy="365760"/>
          </a:xfrm>
          <a:prstGeom prst="rect">
            <a:avLst/>
          </a:prstGeom>
          <a:noFill/>
          <a:ln/>
        </p:spPr>
        <p:txBody>
          <a:bodyPr wrap="square" lIns="0" tIns="0" rIns="0" bIns="0" rtlCol="0" anchor="ctr"/>
          <a:lstStyle/>
          <a:p>
            <a:pPr marL="0" indent="0">
              <a:buNone/>
            </a:pPr>
            <a:r>
              <a:rPr lang="en-US" sz="1800" b="1" dirty="0">
                <a:solidFill>
                  <a:srgbClr val="0E3B34"/>
                </a:solidFill>
                <a:latin typeface="EB Garamond" pitchFamily="34" charset="0"/>
                <a:ea typeface="EB Garamond" pitchFamily="34" charset="-122"/>
                <a:cs typeface="EB Garamond" pitchFamily="34" charset="-120"/>
              </a:rPr>
              <a:t>A stark warning</a:t>
            </a:r>
            <a:endParaRPr lang="en-US" sz="1800" dirty="0"/>
          </a:p>
        </p:txBody>
      </p:sp>
      <p:sp>
        <p:nvSpPr>
          <p:cNvPr id="18" name="Text 15"/>
          <p:cNvSpPr/>
          <p:nvPr/>
        </p:nvSpPr>
        <p:spPr>
          <a:xfrm>
            <a:off x="822960" y="4690872"/>
            <a:ext cx="4769968" cy="960120"/>
          </a:xfrm>
          <a:prstGeom prst="rect">
            <a:avLst/>
          </a:prstGeom>
          <a:noFill/>
          <a:ln/>
        </p:spPr>
        <p:txBody>
          <a:bodyPr wrap="square" lIns="0" tIns="0" rIns="0" bIns="0" rtlCol="0" anchor="t"/>
          <a:lstStyle/>
          <a:p>
            <a:pPr marL="0" indent="0">
              <a:buNone/>
            </a:pPr>
            <a:r>
              <a:rPr lang="en-US" sz="1500" i="1" dirty="0">
                <a:solidFill>
                  <a:srgbClr val="1C2B27"/>
                </a:solidFill>
                <a:latin typeface="EB Garamond" pitchFamily="34" charset="0"/>
                <a:ea typeface="EB Garamond" pitchFamily="34" charset="-122"/>
                <a:cs typeface="EB Garamond" pitchFamily="34" charset="-120"/>
              </a:rPr>
              <a:t>“A person may do good for sixty years, but if they cause harm in their final will, the Fire is made binding for them.”</a:t>
            </a:r>
            <a:endParaRPr lang="en-US" sz="1500" dirty="0"/>
          </a:p>
        </p:txBody>
      </p:sp>
      <p:sp>
        <p:nvSpPr>
          <p:cNvPr id="19" name="Text 16"/>
          <p:cNvSpPr/>
          <p:nvPr/>
        </p:nvSpPr>
        <p:spPr>
          <a:xfrm>
            <a:off x="822960" y="5577840"/>
            <a:ext cx="4769968" cy="457200"/>
          </a:xfrm>
          <a:prstGeom prst="rect">
            <a:avLst/>
          </a:prstGeom>
          <a:noFill/>
          <a:ln/>
        </p:spPr>
        <p:txBody>
          <a:bodyPr wrap="square" lIns="0" tIns="0" rIns="0" bIns="0" rtlCol="0" anchor="ctr"/>
          <a:lstStyle/>
          <a:p>
            <a:pPr marL="0" indent="0" algn="r" rtl="1">
              <a:buNone/>
            </a:pPr>
            <a:r>
              <a:rPr lang="en-US" sz="1600" dirty="0">
                <a:solidFill>
                  <a:srgbClr val="2C7A6B"/>
                </a:solidFill>
                <a:latin typeface="Amiri" pitchFamily="34" charset="0"/>
                <a:ea typeface="Amiri" pitchFamily="34" charset="-122"/>
                <a:cs typeface="Amiri" pitchFamily="34" charset="-120"/>
              </a:rPr>
              <a:t>فَيُضَارَّ فِي الْوَصِيَّةِ فَتَجِبُ لَهُ النَّارُ</a:t>
            </a:r>
            <a:endParaRPr lang="en-US" sz="1600" dirty="0"/>
          </a:p>
        </p:txBody>
      </p:sp>
      <p:sp>
        <p:nvSpPr>
          <p:cNvPr id="20" name="Text 17"/>
          <p:cNvSpPr/>
          <p:nvPr/>
        </p:nvSpPr>
        <p:spPr>
          <a:xfrm>
            <a:off x="822960" y="6053328"/>
            <a:ext cx="4769968" cy="274320"/>
          </a:xfrm>
          <a:prstGeom prst="rect">
            <a:avLst/>
          </a:prstGeom>
          <a:noFill/>
          <a:ln/>
        </p:spPr>
        <p:txBody>
          <a:bodyPr wrap="square" lIns="0" tIns="0" rIns="0" bIns="0" rtlCol="0" anchor="ctr"/>
          <a:lstStyle/>
          <a:p>
            <a:pPr marL="0" indent="0">
              <a:buNone/>
            </a:pPr>
            <a:r>
              <a:rPr lang="en-US" sz="1300" b="1" dirty="0">
                <a:solidFill>
                  <a:srgbClr val="9C7B33"/>
                </a:solidFill>
                <a:latin typeface="EB Garamond" pitchFamily="34" charset="0"/>
                <a:ea typeface="EB Garamond" pitchFamily="34" charset="-122"/>
                <a:cs typeface="EB Garamond" pitchFamily="34" charset="-120"/>
              </a:rPr>
              <a:t>— Abu Dawud &amp; Tirmidhi</a:t>
            </a:r>
            <a:endParaRPr lang="en-US" sz="1300" dirty="0"/>
          </a:p>
        </p:txBody>
      </p:sp>
      <p:sp>
        <p:nvSpPr>
          <p:cNvPr id="21" name="Shape 18"/>
          <p:cNvSpPr/>
          <p:nvPr/>
        </p:nvSpPr>
        <p:spPr>
          <a:xfrm>
            <a:off x="6324448" y="4087368"/>
            <a:ext cx="5318608" cy="2331720"/>
          </a:xfrm>
          <a:prstGeom prst="roundRect">
            <a:avLst>
              <a:gd name="adj" fmla="val 3137"/>
            </a:avLst>
          </a:prstGeom>
          <a:solidFill>
            <a:srgbClr val="F3F7F5"/>
          </a:solidFill>
          <a:ln/>
          <a:effectLst>
            <a:outerShdw blurRad="88900" dist="38100" dir="5400000" algn="bl" rotWithShape="0">
              <a:srgbClr val="000000">
                <a:alpha val="13000"/>
              </a:srgbClr>
            </a:outerShdw>
          </a:effectLst>
        </p:spPr>
        <p:txBody>
          <a:bodyPr/>
          <a:lstStyle/>
          <a:p>
            <a:endParaRPr lang="en-GB" dirty="0"/>
          </a:p>
        </p:txBody>
      </p:sp>
      <p:sp>
        <p:nvSpPr>
          <p:cNvPr id="22" name="Text 19"/>
          <p:cNvSpPr/>
          <p:nvPr/>
        </p:nvSpPr>
        <p:spPr>
          <a:xfrm>
            <a:off x="6598768" y="4270248"/>
            <a:ext cx="4769968" cy="365760"/>
          </a:xfrm>
          <a:prstGeom prst="rect">
            <a:avLst/>
          </a:prstGeom>
          <a:noFill/>
          <a:ln/>
        </p:spPr>
        <p:txBody>
          <a:bodyPr wrap="square" lIns="0" tIns="0" rIns="0" bIns="0" rtlCol="0" anchor="ctr"/>
          <a:lstStyle/>
          <a:p>
            <a:pPr marL="0" indent="0">
              <a:buNone/>
            </a:pPr>
            <a:r>
              <a:rPr lang="en-US" sz="1800" b="1" dirty="0">
                <a:solidFill>
                  <a:srgbClr val="0E3B34"/>
                </a:solidFill>
                <a:latin typeface="EB Garamond" pitchFamily="34" charset="0"/>
                <a:ea typeface="EB Garamond" pitchFamily="34" charset="-122"/>
                <a:cs typeface="EB Garamond" pitchFamily="34" charset="-120"/>
              </a:rPr>
              <a:t>A final mercy</a:t>
            </a:r>
            <a:endParaRPr lang="en-US" sz="1800" dirty="0"/>
          </a:p>
        </p:txBody>
      </p:sp>
      <p:sp>
        <p:nvSpPr>
          <p:cNvPr id="23" name="Text 20"/>
          <p:cNvSpPr/>
          <p:nvPr/>
        </p:nvSpPr>
        <p:spPr>
          <a:xfrm>
            <a:off x="6598768" y="4690872"/>
            <a:ext cx="4769968" cy="960120"/>
          </a:xfrm>
          <a:prstGeom prst="rect">
            <a:avLst/>
          </a:prstGeom>
          <a:noFill/>
          <a:ln/>
        </p:spPr>
        <p:txBody>
          <a:bodyPr wrap="square" lIns="0" tIns="0" rIns="0" bIns="0" rtlCol="0" anchor="t"/>
          <a:lstStyle/>
          <a:p>
            <a:pPr marL="0" indent="0">
              <a:buNone/>
            </a:pPr>
            <a:r>
              <a:rPr lang="en-US" sz="1500" i="1" dirty="0">
                <a:solidFill>
                  <a:srgbClr val="1C2B27"/>
                </a:solidFill>
                <a:latin typeface="EB Garamond" pitchFamily="34" charset="0"/>
                <a:ea typeface="EB Garamond" pitchFamily="34" charset="-122"/>
                <a:cs typeface="EB Garamond" pitchFamily="34" charset="-120"/>
              </a:rPr>
              <a:t>Conversely, one who is just in their will after a life of wrong may be sealed with good and enter the Garden. The will is a final chance to set things right.</a:t>
            </a:r>
            <a:endParaRPr lang="en-US" sz="1500" dirty="0"/>
          </a:p>
        </p:txBody>
      </p:sp>
      <p:sp>
        <p:nvSpPr>
          <p:cNvPr id="24" name="Text 21"/>
          <p:cNvSpPr/>
          <p:nvPr/>
        </p:nvSpPr>
        <p:spPr>
          <a:xfrm>
            <a:off x="6598768" y="5577840"/>
            <a:ext cx="4769968" cy="457200"/>
          </a:xfrm>
          <a:prstGeom prst="rect">
            <a:avLst/>
          </a:prstGeom>
          <a:noFill/>
          <a:ln/>
        </p:spPr>
        <p:txBody>
          <a:bodyPr wrap="square" lIns="0" tIns="0" rIns="0" bIns="0" rtlCol="0" anchor="ctr"/>
          <a:lstStyle/>
          <a:p>
            <a:pPr marL="0" indent="0" algn="r" rtl="1">
              <a:buNone/>
            </a:pPr>
            <a:r>
              <a:rPr lang="en-US" sz="1600" dirty="0">
                <a:solidFill>
                  <a:srgbClr val="2C7A6B"/>
                </a:solidFill>
                <a:latin typeface="Amiri" pitchFamily="34" charset="0"/>
                <a:ea typeface="Amiri" pitchFamily="34" charset="-122"/>
                <a:cs typeface="Amiri" pitchFamily="34" charset="-120"/>
              </a:rPr>
              <a:t>فَيُخْتَمُ لَهُ بِخَيْرٍ فَيَدْخُلُ الْجَنَّةَ</a:t>
            </a:r>
            <a:endParaRPr lang="en-US" sz="1600" dirty="0"/>
          </a:p>
        </p:txBody>
      </p:sp>
      <p:sp>
        <p:nvSpPr>
          <p:cNvPr id="25" name="Text 22"/>
          <p:cNvSpPr/>
          <p:nvPr/>
        </p:nvSpPr>
        <p:spPr>
          <a:xfrm>
            <a:off x="6598768" y="6053328"/>
            <a:ext cx="4769968" cy="274320"/>
          </a:xfrm>
          <a:prstGeom prst="rect">
            <a:avLst/>
          </a:prstGeom>
          <a:noFill/>
          <a:ln/>
        </p:spPr>
        <p:txBody>
          <a:bodyPr wrap="square" lIns="0" tIns="0" rIns="0" bIns="0" rtlCol="0" anchor="ctr"/>
          <a:lstStyle/>
          <a:p>
            <a:pPr marL="0" indent="0">
              <a:buNone/>
            </a:pPr>
            <a:r>
              <a:rPr lang="en-US" sz="1300" b="1" dirty="0">
                <a:solidFill>
                  <a:srgbClr val="9C7B33"/>
                </a:solidFill>
                <a:latin typeface="EB Garamond" pitchFamily="34" charset="0"/>
                <a:ea typeface="EB Garamond" pitchFamily="34" charset="-122"/>
                <a:cs typeface="EB Garamond" pitchFamily="34" charset="-120"/>
              </a:rPr>
              <a:t>— Ahmad &amp; Ibn Majah</a:t>
            </a:r>
            <a:endParaRPr lang="en-US" sz="1300" dirty="0"/>
          </a:p>
        </p:txBody>
      </p:sp>
      <p:sp>
        <p:nvSpPr>
          <p:cNvPr id="27" name="Text 2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8" name="Text 2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SUNNAH · THE SPIRITUAL WEIGHT</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More from the Messenger ﷺ</a:t>
            </a:r>
            <a:endParaRPr lang="en-US" sz="3300" dirty="0"/>
          </a:p>
        </p:txBody>
      </p:sp>
      <p:sp>
        <p:nvSpPr>
          <p:cNvPr id="6" name="Shape 3"/>
          <p:cNvSpPr/>
          <p:nvPr/>
        </p:nvSpPr>
        <p:spPr>
          <a:xfrm>
            <a:off x="548640" y="1737360"/>
            <a:ext cx="3515258" cy="3703320"/>
          </a:xfrm>
          <a:prstGeom prst="roundRect">
            <a:avLst>
              <a:gd name="adj" fmla="val 2081"/>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7" name="Text 4"/>
          <p:cNvSpPr/>
          <p:nvPr/>
        </p:nvSpPr>
        <p:spPr>
          <a:xfrm>
            <a:off x="804672" y="1965960"/>
            <a:ext cx="3003194" cy="457200"/>
          </a:xfrm>
          <a:prstGeom prst="rect">
            <a:avLst/>
          </a:prstGeom>
          <a:noFill/>
          <a:ln/>
        </p:spPr>
        <p:txBody>
          <a:bodyPr wrap="square" lIns="0" tIns="0" rIns="0" bIns="0" rtlCol="0" anchor="ctr"/>
          <a:lstStyle/>
          <a:p>
            <a:pPr marL="0" indent="0">
              <a:buNone/>
            </a:pPr>
            <a:r>
              <a:rPr lang="en-US" sz="1700" b="1" dirty="0">
                <a:solidFill>
                  <a:srgbClr val="0E3B34"/>
                </a:solidFill>
                <a:latin typeface="EB Garamond" pitchFamily="34" charset="0"/>
                <a:ea typeface="EB Garamond" pitchFamily="34" charset="-122"/>
                <a:cs typeface="EB Garamond" pitchFamily="34" charset="-120"/>
              </a:rPr>
              <a:t>Half of all knowledge</a:t>
            </a:r>
            <a:endParaRPr lang="en-US" sz="1700" dirty="0"/>
          </a:p>
        </p:txBody>
      </p:sp>
      <p:sp>
        <p:nvSpPr>
          <p:cNvPr id="8" name="Text 5"/>
          <p:cNvSpPr/>
          <p:nvPr/>
        </p:nvSpPr>
        <p:spPr>
          <a:xfrm>
            <a:off x="804672" y="2514600"/>
            <a:ext cx="3003194" cy="1691640"/>
          </a:xfrm>
          <a:prstGeom prst="rect">
            <a:avLst/>
          </a:prstGeom>
          <a:noFill/>
          <a:ln/>
        </p:spPr>
        <p:txBody>
          <a:bodyPr wrap="square" lIns="0" tIns="0" rIns="0" bIns="0" rtlCol="0" anchor="t"/>
          <a:lstStyle/>
          <a:p>
            <a:pPr marL="0" indent="0">
              <a:buNone/>
            </a:pPr>
            <a:r>
              <a:rPr lang="en-US" sz="2000" i="1" dirty="0">
                <a:solidFill>
                  <a:srgbClr val="1C2B27"/>
                </a:solidFill>
                <a:latin typeface="EB Garamond" pitchFamily="34" charset="0"/>
                <a:ea typeface="EB Garamond" pitchFamily="34" charset="-122"/>
                <a:cs typeface="EB Garamond" pitchFamily="34" charset="-120"/>
              </a:rPr>
              <a:t>“Learn the laws of inheritance and teach them — for they are half of knowledge, and they will be the first thing taken from my Ummah.”</a:t>
            </a:r>
            <a:endParaRPr lang="en-US" sz="2000" dirty="0"/>
          </a:p>
        </p:txBody>
      </p:sp>
      <p:sp>
        <p:nvSpPr>
          <p:cNvPr id="9" name="Text 6"/>
          <p:cNvSpPr/>
          <p:nvPr/>
        </p:nvSpPr>
        <p:spPr>
          <a:xfrm>
            <a:off x="749808" y="4279392"/>
            <a:ext cx="3112922" cy="640080"/>
          </a:xfrm>
          <a:prstGeom prst="rect">
            <a:avLst/>
          </a:prstGeom>
          <a:noFill/>
          <a:ln/>
        </p:spPr>
        <p:txBody>
          <a:bodyPr wrap="square" lIns="0" tIns="0" rIns="0" bIns="0" rtlCol="0" anchor="ctr"/>
          <a:lstStyle/>
          <a:p>
            <a:pPr marL="0" indent="0" algn="ctr" rtl="1">
              <a:buNone/>
            </a:pPr>
            <a:r>
              <a:rPr lang="en-US" sz="1550" dirty="0">
                <a:solidFill>
                  <a:srgbClr val="2C7A6B"/>
                </a:solidFill>
                <a:latin typeface="Amiri" pitchFamily="34" charset="0"/>
                <a:ea typeface="Amiri" pitchFamily="34" charset="-122"/>
                <a:cs typeface="Amiri" pitchFamily="34" charset="-120"/>
              </a:rPr>
              <a:t>تَعَلَّمُوا الْفَرَائِضَ وَعَلِّمُوهَا، فَإِنَّهَا نِصْفُ الْعِلْمِ</a:t>
            </a:r>
            <a:endParaRPr lang="en-US" sz="1550" dirty="0"/>
          </a:p>
        </p:txBody>
      </p:sp>
      <p:sp>
        <p:nvSpPr>
          <p:cNvPr id="10" name="Text 7"/>
          <p:cNvSpPr/>
          <p:nvPr/>
        </p:nvSpPr>
        <p:spPr>
          <a:xfrm>
            <a:off x="804672" y="5029200"/>
            <a:ext cx="3003194" cy="292608"/>
          </a:xfrm>
          <a:prstGeom prst="rect">
            <a:avLst/>
          </a:prstGeom>
          <a:noFill/>
          <a:ln/>
        </p:spPr>
        <p:txBody>
          <a:bodyPr wrap="square" lIns="0" tIns="0" rIns="0" bIns="0" rtlCol="0" anchor="ctr"/>
          <a:lstStyle/>
          <a:p>
            <a:pPr marL="0" indent="0">
              <a:buNone/>
            </a:pPr>
            <a:r>
              <a:rPr lang="en-US" sz="1250" b="1" dirty="0">
                <a:solidFill>
                  <a:srgbClr val="9C7B33"/>
                </a:solidFill>
                <a:latin typeface="EB Garamond" pitchFamily="34" charset="0"/>
                <a:ea typeface="EB Garamond" pitchFamily="34" charset="-122"/>
                <a:cs typeface="EB Garamond" pitchFamily="34" charset="-120"/>
              </a:rPr>
              <a:t>— Ibn Majah</a:t>
            </a:r>
            <a:endParaRPr lang="en-US" sz="1250" dirty="0"/>
          </a:p>
        </p:txBody>
      </p:sp>
      <p:sp>
        <p:nvSpPr>
          <p:cNvPr id="11" name="Shape 8"/>
          <p:cNvSpPr/>
          <p:nvPr/>
        </p:nvSpPr>
        <p:spPr>
          <a:xfrm>
            <a:off x="4338218" y="1737360"/>
            <a:ext cx="3515258" cy="3703320"/>
          </a:xfrm>
          <a:prstGeom prst="roundRect">
            <a:avLst>
              <a:gd name="adj" fmla="val 2081"/>
            </a:avLst>
          </a:prstGeom>
          <a:solidFill>
            <a:srgbClr val="F3F7F5"/>
          </a:solidFill>
          <a:ln/>
          <a:effectLst>
            <a:outerShdw blurRad="88900" dist="38100" dir="5400000" algn="bl" rotWithShape="0">
              <a:srgbClr val="000000">
                <a:alpha val="13000"/>
              </a:srgbClr>
            </a:outerShdw>
          </a:effectLst>
        </p:spPr>
        <p:txBody>
          <a:bodyPr/>
          <a:lstStyle/>
          <a:p>
            <a:endParaRPr lang="en-GB" dirty="0"/>
          </a:p>
        </p:txBody>
      </p:sp>
      <p:sp>
        <p:nvSpPr>
          <p:cNvPr id="12" name="Text 9"/>
          <p:cNvSpPr/>
          <p:nvPr/>
        </p:nvSpPr>
        <p:spPr>
          <a:xfrm>
            <a:off x="4594250" y="1965960"/>
            <a:ext cx="3003194" cy="457200"/>
          </a:xfrm>
          <a:prstGeom prst="rect">
            <a:avLst/>
          </a:prstGeom>
          <a:noFill/>
          <a:ln/>
        </p:spPr>
        <p:txBody>
          <a:bodyPr wrap="square" lIns="0" tIns="0" rIns="0" bIns="0" rtlCol="0" anchor="ctr"/>
          <a:lstStyle/>
          <a:p>
            <a:pPr marL="0" indent="0">
              <a:buNone/>
            </a:pPr>
            <a:r>
              <a:rPr lang="en-US" sz="1700" b="1" dirty="0">
                <a:solidFill>
                  <a:srgbClr val="0E3B34"/>
                </a:solidFill>
                <a:latin typeface="EB Garamond" pitchFamily="34" charset="0"/>
                <a:ea typeface="EB Garamond" pitchFamily="34" charset="-122"/>
                <a:cs typeface="EB Garamond" pitchFamily="34" charset="-120"/>
              </a:rPr>
              <a:t>No bequest to an heir</a:t>
            </a:r>
            <a:endParaRPr lang="en-US" sz="1700" dirty="0"/>
          </a:p>
        </p:txBody>
      </p:sp>
      <p:sp>
        <p:nvSpPr>
          <p:cNvPr id="13" name="Text 10"/>
          <p:cNvSpPr/>
          <p:nvPr/>
        </p:nvSpPr>
        <p:spPr>
          <a:xfrm>
            <a:off x="4594250" y="2514600"/>
            <a:ext cx="3003194" cy="1691640"/>
          </a:xfrm>
          <a:prstGeom prst="rect">
            <a:avLst/>
          </a:prstGeom>
          <a:noFill/>
          <a:ln/>
        </p:spPr>
        <p:txBody>
          <a:bodyPr wrap="square" lIns="0" tIns="0" rIns="0" bIns="0" rtlCol="0" anchor="t"/>
          <a:lstStyle/>
          <a:p>
            <a:pPr marL="0" indent="0">
              <a:buNone/>
            </a:pPr>
            <a:r>
              <a:rPr lang="en-US" sz="2000" i="1" dirty="0">
                <a:solidFill>
                  <a:srgbClr val="1C2B27"/>
                </a:solidFill>
                <a:latin typeface="EB Garamond" pitchFamily="34" charset="0"/>
                <a:ea typeface="EB Garamond" pitchFamily="34" charset="-122"/>
                <a:cs typeface="EB Garamond" pitchFamily="34" charset="-120"/>
              </a:rPr>
              <a:t>“Allah has already given every rightful person their due — so there is no bequest to an heir.”</a:t>
            </a:r>
            <a:endParaRPr lang="en-US" sz="2000" dirty="0"/>
          </a:p>
        </p:txBody>
      </p:sp>
      <p:sp>
        <p:nvSpPr>
          <p:cNvPr id="14" name="Text 11"/>
          <p:cNvSpPr/>
          <p:nvPr/>
        </p:nvSpPr>
        <p:spPr>
          <a:xfrm>
            <a:off x="4539386" y="4279392"/>
            <a:ext cx="3112922" cy="640080"/>
          </a:xfrm>
          <a:prstGeom prst="rect">
            <a:avLst/>
          </a:prstGeom>
          <a:noFill/>
          <a:ln/>
        </p:spPr>
        <p:txBody>
          <a:bodyPr wrap="square" lIns="0" tIns="0" rIns="0" bIns="0" rtlCol="0" anchor="ctr"/>
          <a:lstStyle/>
          <a:p>
            <a:pPr marL="0" indent="0" algn="ctr" rtl="1">
              <a:buNone/>
            </a:pPr>
            <a:r>
              <a:rPr lang="en-US" sz="1550" dirty="0">
                <a:solidFill>
                  <a:srgbClr val="2C7A6B"/>
                </a:solidFill>
                <a:latin typeface="Amiri" pitchFamily="34" charset="0"/>
                <a:ea typeface="Amiri" pitchFamily="34" charset="-122"/>
                <a:cs typeface="Amiri" pitchFamily="34" charset="-120"/>
              </a:rPr>
              <a:t>إِنَّ اللّٰهَ قَدْ أَعْطَىٰ كُلَّ ذِي حَقٍّ حَقَّهُ، فَلَا وَصِيَّةَ لِوَارِثٍ</a:t>
            </a:r>
            <a:endParaRPr lang="en-US" sz="1550" dirty="0"/>
          </a:p>
        </p:txBody>
      </p:sp>
      <p:sp>
        <p:nvSpPr>
          <p:cNvPr id="15" name="Text 12"/>
          <p:cNvSpPr/>
          <p:nvPr/>
        </p:nvSpPr>
        <p:spPr>
          <a:xfrm>
            <a:off x="4594250" y="5029200"/>
            <a:ext cx="3003194" cy="292608"/>
          </a:xfrm>
          <a:prstGeom prst="rect">
            <a:avLst/>
          </a:prstGeom>
          <a:noFill/>
          <a:ln/>
        </p:spPr>
        <p:txBody>
          <a:bodyPr wrap="square" lIns="0" tIns="0" rIns="0" bIns="0" rtlCol="0" anchor="ctr"/>
          <a:lstStyle/>
          <a:p>
            <a:pPr marL="0" indent="0">
              <a:buNone/>
            </a:pPr>
            <a:r>
              <a:rPr lang="en-US" sz="1250" b="1" dirty="0">
                <a:solidFill>
                  <a:srgbClr val="9C7B33"/>
                </a:solidFill>
                <a:latin typeface="EB Garamond" pitchFamily="34" charset="0"/>
                <a:ea typeface="EB Garamond" pitchFamily="34" charset="-122"/>
                <a:cs typeface="EB Garamond" pitchFamily="34" charset="-120"/>
              </a:rPr>
              <a:t>— Abu Dawud</a:t>
            </a:r>
            <a:endParaRPr lang="en-US" sz="1250" dirty="0"/>
          </a:p>
        </p:txBody>
      </p:sp>
      <p:sp>
        <p:nvSpPr>
          <p:cNvPr id="16" name="Shape 13"/>
          <p:cNvSpPr/>
          <p:nvPr/>
        </p:nvSpPr>
        <p:spPr>
          <a:xfrm>
            <a:off x="8127797" y="1737360"/>
            <a:ext cx="3515258" cy="3703320"/>
          </a:xfrm>
          <a:prstGeom prst="roundRect">
            <a:avLst>
              <a:gd name="adj" fmla="val 2081"/>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17" name="Text 14"/>
          <p:cNvSpPr/>
          <p:nvPr/>
        </p:nvSpPr>
        <p:spPr>
          <a:xfrm>
            <a:off x="8383829" y="1965960"/>
            <a:ext cx="3003194" cy="457200"/>
          </a:xfrm>
          <a:prstGeom prst="rect">
            <a:avLst/>
          </a:prstGeom>
          <a:noFill/>
          <a:ln/>
        </p:spPr>
        <p:txBody>
          <a:bodyPr wrap="square" lIns="0" tIns="0" rIns="0" bIns="0" rtlCol="0" anchor="ctr"/>
          <a:lstStyle/>
          <a:p>
            <a:pPr marL="0" indent="0">
              <a:buNone/>
            </a:pPr>
            <a:r>
              <a:rPr lang="en-US" sz="1700" b="1" dirty="0">
                <a:solidFill>
                  <a:srgbClr val="0E3B34"/>
                </a:solidFill>
                <a:latin typeface="EB Garamond" pitchFamily="34" charset="0"/>
                <a:ea typeface="EB Garamond" pitchFamily="34" charset="-122"/>
                <a:cs typeface="EB Garamond" pitchFamily="34" charset="-120"/>
              </a:rPr>
              <a:t>Fairness in giving</a:t>
            </a:r>
            <a:endParaRPr lang="en-US" sz="1700" dirty="0"/>
          </a:p>
        </p:txBody>
      </p:sp>
      <p:sp>
        <p:nvSpPr>
          <p:cNvPr id="18" name="Text 15"/>
          <p:cNvSpPr/>
          <p:nvPr/>
        </p:nvSpPr>
        <p:spPr>
          <a:xfrm>
            <a:off x="8383829" y="2514600"/>
            <a:ext cx="3003194" cy="1691640"/>
          </a:xfrm>
          <a:prstGeom prst="rect">
            <a:avLst/>
          </a:prstGeom>
          <a:noFill/>
          <a:ln/>
        </p:spPr>
        <p:txBody>
          <a:bodyPr wrap="square" lIns="0" tIns="0" rIns="0" bIns="0" rtlCol="0" anchor="t"/>
          <a:lstStyle/>
          <a:p>
            <a:pPr marL="0" indent="0">
              <a:buNone/>
            </a:pPr>
            <a:r>
              <a:rPr lang="en-US" sz="2000" i="1" dirty="0">
                <a:solidFill>
                  <a:srgbClr val="1C2B27"/>
                </a:solidFill>
                <a:latin typeface="EB Garamond" pitchFamily="34" charset="0"/>
                <a:ea typeface="EB Garamond" pitchFamily="34" charset="-122"/>
                <a:cs typeface="EB Garamond" pitchFamily="34" charset="-120"/>
              </a:rPr>
              <a:t>“Be equal between your children when you give — and were I to favour anyone, I would favour the daughters.”</a:t>
            </a:r>
            <a:endParaRPr lang="en-US" sz="2000" dirty="0"/>
          </a:p>
        </p:txBody>
      </p:sp>
      <p:sp>
        <p:nvSpPr>
          <p:cNvPr id="19" name="Text 16"/>
          <p:cNvSpPr/>
          <p:nvPr/>
        </p:nvSpPr>
        <p:spPr>
          <a:xfrm>
            <a:off x="8328965" y="4279392"/>
            <a:ext cx="3112922" cy="640080"/>
          </a:xfrm>
          <a:prstGeom prst="rect">
            <a:avLst/>
          </a:prstGeom>
          <a:noFill/>
          <a:ln/>
        </p:spPr>
        <p:txBody>
          <a:bodyPr wrap="square" lIns="0" tIns="0" rIns="0" bIns="0" rtlCol="0" anchor="ctr"/>
          <a:lstStyle/>
          <a:p>
            <a:pPr marL="0" indent="0" algn="ctr" rtl="1">
              <a:buNone/>
            </a:pPr>
            <a:r>
              <a:rPr lang="en-US" sz="1550" dirty="0">
                <a:solidFill>
                  <a:srgbClr val="2C7A6B"/>
                </a:solidFill>
                <a:latin typeface="Amiri" pitchFamily="34" charset="0"/>
                <a:ea typeface="Amiri" pitchFamily="34" charset="-122"/>
                <a:cs typeface="Amiri" pitchFamily="34" charset="-120"/>
              </a:rPr>
              <a:t>سَوُّوا بَيْنَ أَوْلَادِكُمْ فِي الْعَطِيَّةِ، وَلَوْ كُنْتُ مُفَضِّلًا أَحَدًا لَفَضَّلْتُ النِّسَاءَ</a:t>
            </a:r>
            <a:endParaRPr lang="en-US" sz="1550" dirty="0"/>
          </a:p>
        </p:txBody>
      </p:sp>
      <p:sp>
        <p:nvSpPr>
          <p:cNvPr id="20" name="Text 17"/>
          <p:cNvSpPr/>
          <p:nvPr/>
        </p:nvSpPr>
        <p:spPr>
          <a:xfrm>
            <a:off x="8383829" y="5029200"/>
            <a:ext cx="3003194" cy="292608"/>
          </a:xfrm>
          <a:prstGeom prst="rect">
            <a:avLst/>
          </a:prstGeom>
          <a:noFill/>
          <a:ln/>
        </p:spPr>
        <p:txBody>
          <a:bodyPr wrap="square" lIns="0" tIns="0" rIns="0" bIns="0" rtlCol="0" anchor="ctr"/>
          <a:lstStyle/>
          <a:p>
            <a:pPr marL="0" indent="0">
              <a:buNone/>
            </a:pPr>
            <a:r>
              <a:rPr lang="en-US" sz="1250" b="1" dirty="0">
                <a:solidFill>
                  <a:srgbClr val="9C7B33"/>
                </a:solidFill>
                <a:latin typeface="EB Garamond" pitchFamily="34" charset="0"/>
                <a:ea typeface="EB Garamond" pitchFamily="34" charset="-122"/>
                <a:cs typeface="EB Garamond" pitchFamily="34" charset="-120"/>
              </a:rPr>
              <a:t>— Tabarani</a:t>
            </a:r>
            <a:endParaRPr lang="en-US" sz="1250" dirty="0"/>
          </a:p>
        </p:txBody>
      </p:sp>
      <p:sp>
        <p:nvSpPr>
          <p:cNvPr id="21" name="Shape 18"/>
          <p:cNvSpPr/>
          <p:nvPr/>
        </p:nvSpPr>
        <p:spPr>
          <a:xfrm>
            <a:off x="548640" y="5715000"/>
            <a:ext cx="11094415" cy="713232"/>
          </a:xfrm>
          <a:prstGeom prst="roundRect">
            <a:avLst>
              <a:gd name="adj" fmla="val 10256"/>
            </a:avLst>
          </a:prstGeom>
          <a:solidFill>
            <a:srgbClr val="E9F2EE"/>
          </a:solidFill>
          <a:ln/>
        </p:spPr>
        <p:txBody>
          <a:bodyPr/>
          <a:lstStyle/>
          <a:p>
            <a:endParaRPr lang="en-GB" dirty="0"/>
          </a:p>
        </p:txBody>
      </p:sp>
      <p:sp>
        <p:nvSpPr>
          <p:cNvPr id="22" name="Text 19"/>
          <p:cNvSpPr/>
          <p:nvPr/>
        </p:nvSpPr>
        <p:spPr>
          <a:xfrm>
            <a:off x="822960" y="5797296"/>
            <a:ext cx="10545775" cy="530352"/>
          </a:xfrm>
          <a:prstGeom prst="rect">
            <a:avLst/>
          </a:prstGeom>
          <a:noFill/>
          <a:ln/>
        </p:spPr>
        <p:txBody>
          <a:bodyPr wrap="square" lIns="0" tIns="0" rIns="0" bIns="0" rtlCol="0" anchor="ctr"/>
          <a:lstStyle/>
          <a:p>
            <a:pPr marL="0" indent="0">
              <a:buNone/>
            </a:pPr>
            <a:r>
              <a:rPr lang="en-US" b="1" dirty="0">
                <a:solidFill>
                  <a:srgbClr val="2C7A6B"/>
                </a:solidFill>
                <a:latin typeface="EB Garamond" pitchFamily="34" charset="0"/>
                <a:ea typeface="EB Garamond" pitchFamily="34" charset="-122"/>
                <a:cs typeface="EB Garamond" pitchFamily="34" charset="-120"/>
              </a:rPr>
              <a:t>T</a:t>
            </a:r>
            <a:r>
              <a:rPr lang="en-US" dirty="0">
                <a:solidFill>
                  <a:srgbClr val="1C2B27"/>
                </a:solidFill>
                <a:latin typeface="EB Garamond" pitchFamily="34" charset="0"/>
                <a:ea typeface="EB Garamond" pitchFamily="34" charset="-122"/>
                <a:cs typeface="EB Garamond" pitchFamily="34" charset="-120"/>
              </a:rPr>
              <a:t>hese shares are a trust from Allah — learning them, applying them, and never over-riding them through the will is itself an act of worship.</a:t>
            </a:r>
            <a:endParaRPr lang="en-US" dirty="0"/>
          </a:p>
        </p:txBody>
      </p:sp>
      <p:sp>
        <p:nvSpPr>
          <p:cNvPr id="24" name="Text 20"/>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5" name="Text 21"/>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CASE FOR ACTING</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Why prepare a will now?</a:t>
            </a:r>
            <a:endParaRPr lang="en-US" sz="3300" dirty="0"/>
          </a:p>
        </p:txBody>
      </p:sp>
      <p:sp>
        <p:nvSpPr>
          <p:cNvPr id="6" name="Shape 3"/>
          <p:cNvSpPr/>
          <p:nvPr/>
        </p:nvSpPr>
        <p:spPr>
          <a:xfrm>
            <a:off x="548640" y="1645920"/>
            <a:ext cx="5318608" cy="3657600"/>
          </a:xfrm>
          <a:prstGeom prst="roundRect">
            <a:avLst>
              <a:gd name="adj" fmla="val 2000"/>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7" name="Shape 4"/>
          <p:cNvSpPr/>
          <p:nvPr/>
        </p:nvSpPr>
        <p:spPr>
          <a:xfrm>
            <a:off x="6324448" y="1645920"/>
            <a:ext cx="5318608" cy="3657600"/>
          </a:xfrm>
          <a:prstGeom prst="roundRect">
            <a:avLst>
              <a:gd name="adj" fmla="val 2000"/>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8" name="Text 5"/>
          <p:cNvSpPr/>
          <p:nvPr/>
        </p:nvSpPr>
        <p:spPr>
          <a:xfrm>
            <a:off x="822960" y="1828800"/>
            <a:ext cx="476996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Fulfil your duties</a:t>
            </a:r>
            <a:endParaRPr lang="en-US" sz="2400" dirty="0"/>
          </a:p>
        </p:txBody>
      </p:sp>
      <p:sp>
        <p:nvSpPr>
          <p:cNvPr id="9" name="Text 6"/>
          <p:cNvSpPr/>
          <p:nvPr/>
        </p:nvSpPr>
        <p:spPr>
          <a:xfrm>
            <a:off x="6598768" y="1828800"/>
            <a:ext cx="476996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Protect your family</a:t>
            </a:r>
            <a:endParaRPr lang="en-US" sz="2400" dirty="0"/>
          </a:p>
        </p:txBody>
      </p:sp>
      <p:sp>
        <p:nvSpPr>
          <p:cNvPr id="10" name="Text 7"/>
          <p:cNvSpPr/>
          <p:nvPr/>
        </p:nvSpPr>
        <p:spPr>
          <a:xfrm>
            <a:off x="822960" y="2331720"/>
            <a:ext cx="4769968" cy="2834640"/>
          </a:xfrm>
          <a:prstGeom prst="rect">
            <a:avLst/>
          </a:prstGeom>
          <a:noFill/>
          <a:ln/>
        </p:spPr>
        <p:txBody>
          <a:bodyPr wrap="square" lIns="0" tIns="0" rIns="0" bIns="0" rtlCol="0" anchor="ctr"/>
          <a:lstStyle/>
          <a:p>
            <a:pPr marL="177800" indent="-177800">
              <a:spcAft>
                <a:spcPts val="1200"/>
              </a:spcAft>
              <a:buSzPct val="100000"/>
              <a:buChar char="•"/>
            </a:pPr>
            <a:r>
              <a:rPr lang="en-US" sz="2000" dirty="0">
                <a:solidFill>
                  <a:srgbClr val="1C2B27"/>
                </a:solidFill>
                <a:latin typeface="EB Garamond" pitchFamily="34" charset="0"/>
                <a:ea typeface="EB Garamond" pitchFamily="34" charset="-122"/>
                <a:cs typeface="EB Garamond" pitchFamily="34" charset="-120"/>
              </a:rPr>
              <a:t>Choose how and where you’re buried (Islamic funeral).</a:t>
            </a:r>
            <a:endParaRPr lang="en-US" sz="2000" dirty="0"/>
          </a:p>
          <a:p>
            <a:pPr marL="177800" indent="-177800">
              <a:spcAft>
                <a:spcPts val="1200"/>
              </a:spcAft>
              <a:buSzPct val="100000"/>
              <a:buChar char="•"/>
            </a:pPr>
            <a:r>
              <a:rPr lang="en-US" sz="2000" dirty="0">
                <a:solidFill>
                  <a:srgbClr val="1C2B27"/>
                </a:solidFill>
                <a:latin typeface="EB Garamond" pitchFamily="34" charset="0"/>
                <a:ea typeface="EB Garamond" pitchFamily="34" charset="-122"/>
                <a:cs typeface="EB Garamond" pitchFamily="34" charset="-120"/>
              </a:rPr>
              <a:t>Appoint people you trust as executors/trustees.</a:t>
            </a:r>
            <a:endParaRPr lang="en-US" sz="2000" dirty="0"/>
          </a:p>
          <a:p>
            <a:pPr marL="177800" indent="-177800">
              <a:spcAft>
                <a:spcPts val="1200"/>
              </a:spcAft>
              <a:buSzPct val="100000"/>
              <a:buChar char="•"/>
            </a:pPr>
            <a:r>
              <a:rPr lang="en-US" sz="2000" dirty="0">
                <a:solidFill>
                  <a:srgbClr val="1C2B27"/>
                </a:solidFill>
                <a:latin typeface="EB Garamond" pitchFamily="34" charset="0"/>
                <a:ea typeface="EB Garamond" pitchFamily="34" charset="-122"/>
                <a:cs typeface="EB Garamond" pitchFamily="34" charset="-120"/>
              </a:rPr>
              <a:t>Make sure your wealth is split Islamically.</a:t>
            </a:r>
            <a:endParaRPr lang="en-US" sz="2000" dirty="0"/>
          </a:p>
          <a:p>
            <a:pPr marL="177800" indent="-177800">
              <a:spcAft>
                <a:spcPts val="1200"/>
              </a:spcAft>
              <a:buSzPct val="100000"/>
              <a:buChar char="•"/>
            </a:pPr>
            <a:r>
              <a:rPr lang="en-US" sz="2000" dirty="0">
                <a:solidFill>
                  <a:srgbClr val="1C2B27"/>
                </a:solidFill>
                <a:latin typeface="EB Garamond" pitchFamily="34" charset="0"/>
                <a:ea typeface="EB Garamond" pitchFamily="34" charset="-122"/>
                <a:cs typeface="EB Garamond" pitchFamily="34" charset="-120"/>
              </a:rPr>
              <a:t>Give up to 1/3 to charity or non-heirs (sadaqah jariyah).</a:t>
            </a:r>
            <a:endParaRPr lang="en-US" sz="2000" dirty="0"/>
          </a:p>
        </p:txBody>
      </p:sp>
      <p:sp>
        <p:nvSpPr>
          <p:cNvPr id="11" name="Text 8"/>
          <p:cNvSpPr/>
          <p:nvPr/>
        </p:nvSpPr>
        <p:spPr>
          <a:xfrm>
            <a:off x="6598768" y="2331720"/>
            <a:ext cx="4769968" cy="2834640"/>
          </a:xfrm>
          <a:prstGeom prst="rect">
            <a:avLst/>
          </a:prstGeom>
          <a:noFill/>
          <a:ln/>
        </p:spPr>
        <p:txBody>
          <a:bodyPr wrap="square" lIns="0" tIns="0" rIns="0" bIns="0" rtlCol="0" anchor="ctr"/>
          <a:lstStyle/>
          <a:p>
            <a:pPr marL="177800" indent="-177800">
              <a:spcAft>
                <a:spcPts val="1200"/>
              </a:spcAft>
              <a:buSzPct val="100000"/>
              <a:buChar char="•"/>
            </a:pPr>
            <a:r>
              <a:rPr lang="en-US" sz="2000" dirty="0">
                <a:solidFill>
                  <a:srgbClr val="1C2B27"/>
                </a:solidFill>
                <a:latin typeface="EB Garamond" pitchFamily="34" charset="0"/>
                <a:ea typeface="EB Garamond" pitchFamily="34" charset="-122"/>
                <a:cs typeface="EB Garamond" pitchFamily="34" charset="-120"/>
              </a:rPr>
              <a:t>Protect a Nikah-only spouse who would otherwise get nothing.</a:t>
            </a:r>
            <a:endParaRPr lang="en-US" sz="2000" dirty="0"/>
          </a:p>
          <a:p>
            <a:pPr marL="177800" indent="-177800">
              <a:spcAft>
                <a:spcPts val="1200"/>
              </a:spcAft>
              <a:buSzPct val="100000"/>
              <a:buChar char="•"/>
            </a:pPr>
            <a:r>
              <a:rPr lang="en-US" sz="2000" dirty="0">
                <a:solidFill>
                  <a:srgbClr val="1C2B27"/>
                </a:solidFill>
                <a:latin typeface="EB Garamond" pitchFamily="34" charset="0"/>
                <a:ea typeface="EB Garamond" pitchFamily="34" charset="-122"/>
                <a:cs typeface="EB Garamond" pitchFamily="34" charset="-120"/>
              </a:rPr>
              <a:t>Include step/foster/adopted children via your 1/3.</a:t>
            </a:r>
            <a:endParaRPr lang="en-US" sz="2000" dirty="0"/>
          </a:p>
          <a:p>
            <a:pPr marL="177800" indent="-177800">
              <a:spcAft>
                <a:spcPts val="1200"/>
              </a:spcAft>
              <a:buSzPct val="100000"/>
              <a:buChar char="•"/>
            </a:pPr>
            <a:r>
              <a:rPr lang="en-US" sz="2000" dirty="0">
                <a:solidFill>
                  <a:srgbClr val="1C2B27"/>
                </a:solidFill>
                <a:latin typeface="EB Garamond" pitchFamily="34" charset="0"/>
                <a:ea typeface="EB Garamond" pitchFamily="34" charset="-122"/>
                <a:cs typeface="EB Garamond" pitchFamily="34" charset="-120"/>
              </a:rPr>
              <a:t>Reduce inheritance tax legally and protect the family home.</a:t>
            </a:r>
            <a:endParaRPr lang="en-US" sz="2000" dirty="0"/>
          </a:p>
          <a:p>
            <a:pPr marL="177800" indent="-177800">
              <a:spcAft>
                <a:spcPts val="1200"/>
              </a:spcAft>
              <a:buSzPct val="100000"/>
              <a:buChar char="•"/>
            </a:pPr>
            <a:r>
              <a:rPr lang="en-US" sz="2000" dirty="0">
                <a:solidFill>
                  <a:srgbClr val="1C2B27"/>
                </a:solidFill>
                <a:latin typeface="EB Garamond" pitchFamily="34" charset="0"/>
                <a:ea typeface="EB Garamond" pitchFamily="34" charset="-122"/>
                <a:cs typeface="EB Garamond" pitchFamily="34" charset="-120"/>
              </a:rPr>
              <a:t>Avoid delays, court costs and painful family disputes.</a:t>
            </a:r>
            <a:endParaRPr lang="en-US" sz="2000" dirty="0"/>
          </a:p>
        </p:txBody>
      </p:sp>
      <p:sp>
        <p:nvSpPr>
          <p:cNvPr id="13" name="Text 9"/>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4" name="Text 10"/>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CONVERSATION WE AVOID</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Why families never talk about it</a:t>
            </a:r>
            <a:endParaRPr lang="en-US" sz="3300" dirty="0"/>
          </a:p>
        </p:txBody>
      </p:sp>
      <p:sp>
        <p:nvSpPr>
          <p:cNvPr id="6" name="Shape 3"/>
          <p:cNvSpPr/>
          <p:nvPr/>
        </p:nvSpPr>
        <p:spPr>
          <a:xfrm>
            <a:off x="548640"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731520"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36%</a:t>
            </a:r>
            <a:endParaRPr lang="en-US" sz="4400" dirty="0"/>
          </a:p>
        </p:txBody>
      </p:sp>
      <p:sp>
        <p:nvSpPr>
          <p:cNvPr id="8" name="Text 5"/>
          <p:cNvSpPr/>
          <p:nvPr/>
        </p:nvSpPr>
        <p:spPr>
          <a:xfrm>
            <a:off x="731520"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feel uncomfortable talking about their legacy</a:t>
            </a:r>
            <a:endParaRPr lang="en-US" dirty="0"/>
          </a:p>
        </p:txBody>
      </p:sp>
      <p:sp>
        <p:nvSpPr>
          <p:cNvPr id="9" name="Shape 6"/>
          <p:cNvSpPr/>
          <p:nvPr/>
        </p:nvSpPr>
        <p:spPr>
          <a:xfrm>
            <a:off x="4338218"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4521098"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14%</a:t>
            </a:r>
            <a:endParaRPr lang="en-US" sz="4400" dirty="0"/>
          </a:p>
        </p:txBody>
      </p:sp>
      <p:sp>
        <p:nvSpPr>
          <p:cNvPr id="11" name="Text 8"/>
          <p:cNvSpPr/>
          <p:nvPr/>
        </p:nvSpPr>
        <p:spPr>
          <a:xfrm>
            <a:off x="4521098"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have never raised it because they dislike talking about death</a:t>
            </a:r>
            <a:endParaRPr lang="en-US" dirty="0"/>
          </a:p>
        </p:txBody>
      </p:sp>
      <p:sp>
        <p:nvSpPr>
          <p:cNvPr id="12" name="Shape 9"/>
          <p:cNvSpPr/>
          <p:nvPr/>
        </p:nvSpPr>
        <p:spPr>
          <a:xfrm>
            <a:off x="8127797"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3" name="Text 10"/>
          <p:cNvSpPr/>
          <p:nvPr/>
        </p:nvSpPr>
        <p:spPr>
          <a:xfrm>
            <a:off x="8310677"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52%</a:t>
            </a:r>
            <a:endParaRPr lang="en-US" sz="4400" dirty="0"/>
          </a:p>
        </p:txBody>
      </p:sp>
      <p:sp>
        <p:nvSpPr>
          <p:cNvPr id="14" name="Text 11"/>
          <p:cNvSpPr/>
          <p:nvPr/>
        </p:nvSpPr>
        <p:spPr>
          <a:xfrm>
            <a:off x="8310677"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say a health scare is what would get them talking</a:t>
            </a:r>
            <a:endParaRPr lang="en-US" dirty="0"/>
          </a:p>
        </p:txBody>
      </p:sp>
      <p:sp>
        <p:nvSpPr>
          <p:cNvPr id="15" name="Shape 12"/>
          <p:cNvSpPr/>
          <p:nvPr/>
        </p:nvSpPr>
        <p:spPr>
          <a:xfrm>
            <a:off x="548640" y="3291840"/>
            <a:ext cx="11094415" cy="1005840"/>
          </a:xfrm>
          <a:prstGeom prst="roundRect">
            <a:avLst>
              <a:gd name="adj" fmla="val 7273"/>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6" name="Text 13"/>
          <p:cNvSpPr/>
          <p:nvPr/>
        </p:nvSpPr>
        <p:spPr>
          <a:xfrm>
            <a:off x="822960" y="3429000"/>
            <a:ext cx="10545775" cy="77724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 xml:space="preserve">Talking is the first step:  </a:t>
            </a:r>
            <a:r>
              <a:rPr lang="en-US" dirty="0">
                <a:solidFill>
                  <a:srgbClr val="1C2B27"/>
                </a:solidFill>
                <a:latin typeface="EB Garamond" pitchFamily="34" charset="0"/>
                <a:ea typeface="EB Garamond" pitchFamily="34" charset="-122"/>
                <a:cs typeface="EB Garamond" pitchFamily="34" charset="-120"/>
              </a:rPr>
              <a:t>once the subject is open, a plan is not hard to make. After a spouse (32%), people talk most easily to their mother (8%) or a financial adviser (8%). Start there this week. (Brewin Dolphin &amp; Opinium research)</a:t>
            </a:r>
            <a:endParaRPr lang="en-US" dirty="0"/>
          </a:p>
        </p:txBody>
      </p:sp>
      <p:sp>
        <p:nvSpPr>
          <p:cNvPr id="17" name="Shape 14"/>
          <p:cNvSpPr/>
          <p:nvPr/>
        </p:nvSpPr>
        <p:spPr>
          <a:xfrm>
            <a:off x="548640" y="4480560"/>
            <a:ext cx="11094415" cy="1097280"/>
          </a:xfrm>
          <a:prstGeom prst="roundRect">
            <a:avLst>
              <a:gd name="adj" fmla="val 6667"/>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18" name="Text 15"/>
          <p:cNvSpPr/>
          <p:nvPr/>
        </p:nvSpPr>
        <p:spPr>
          <a:xfrm>
            <a:off x="822960" y="4617720"/>
            <a:ext cx="10545775" cy="86868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 xml:space="preserve">Don’t wait for the trigger:  </a:t>
            </a:r>
            <a:r>
              <a:rPr lang="en-US" dirty="0">
                <a:solidFill>
                  <a:srgbClr val="1C2B27"/>
                </a:solidFill>
                <a:latin typeface="EB Garamond" pitchFamily="34" charset="0"/>
                <a:ea typeface="EB Garamond" pitchFamily="34" charset="-122"/>
                <a:cs typeface="EB Garamond" pitchFamily="34" charset="-120"/>
              </a:rPr>
              <a:t>a health scare, a near-death experience (46%) or simply getting older (46%) is what usually starts the talk. By then, a will made in illness is the one most easily challenged.</a:t>
            </a:r>
            <a:endParaRPr lang="en-US" dirty="0"/>
          </a:p>
        </p:txBody>
      </p:sp>
      <p:sp>
        <p:nvSpPr>
          <p:cNvPr id="20" name="Text 1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1" name="Text 1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DANGER</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If you die without a will: intestacy</a:t>
            </a:r>
            <a:endParaRPr lang="en-US" sz="3300" dirty="0"/>
          </a:p>
        </p:txBody>
      </p:sp>
      <p:sp>
        <p:nvSpPr>
          <p:cNvPr id="6" name="Shape 3"/>
          <p:cNvSpPr/>
          <p:nvPr/>
        </p:nvSpPr>
        <p:spPr>
          <a:xfrm>
            <a:off x="548640" y="1600200"/>
            <a:ext cx="11094415" cy="1051560"/>
          </a:xfrm>
          <a:prstGeom prst="roundRect">
            <a:avLst>
              <a:gd name="adj" fmla="val 6957"/>
            </a:avLst>
          </a:prstGeom>
          <a:solidFill>
            <a:srgbClr val="F7ECEC"/>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83080"/>
            <a:ext cx="10545775" cy="77724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No will = the State decides. </a:t>
            </a:r>
            <a:r>
              <a:rPr lang="en-US" dirty="0">
                <a:solidFill>
                  <a:srgbClr val="1C2B27"/>
                </a:solidFill>
                <a:latin typeface="EB Garamond" pitchFamily="34" charset="0"/>
                <a:ea typeface="EB Garamond" pitchFamily="34" charset="-122"/>
                <a:cs typeface="EB Garamond" pitchFamily="34" charset="-120"/>
              </a:rPr>
              <a:t>English “intestacy rules” take over. They do NOT follow Shari‘ah, and the courts — not your family or a Mufti — have the final say if there is a dispute.</a:t>
            </a:r>
            <a:endParaRPr lang="en-US" dirty="0"/>
          </a:p>
        </p:txBody>
      </p:sp>
      <p:sp>
        <p:nvSpPr>
          <p:cNvPr id="8" name="Text 5"/>
          <p:cNvSpPr/>
          <p:nvPr/>
        </p:nvSpPr>
        <p:spPr>
          <a:xfrm>
            <a:off x="548640" y="2788920"/>
            <a:ext cx="11094415" cy="320040"/>
          </a:xfrm>
          <a:prstGeom prst="rect">
            <a:avLst/>
          </a:prstGeom>
          <a:noFill/>
          <a:ln/>
        </p:spPr>
        <p:txBody>
          <a:bodyPr wrap="square" lIns="0" tIns="0" rIns="0" bIns="0" rtlCol="0" anchor="ctr"/>
          <a:lstStyle/>
          <a:p>
            <a:pPr marL="0" indent="0">
              <a:buNone/>
            </a:pPr>
            <a:r>
              <a:rPr lang="en-US" dirty="0">
                <a:solidFill>
                  <a:srgbClr val="5E726B"/>
                </a:solidFill>
                <a:latin typeface="EB Garamond" pitchFamily="34" charset="0"/>
                <a:ea typeface="EB Garamond" pitchFamily="34" charset="-122"/>
                <a:cs typeface="EB Garamond" pitchFamily="34" charset="-120"/>
              </a:rPr>
              <a:t>Intestacy follows a rigid queue — each group inherits only if the one before is absent:</a:t>
            </a:r>
            <a:endParaRPr lang="en-US" dirty="0"/>
          </a:p>
        </p:txBody>
      </p:sp>
      <p:sp>
        <p:nvSpPr>
          <p:cNvPr id="9" name="Shape 6"/>
          <p:cNvSpPr/>
          <p:nvPr/>
        </p:nvSpPr>
        <p:spPr>
          <a:xfrm>
            <a:off x="548640" y="3200400"/>
            <a:ext cx="1658569" cy="640080"/>
          </a:xfrm>
          <a:prstGeom prst="roundRect">
            <a:avLst>
              <a:gd name="adj" fmla="val 11429"/>
            </a:avLst>
          </a:prstGeom>
          <a:solidFill>
            <a:srgbClr val="EAF3EF"/>
          </a:solidFill>
          <a:ln/>
        </p:spPr>
        <p:txBody>
          <a:bodyPr/>
          <a:lstStyle/>
          <a:p>
            <a:endParaRPr lang="en-GB" sz="2400" dirty="0"/>
          </a:p>
        </p:txBody>
      </p:sp>
      <p:sp>
        <p:nvSpPr>
          <p:cNvPr id="10" name="Text 7"/>
          <p:cNvSpPr/>
          <p:nvPr/>
        </p:nvSpPr>
        <p:spPr>
          <a:xfrm>
            <a:off x="548640" y="3200400"/>
            <a:ext cx="1658569" cy="64008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Spouse</a:t>
            </a:r>
            <a:endParaRPr lang="en-US" dirty="0"/>
          </a:p>
        </p:txBody>
      </p:sp>
      <p:sp>
        <p:nvSpPr>
          <p:cNvPr id="11" name="Text 8"/>
          <p:cNvSpPr/>
          <p:nvPr/>
        </p:nvSpPr>
        <p:spPr>
          <a:xfrm>
            <a:off x="2188921" y="3200400"/>
            <a:ext cx="246888" cy="640080"/>
          </a:xfrm>
          <a:prstGeom prst="rect">
            <a:avLst/>
          </a:prstGeom>
          <a:noFill/>
          <a:ln/>
        </p:spPr>
        <p:txBody>
          <a:bodyPr wrap="square" lIns="0" tIns="0" rIns="0" bIns="0" rtlCol="0" anchor="ctr"/>
          <a:lstStyle/>
          <a:p>
            <a:pPr marL="0" indent="0" algn="ctr">
              <a:buNone/>
            </a:pPr>
            <a:r>
              <a:rPr lang="en-US" sz="2800" b="1" dirty="0">
                <a:solidFill>
                  <a:srgbClr val="C8A35A"/>
                </a:solidFill>
              </a:rPr>
              <a:t>›</a:t>
            </a:r>
            <a:endParaRPr lang="en-US" sz="2800" dirty="0"/>
          </a:p>
        </p:txBody>
      </p:sp>
      <p:sp>
        <p:nvSpPr>
          <p:cNvPr id="12" name="Shape 9"/>
          <p:cNvSpPr/>
          <p:nvPr/>
        </p:nvSpPr>
        <p:spPr>
          <a:xfrm>
            <a:off x="2435809" y="3200400"/>
            <a:ext cx="1658569" cy="640080"/>
          </a:xfrm>
          <a:prstGeom prst="roundRect">
            <a:avLst>
              <a:gd name="adj" fmla="val 11429"/>
            </a:avLst>
          </a:prstGeom>
          <a:solidFill>
            <a:srgbClr val="EAF3EF"/>
          </a:solidFill>
          <a:ln/>
        </p:spPr>
        <p:txBody>
          <a:bodyPr/>
          <a:lstStyle/>
          <a:p>
            <a:endParaRPr lang="en-GB" sz="2400" dirty="0"/>
          </a:p>
        </p:txBody>
      </p:sp>
      <p:sp>
        <p:nvSpPr>
          <p:cNvPr id="13" name="Text 10"/>
          <p:cNvSpPr/>
          <p:nvPr/>
        </p:nvSpPr>
        <p:spPr>
          <a:xfrm>
            <a:off x="2435809" y="3200400"/>
            <a:ext cx="1658569" cy="64008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Children</a:t>
            </a:r>
            <a:endParaRPr lang="en-US" dirty="0"/>
          </a:p>
        </p:txBody>
      </p:sp>
      <p:sp>
        <p:nvSpPr>
          <p:cNvPr id="14" name="Text 11"/>
          <p:cNvSpPr/>
          <p:nvPr/>
        </p:nvSpPr>
        <p:spPr>
          <a:xfrm>
            <a:off x="4076090" y="3200400"/>
            <a:ext cx="246888" cy="640080"/>
          </a:xfrm>
          <a:prstGeom prst="rect">
            <a:avLst/>
          </a:prstGeom>
          <a:noFill/>
          <a:ln/>
        </p:spPr>
        <p:txBody>
          <a:bodyPr wrap="square" lIns="0" tIns="0" rIns="0" bIns="0" rtlCol="0" anchor="ctr"/>
          <a:lstStyle/>
          <a:p>
            <a:pPr marL="0" indent="0" algn="ctr">
              <a:buNone/>
            </a:pPr>
            <a:r>
              <a:rPr lang="en-US" sz="2800" b="1" dirty="0">
                <a:solidFill>
                  <a:srgbClr val="C8A35A"/>
                </a:solidFill>
              </a:rPr>
              <a:t>›</a:t>
            </a:r>
            <a:endParaRPr lang="en-US" sz="2800" dirty="0"/>
          </a:p>
        </p:txBody>
      </p:sp>
      <p:sp>
        <p:nvSpPr>
          <p:cNvPr id="15" name="Shape 12"/>
          <p:cNvSpPr/>
          <p:nvPr/>
        </p:nvSpPr>
        <p:spPr>
          <a:xfrm>
            <a:off x="4322978" y="3200400"/>
            <a:ext cx="1658569" cy="640080"/>
          </a:xfrm>
          <a:prstGeom prst="roundRect">
            <a:avLst>
              <a:gd name="adj" fmla="val 11429"/>
            </a:avLst>
          </a:prstGeom>
          <a:solidFill>
            <a:srgbClr val="EAF3EF"/>
          </a:solidFill>
          <a:ln/>
        </p:spPr>
        <p:txBody>
          <a:bodyPr/>
          <a:lstStyle/>
          <a:p>
            <a:endParaRPr lang="en-GB" sz="2400" dirty="0"/>
          </a:p>
        </p:txBody>
      </p:sp>
      <p:sp>
        <p:nvSpPr>
          <p:cNvPr id="16" name="Text 13"/>
          <p:cNvSpPr/>
          <p:nvPr/>
        </p:nvSpPr>
        <p:spPr>
          <a:xfrm>
            <a:off x="4322978" y="3200400"/>
            <a:ext cx="1658569" cy="64008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Parents</a:t>
            </a:r>
            <a:endParaRPr lang="en-US" dirty="0"/>
          </a:p>
        </p:txBody>
      </p:sp>
      <p:sp>
        <p:nvSpPr>
          <p:cNvPr id="17" name="Text 14"/>
          <p:cNvSpPr/>
          <p:nvPr/>
        </p:nvSpPr>
        <p:spPr>
          <a:xfrm>
            <a:off x="5963260" y="3200400"/>
            <a:ext cx="246888" cy="640080"/>
          </a:xfrm>
          <a:prstGeom prst="rect">
            <a:avLst/>
          </a:prstGeom>
          <a:noFill/>
          <a:ln/>
        </p:spPr>
        <p:txBody>
          <a:bodyPr wrap="square" lIns="0" tIns="0" rIns="0" bIns="0" rtlCol="0" anchor="ctr"/>
          <a:lstStyle/>
          <a:p>
            <a:pPr marL="0" indent="0" algn="ctr">
              <a:buNone/>
            </a:pPr>
            <a:r>
              <a:rPr lang="en-US" sz="2800" b="1" dirty="0">
                <a:solidFill>
                  <a:srgbClr val="C8A35A"/>
                </a:solidFill>
              </a:rPr>
              <a:t>›</a:t>
            </a:r>
            <a:endParaRPr lang="en-US" sz="2800" dirty="0"/>
          </a:p>
        </p:txBody>
      </p:sp>
      <p:sp>
        <p:nvSpPr>
          <p:cNvPr id="18" name="Shape 15"/>
          <p:cNvSpPr/>
          <p:nvPr/>
        </p:nvSpPr>
        <p:spPr>
          <a:xfrm>
            <a:off x="6210148" y="3200400"/>
            <a:ext cx="1658569" cy="640080"/>
          </a:xfrm>
          <a:prstGeom prst="roundRect">
            <a:avLst>
              <a:gd name="adj" fmla="val 11429"/>
            </a:avLst>
          </a:prstGeom>
          <a:solidFill>
            <a:srgbClr val="EAF3EF"/>
          </a:solidFill>
          <a:ln/>
        </p:spPr>
        <p:txBody>
          <a:bodyPr/>
          <a:lstStyle/>
          <a:p>
            <a:endParaRPr lang="en-GB" sz="2400" dirty="0"/>
          </a:p>
        </p:txBody>
      </p:sp>
      <p:sp>
        <p:nvSpPr>
          <p:cNvPr id="19" name="Text 16"/>
          <p:cNvSpPr/>
          <p:nvPr/>
        </p:nvSpPr>
        <p:spPr>
          <a:xfrm>
            <a:off x="6210148" y="3200400"/>
            <a:ext cx="1658569" cy="64008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Siblings</a:t>
            </a:r>
            <a:endParaRPr lang="en-US" dirty="0"/>
          </a:p>
        </p:txBody>
      </p:sp>
      <p:sp>
        <p:nvSpPr>
          <p:cNvPr id="20" name="Text 17"/>
          <p:cNvSpPr/>
          <p:nvPr/>
        </p:nvSpPr>
        <p:spPr>
          <a:xfrm>
            <a:off x="7850429" y="3200400"/>
            <a:ext cx="246888" cy="640080"/>
          </a:xfrm>
          <a:prstGeom prst="rect">
            <a:avLst/>
          </a:prstGeom>
          <a:noFill/>
          <a:ln/>
        </p:spPr>
        <p:txBody>
          <a:bodyPr wrap="square" lIns="0" tIns="0" rIns="0" bIns="0" rtlCol="0" anchor="ctr"/>
          <a:lstStyle/>
          <a:p>
            <a:pPr marL="0" indent="0" algn="ctr">
              <a:buNone/>
            </a:pPr>
            <a:r>
              <a:rPr lang="en-US" sz="2800" b="1" dirty="0">
                <a:solidFill>
                  <a:srgbClr val="C8A35A"/>
                </a:solidFill>
              </a:rPr>
              <a:t>›</a:t>
            </a:r>
            <a:endParaRPr lang="en-US" sz="2800" dirty="0"/>
          </a:p>
        </p:txBody>
      </p:sp>
      <p:sp>
        <p:nvSpPr>
          <p:cNvPr id="21" name="Shape 18"/>
          <p:cNvSpPr/>
          <p:nvPr/>
        </p:nvSpPr>
        <p:spPr>
          <a:xfrm>
            <a:off x="8097317" y="3200400"/>
            <a:ext cx="1658569" cy="640080"/>
          </a:xfrm>
          <a:prstGeom prst="roundRect">
            <a:avLst>
              <a:gd name="adj" fmla="val 11429"/>
            </a:avLst>
          </a:prstGeom>
          <a:solidFill>
            <a:srgbClr val="EAF3EF"/>
          </a:solidFill>
          <a:ln/>
        </p:spPr>
        <p:txBody>
          <a:bodyPr/>
          <a:lstStyle/>
          <a:p>
            <a:endParaRPr lang="en-GB" sz="2400" dirty="0"/>
          </a:p>
        </p:txBody>
      </p:sp>
      <p:sp>
        <p:nvSpPr>
          <p:cNvPr id="22" name="Text 19"/>
          <p:cNvSpPr/>
          <p:nvPr/>
        </p:nvSpPr>
        <p:spPr>
          <a:xfrm>
            <a:off x="8097317" y="3200400"/>
            <a:ext cx="1658569" cy="64008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Grandparents</a:t>
            </a:r>
            <a:endParaRPr lang="en-US" dirty="0"/>
          </a:p>
        </p:txBody>
      </p:sp>
      <p:sp>
        <p:nvSpPr>
          <p:cNvPr id="23" name="Text 20"/>
          <p:cNvSpPr/>
          <p:nvPr/>
        </p:nvSpPr>
        <p:spPr>
          <a:xfrm>
            <a:off x="9737598" y="3200400"/>
            <a:ext cx="246888" cy="640080"/>
          </a:xfrm>
          <a:prstGeom prst="rect">
            <a:avLst/>
          </a:prstGeom>
          <a:noFill/>
          <a:ln/>
        </p:spPr>
        <p:txBody>
          <a:bodyPr wrap="square" lIns="0" tIns="0" rIns="0" bIns="0" rtlCol="0" anchor="ctr"/>
          <a:lstStyle/>
          <a:p>
            <a:pPr marL="0" indent="0" algn="ctr">
              <a:buNone/>
            </a:pPr>
            <a:r>
              <a:rPr lang="en-US" sz="2800" b="1" dirty="0">
                <a:solidFill>
                  <a:srgbClr val="C8A35A"/>
                </a:solidFill>
              </a:rPr>
              <a:t>›</a:t>
            </a:r>
            <a:endParaRPr lang="en-US" sz="2800" dirty="0"/>
          </a:p>
        </p:txBody>
      </p:sp>
      <p:sp>
        <p:nvSpPr>
          <p:cNvPr id="24" name="Shape 21"/>
          <p:cNvSpPr/>
          <p:nvPr/>
        </p:nvSpPr>
        <p:spPr>
          <a:xfrm>
            <a:off x="9984486" y="3200400"/>
            <a:ext cx="1658569" cy="640080"/>
          </a:xfrm>
          <a:prstGeom prst="roundRect">
            <a:avLst>
              <a:gd name="adj" fmla="val 11429"/>
            </a:avLst>
          </a:prstGeom>
          <a:solidFill>
            <a:srgbClr val="EAF3EF"/>
          </a:solidFill>
          <a:ln/>
        </p:spPr>
        <p:txBody>
          <a:bodyPr/>
          <a:lstStyle/>
          <a:p>
            <a:endParaRPr lang="en-GB" sz="2400" dirty="0"/>
          </a:p>
        </p:txBody>
      </p:sp>
      <p:sp>
        <p:nvSpPr>
          <p:cNvPr id="25" name="Text 22"/>
          <p:cNvSpPr/>
          <p:nvPr/>
        </p:nvSpPr>
        <p:spPr>
          <a:xfrm>
            <a:off x="9984486" y="3200400"/>
            <a:ext cx="1658569" cy="64008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Uncles/Aunts</a:t>
            </a:r>
            <a:endParaRPr lang="en-US" dirty="0"/>
          </a:p>
        </p:txBody>
      </p:sp>
      <p:sp>
        <p:nvSpPr>
          <p:cNvPr id="26" name="Shape 23"/>
          <p:cNvSpPr/>
          <p:nvPr/>
        </p:nvSpPr>
        <p:spPr>
          <a:xfrm>
            <a:off x="548640" y="4069080"/>
            <a:ext cx="11094415" cy="1554480"/>
          </a:xfrm>
          <a:prstGeom prst="roundRect">
            <a:avLst>
              <a:gd name="adj" fmla="val 4706"/>
            </a:avLst>
          </a:prstGeom>
          <a:solidFill>
            <a:srgbClr val="FFFFFF"/>
          </a:solidFill>
          <a:ln/>
          <a:effectLst>
            <a:outerShdw blurRad="88900" dist="38100" dir="5400000" algn="bl" rotWithShape="0">
              <a:srgbClr val="000000">
                <a:alpha val="13000"/>
              </a:srgbClr>
            </a:outerShdw>
          </a:effectLst>
        </p:spPr>
        <p:txBody>
          <a:bodyPr/>
          <a:lstStyle/>
          <a:p>
            <a:endParaRPr lang="en-GB" sz="2400" dirty="0"/>
          </a:p>
        </p:txBody>
      </p:sp>
      <p:sp>
        <p:nvSpPr>
          <p:cNvPr id="27" name="Text 24"/>
          <p:cNvSpPr/>
          <p:nvPr/>
        </p:nvSpPr>
        <p:spPr>
          <a:xfrm>
            <a:off x="822960" y="4206240"/>
            <a:ext cx="10545775" cy="132588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If no shared ownership, spouse takes personal items + the first £322,000 + half the rest; parents may get nothing.</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Step-children, foster children, friends, carers and charities receive nothing.</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A Nikah-only (unregistered) spouse can inherit £0 and must beg the court under the 1975 Act.</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No one can force a Shari‘ah split — your Islamic duty is left unfulfilled.</a:t>
            </a:r>
            <a:endParaRPr lang="en-US" dirty="0"/>
          </a:p>
        </p:txBody>
      </p:sp>
      <p:sp>
        <p:nvSpPr>
          <p:cNvPr id="29" name="Text 2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30" name="Text 2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SIDE BY SIDE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With a will vs. without (intestacy)</a:t>
            </a:r>
            <a:endParaRPr lang="en-US" sz="3300" dirty="0"/>
          </a:p>
        </p:txBody>
      </p:sp>
      <p:graphicFrame>
        <p:nvGraphicFramePr>
          <p:cNvPr id="11" name="Table 0"/>
          <p:cNvGraphicFramePr>
            <a:graphicFrameLocks noGrp="1"/>
          </p:cNvGraphicFramePr>
          <p:nvPr>
            <p:extLst>
              <p:ext uri="{D42A27DB-BD31-4B8C-83A1-F6EECF244321}">
                <p14:modId xmlns:p14="http://schemas.microsoft.com/office/powerpoint/2010/main" val="1458792409"/>
              </p:ext>
            </p:extLst>
          </p:nvPr>
        </p:nvGraphicFramePr>
        <p:xfrm>
          <a:off x="548640" y="1600200"/>
          <a:ext cx="11091672" cy="4389120"/>
        </p:xfrm>
        <a:graphic>
          <a:graphicData uri="http://schemas.openxmlformats.org/drawingml/2006/table">
            <a:tbl>
              <a:tblPr/>
              <a:tblGrid>
                <a:gridCol w="2743200">
                  <a:extLst>
                    <a:ext uri="{9D8B030D-6E8A-4147-A177-3AD203B41FA5}">
                      <a16:colId xmlns:a16="http://schemas.microsoft.com/office/drawing/2014/main" val="20000"/>
                    </a:ext>
                  </a:extLst>
                </a:gridCol>
                <a:gridCol w="4160520">
                  <a:extLst>
                    <a:ext uri="{9D8B030D-6E8A-4147-A177-3AD203B41FA5}">
                      <a16:colId xmlns:a16="http://schemas.microsoft.com/office/drawing/2014/main" val="20001"/>
                    </a:ext>
                  </a:extLst>
                </a:gridCol>
                <a:gridCol w="4187952">
                  <a:extLst>
                    <a:ext uri="{9D8B030D-6E8A-4147-A177-3AD203B41FA5}">
                      <a16:colId xmlns:a16="http://schemas.microsoft.com/office/drawing/2014/main" val="20002"/>
                    </a:ext>
                  </a:extLst>
                </a:gridCol>
              </a:tblGrid>
              <a:tr h="548640">
                <a:tc>
                  <a:txBody>
                    <a:bodyPr/>
                    <a:lstStyle/>
                    <a:p>
                      <a:pPr marL="0" indent="0">
                        <a:buNone/>
                      </a:pPr>
                      <a:endParaRPr lang="en-US" sz="1600" dirty="0"/>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WITH AN ISLAMIC WILL</a:t>
                      </a:r>
                      <a:endParaRPr lang="en-US" sz="1800" dirty="0">
                        <a:latin typeface="EB Garamond" charset="0"/>
                        <a:ea typeface="EB Garamond" charset="0"/>
                        <a:cs typeface="EB Garamond" charset="0"/>
                      </a:endParaRPr>
                    </a:p>
                  </a:txBody>
                  <a:tcPr anchor="ctr">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C7A6B"/>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WITHOUT A WILL (INTESTACY)</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23A3A"/>
                    </a:solidFill>
                  </a:tcPr>
                </a:tc>
                <a:extLst>
                  <a:ext uri="{0D108BD9-81ED-4DB2-BD59-A6C34878D82A}">
                    <a16:rowId xmlns:a16="http://schemas.microsoft.com/office/drawing/2014/main" val="10000"/>
                  </a:ext>
                </a:extLst>
              </a:tr>
              <a:tr h="548640">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Burial &amp; funeral</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You choose an Islamic burial</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F2EE"/>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Next of kin decide</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CEC"/>
                    </a:solidFill>
                  </a:tcPr>
                </a:tc>
                <a:extLst>
                  <a:ext uri="{0D108BD9-81ED-4DB2-BD59-A6C34878D82A}">
                    <a16:rowId xmlns:a16="http://schemas.microsoft.com/office/drawing/2014/main" val="10001"/>
                  </a:ext>
                </a:extLst>
              </a:tr>
              <a:tr h="548640">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Islamic split of wealth</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Distributed by Shari‘ah via trustees</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F2EE"/>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English rules — not Shari‘ah</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CEC"/>
                    </a:solidFill>
                  </a:tcPr>
                </a:tc>
                <a:extLst>
                  <a:ext uri="{0D108BD9-81ED-4DB2-BD59-A6C34878D82A}">
                    <a16:rowId xmlns:a16="http://schemas.microsoft.com/office/drawing/2014/main" val="10002"/>
                  </a:ext>
                </a:extLst>
              </a:tr>
              <a:tr h="548640">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Spouse &amp; parents</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Each gets their Qur’anic share</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F2EE"/>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Spouse takes £322k + half; parents may get £0</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CEC"/>
                    </a:solidFill>
                  </a:tcPr>
                </a:tc>
                <a:extLst>
                  <a:ext uri="{0D108BD9-81ED-4DB2-BD59-A6C34878D82A}">
                    <a16:rowId xmlns:a16="http://schemas.microsoft.com/office/drawing/2014/main" val="10003"/>
                  </a:ext>
                </a:extLst>
              </a:tr>
              <a:tr h="548640">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Nikah-only spouse</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Inherits as you direct</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F2EE"/>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Inherits nothing automatically</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CEC"/>
                    </a:solidFill>
                  </a:tcPr>
                </a:tc>
                <a:extLst>
                  <a:ext uri="{0D108BD9-81ED-4DB2-BD59-A6C34878D82A}">
                    <a16:rowId xmlns:a16="http://schemas.microsoft.com/office/drawing/2014/main" val="10004"/>
                  </a:ext>
                </a:extLst>
              </a:tr>
              <a:tr h="548640">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Charity / non-heirs</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Up to 1/3 — sadaqah jariyah</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F2EE"/>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No charitable gifts possible</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CEC"/>
                    </a:solidFill>
                  </a:tcPr>
                </a:tc>
                <a:extLst>
                  <a:ext uri="{0D108BD9-81ED-4DB2-BD59-A6C34878D82A}">
                    <a16:rowId xmlns:a16="http://schemas.microsoft.com/office/drawing/2014/main" val="10005"/>
                  </a:ext>
                </a:extLst>
              </a:tr>
              <a:tr h="548640">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Inheritance tax</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Room to plan &amp; reduce IHT</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F2EE"/>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No planning — tax bill as it falls</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CEC"/>
                    </a:solidFill>
                  </a:tcPr>
                </a:tc>
                <a:extLst>
                  <a:ext uri="{0D108BD9-81ED-4DB2-BD59-A6C34878D82A}">
                    <a16:rowId xmlns:a16="http://schemas.microsoft.com/office/drawing/2014/main" val="10006"/>
                  </a:ext>
                </a:extLst>
              </a:tr>
              <a:tr h="548640">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Who runs the estate</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Executors YOU trust</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F2EE"/>
                    </a:solidFill>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Court-appointed administrator</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CEC"/>
                    </a:solidFill>
                  </a:tcPr>
                </a:tc>
                <a:extLst>
                  <a:ext uri="{0D108BD9-81ED-4DB2-BD59-A6C34878D82A}">
                    <a16:rowId xmlns:a16="http://schemas.microsoft.com/office/drawing/2014/main" val="10007"/>
                  </a:ext>
                </a:extLst>
              </a:tr>
            </a:tbl>
          </a:graphicData>
        </a:graphic>
      </p:graphicFrame>
      <p:sp>
        <p:nvSpPr>
          <p:cNvPr id="8" name="Text 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9" name="Text 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11</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7DAC9-CAEF-6D02-2D1C-ACFB0D712A4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0BE6978-8FCD-4AEB-EBA6-1A1B50F99A09}"/>
              </a:ext>
            </a:extLst>
          </p:cNvPr>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a:extLst>
              <a:ext uri="{FF2B5EF4-FFF2-40B4-BE49-F238E27FC236}">
                <a16:creationId xmlns:a16="http://schemas.microsoft.com/office/drawing/2014/main" id="{4EF03F48-17C9-B716-8287-75294398515F}"/>
              </a:ext>
            </a:extLst>
          </p:cNvPr>
          <p:cNvPicPr>
            <a:picLocks noChangeAspect="1"/>
          </p:cNvPicPr>
          <p:nvPr/>
        </p:nvPicPr>
        <p:blipFill>
          <a:blip r:embed="rId3"/>
          <a:stretch>
            <a:fillRect/>
          </a:stretch>
        </p:blipFill>
        <p:spPr>
          <a:xfrm>
            <a:off x="676656" y="603504"/>
            <a:ext cx="310896" cy="310896"/>
          </a:xfrm>
          <a:prstGeom prst="rect">
            <a:avLst/>
          </a:prstGeom>
        </p:spPr>
      </p:pic>
      <p:sp>
        <p:nvSpPr>
          <p:cNvPr id="4" name="Text 1">
            <a:extLst>
              <a:ext uri="{FF2B5EF4-FFF2-40B4-BE49-F238E27FC236}">
                <a16:creationId xmlns:a16="http://schemas.microsoft.com/office/drawing/2014/main" id="{C3C0C93A-D7B4-F63E-5D0C-E46FD916EA04}"/>
              </a:ext>
            </a:extLst>
          </p:cNvPr>
          <p:cNvSpPr/>
          <p:nvPr/>
        </p:nvSpPr>
        <p:spPr>
          <a:xfrm>
            <a:off x="1325880" y="457200"/>
            <a:ext cx="10317175" cy="274320"/>
          </a:xfrm>
          <a:prstGeom prst="rect">
            <a:avLst/>
          </a:prstGeom>
          <a:noFill/>
          <a:ln/>
        </p:spPr>
        <p:txBody>
          <a:bodyPr wrap="square" lIns="0" tIns="0" rIns="0" bIns="0" rtlCol="0" anchor="ctr"/>
          <a:lstStyle/>
          <a:p>
            <a:pPr marL="0" indent="0">
              <a:buNone/>
            </a:pPr>
            <a:endParaRPr lang="en-US" sz="1350" dirty="0"/>
          </a:p>
        </p:txBody>
      </p:sp>
      <p:sp>
        <p:nvSpPr>
          <p:cNvPr id="5" name="Text 2">
            <a:extLst>
              <a:ext uri="{FF2B5EF4-FFF2-40B4-BE49-F238E27FC236}">
                <a16:creationId xmlns:a16="http://schemas.microsoft.com/office/drawing/2014/main" id="{038A1B4F-C254-D44C-248E-E47F7B0C5CB0}"/>
              </a:ext>
            </a:extLst>
          </p:cNvPr>
          <p:cNvSpPr/>
          <p:nvPr/>
        </p:nvSpPr>
        <p:spPr>
          <a:xfrm>
            <a:off x="1325880" y="411480"/>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Do I need to pay for a legally valid Will?</a:t>
            </a:r>
            <a:endParaRPr lang="en-US" sz="3300" dirty="0"/>
          </a:p>
        </p:txBody>
      </p:sp>
      <p:sp>
        <p:nvSpPr>
          <p:cNvPr id="6" name="Shape 3">
            <a:extLst>
              <a:ext uri="{FF2B5EF4-FFF2-40B4-BE49-F238E27FC236}">
                <a16:creationId xmlns:a16="http://schemas.microsoft.com/office/drawing/2014/main" id="{27A4FF8F-45BB-E92C-978A-1CDFBB6D2A67}"/>
              </a:ext>
            </a:extLst>
          </p:cNvPr>
          <p:cNvSpPr/>
          <p:nvPr/>
        </p:nvSpPr>
        <p:spPr>
          <a:xfrm>
            <a:off x="548640" y="1600200"/>
            <a:ext cx="11094415" cy="896112"/>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a:p>
        </p:txBody>
      </p:sp>
      <p:sp>
        <p:nvSpPr>
          <p:cNvPr id="7" name="Text 4">
            <a:extLst>
              <a:ext uri="{FF2B5EF4-FFF2-40B4-BE49-F238E27FC236}">
                <a16:creationId xmlns:a16="http://schemas.microsoft.com/office/drawing/2014/main" id="{5DFBA180-D6A0-A961-3350-9A87107AEDF2}"/>
              </a:ext>
            </a:extLst>
          </p:cNvPr>
          <p:cNvSpPr/>
          <p:nvPr/>
        </p:nvSpPr>
        <p:spPr>
          <a:xfrm>
            <a:off x="822960" y="1737360"/>
            <a:ext cx="10545775" cy="640080"/>
          </a:xfrm>
          <a:prstGeom prst="rect">
            <a:avLst/>
          </a:prstGeom>
          <a:noFill/>
          <a:ln/>
        </p:spPr>
        <p:txBody>
          <a:bodyPr wrap="square" lIns="0" tIns="0" rIns="0" bIns="0" rtlCol="0" anchor="ctr"/>
          <a:lstStyle/>
          <a:p>
            <a:pPr marL="0" indent="0" algn="ctr">
              <a:buNone/>
            </a:pPr>
            <a:r>
              <a:rPr lang="en-US" sz="3500" dirty="0">
                <a:solidFill>
                  <a:srgbClr val="0E3B34"/>
                </a:solidFill>
                <a:latin typeface="Amiri" pitchFamily="34" charset="0"/>
                <a:ea typeface="Amiri" pitchFamily="34" charset="-122"/>
                <a:cs typeface="Amiri" pitchFamily="34" charset="-120"/>
              </a:rPr>
              <a:t>Probably not. But let’s discuss this</a:t>
            </a:r>
            <a:endParaRPr lang="en-US" sz="3500" b="1" dirty="0"/>
          </a:p>
        </p:txBody>
      </p:sp>
      <p:sp>
        <p:nvSpPr>
          <p:cNvPr id="8" name="Text 5">
            <a:extLst>
              <a:ext uri="{FF2B5EF4-FFF2-40B4-BE49-F238E27FC236}">
                <a16:creationId xmlns:a16="http://schemas.microsoft.com/office/drawing/2014/main" id="{5887EF69-40E8-B771-8399-11B598AEA965}"/>
              </a:ext>
            </a:extLst>
          </p:cNvPr>
          <p:cNvSpPr/>
          <p:nvPr/>
        </p:nvSpPr>
        <p:spPr>
          <a:xfrm>
            <a:off x="822960" y="2395728"/>
            <a:ext cx="10545775" cy="502920"/>
          </a:xfrm>
          <a:prstGeom prst="rect">
            <a:avLst/>
          </a:prstGeom>
          <a:noFill/>
          <a:ln/>
        </p:spPr>
        <p:txBody>
          <a:bodyPr wrap="square" lIns="0" tIns="0" rIns="0" bIns="0" rtlCol="0" anchor="ctr"/>
          <a:lstStyle/>
          <a:p>
            <a:pPr marL="0" indent="0" algn="ctr">
              <a:buNone/>
            </a:pPr>
            <a:endParaRPr lang="en-US" sz="2000" dirty="0"/>
          </a:p>
        </p:txBody>
      </p:sp>
      <p:sp>
        <p:nvSpPr>
          <p:cNvPr id="9" name="Shape 6">
            <a:extLst>
              <a:ext uri="{FF2B5EF4-FFF2-40B4-BE49-F238E27FC236}">
                <a16:creationId xmlns:a16="http://schemas.microsoft.com/office/drawing/2014/main" id="{98C4B1F4-3C20-4887-9313-6B9298FE1F8C}"/>
              </a:ext>
            </a:extLst>
          </p:cNvPr>
          <p:cNvSpPr/>
          <p:nvPr/>
        </p:nvSpPr>
        <p:spPr>
          <a:xfrm>
            <a:off x="594360" y="3291840"/>
            <a:ext cx="146304" cy="146304"/>
          </a:xfrm>
          <a:prstGeom prst="ellipse">
            <a:avLst/>
          </a:prstGeom>
          <a:solidFill>
            <a:srgbClr val="C8A35A"/>
          </a:solidFill>
          <a:ln/>
        </p:spPr>
        <p:txBody>
          <a:bodyPr/>
          <a:lstStyle/>
          <a:p>
            <a:endParaRPr lang="en-GB" sz="2000"/>
          </a:p>
        </p:txBody>
      </p:sp>
      <p:sp>
        <p:nvSpPr>
          <p:cNvPr id="10" name="Text 7">
            <a:extLst>
              <a:ext uri="{FF2B5EF4-FFF2-40B4-BE49-F238E27FC236}">
                <a16:creationId xmlns:a16="http://schemas.microsoft.com/office/drawing/2014/main" id="{C2750986-DE73-0563-B2C7-20808D17D3A3}"/>
              </a:ext>
            </a:extLst>
          </p:cNvPr>
          <p:cNvSpPr/>
          <p:nvPr/>
        </p:nvSpPr>
        <p:spPr>
          <a:xfrm>
            <a:off x="868680" y="3209544"/>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Your individual net worth (with no residential property owned by you)  —  </a:t>
            </a:r>
            <a:r>
              <a:rPr lang="en-US" sz="1600" dirty="0">
                <a:solidFill>
                  <a:srgbClr val="0E3B34"/>
                </a:solidFill>
                <a:latin typeface="EB Garamond" pitchFamily="34" charset="0"/>
                <a:ea typeface="EB Garamond" pitchFamily="34" charset="-122"/>
                <a:cs typeface="EB Garamond" pitchFamily="34" charset="-120"/>
              </a:rPr>
              <a:t>It is under £325,000 – NO </a:t>
            </a:r>
            <a:endParaRPr lang="en-US" sz="1600" dirty="0"/>
          </a:p>
        </p:txBody>
      </p:sp>
      <p:sp>
        <p:nvSpPr>
          <p:cNvPr id="11" name="Shape 8">
            <a:extLst>
              <a:ext uri="{FF2B5EF4-FFF2-40B4-BE49-F238E27FC236}">
                <a16:creationId xmlns:a16="http://schemas.microsoft.com/office/drawing/2014/main" id="{92BCCD7C-3499-2351-9688-CB3D46166812}"/>
              </a:ext>
            </a:extLst>
          </p:cNvPr>
          <p:cNvSpPr/>
          <p:nvPr/>
        </p:nvSpPr>
        <p:spPr>
          <a:xfrm>
            <a:off x="594360" y="3675888"/>
            <a:ext cx="146304" cy="146304"/>
          </a:xfrm>
          <a:prstGeom prst="ellipse">
            <a:avLst/>
          </a:prstGeom>
          <a:solidFill>
            <a:srgbClr val="C8A35A"/>
          </a:solidFill>
          <a:ln/>
        </p:spPr>
        <p:txBody>
          <a:bodyPr/>
          <a:lstStyle/>
          <a:p>
            <a:endParaRPr lang="en-GB" sz="2000"/>
          </a:p>
        </p:txBody>
      </p:sp>
      <p:sp>
        <p:nvSpPr>
          <p:cNvPr id="12" name="Text 9">
            <a:extLst>
              <a:ext uri="{FF2B5EF4-FFF2-40B4-BE49-F238E27FC236}">
                <a16:creationId xmlns:a16="http://schemas.microsoft.com/office/drawing/2014/main" id="{D5E962D7-FB39-E1BB-274B-1C221285EA8F}"/>
              </a:ext>
            </a:extLst>
          </p:cNvPr>
          <p:cNvSpPr/>
          <p:nvPr/>
        </p:nvSpPr>
        <p:spPr>
          <a:xfrm>
            <a:off x="868680" y="3593592"/>
            <a:ext cx="10728655" cy="365760"/>
          </a:xfrm>
          <a:prstGeom prst="rect">
            <a:avLst/>
          </a:prstGeom>
          <a:noFill/>
          <a:ln/>
        </p:spPr>
        <p:txBody>
          <a:bodyPr wrap="square" lIns="0" tIns="0" rIns="0" bIns="0" rtlCol="0" anchor="ctr"/>
          <a:lstStyle/>
          <a:p>
            <a:r>
              <a:rPr lang="en-US" sz="1600" b="1" dirty="0">
                <a:solidFill>
                  <a:srgbClr val="0E3B34"/>
                </a:solidFill>
                <a:latin typeface="EB Garamond" pitchFamily="34" charset="0"/>
                <a:ea typeface="EB Garamond" pitchFamily="34" charset="-122"/>
                <a:cs typeface="EB Garamond" pitchFamily="34" charset="-120"/>
              </a:rPr>
              <a:t>Your individual net worth (with a residential property owned by you)  —  </a:t>
            </a:r>
            <a:r>
              <a:rPr lang="en-US" sz="1600" dirty="0">
                <a:solidFill>
                  <a:srgbClr val="1C2B27"/>
                </a:solidFill>
                <a:latin typeface="EB Garamond" pitchFamily="34" charset="0"/>
                <a:ea typeface="EB Garamond" pitchFamily="34" charset="-122"/>
                <a:cs typeface="EB Garamond" pitchFamily="34" charset="-120"/>
              </a:rPr>
              <a:t>It is under £500,000 – NO </a:t>
            </a:r>
            <a:endParaRPr lang="en-US" sz="1600" dirty="0"/>
          </a:p>
        </p:txBody>
      </p:sp>
      <p:sp>
        <p:nvSpPr>
          <p:cNvPr id="13" name="Shape 10">
            <a:extLst>
              <a:ext uri="{FF2B5EF4-FFF2-40B4-BE49-F238E27FC236}">
                <a16:creationId xmlns:a16="http://schemas.microsoft.com/office/drawing/2014/main" id="{06870F5D-AD98-0B92-D9D5-BD8E27D3EF59}"/>
              </a:ext>
            </a:extLst>
          </p:cNvPr>
          <p:cNvSpPr/>
          <p:nvPr/>
        </p:nvSpPr>
        <p:spPr>
          <a:xfrm>
            <a:off x="594360" y="4059936"/>
            <a:ext cx="146304" cy="146304"/>
          </a:xfrm>
          <a:prstGeom prst="ellipse">
            <a:avLst/>
          </a:prstGeom>
          <a:solidFill>
            <a:srgbClr val="C8A35A"/>
          </a:solidFill>
          <a:ln/>
        </p:spPr>
        <p:txBody>
          <a:bodyPr/>
          <a:lstStyle/>
          <a:p>
            <a:endParaRPr lang="en-GB" sz="2000"/>
          </a:p>
        </p:txBody>
      </p:sp>
      <p:sp>
        <p:nvSpPr>
          <p:cNvPr id="14" name="Text 11">
            <a:extLst>
              <a:ext uri="{FF2B5EF4-FFF2-40B4-BE49-F238E27FC236}">
                <a16:creationId xmlns:a16="http://schemas.microsoft.com/office/drawing/2014/main" id="{89F35A22-7EF4-26C1-2574-7EE09DD97F0E}"/>
              </a:ext>
            </a:extLst>
          </p:cNvPr>
          <p:cNvSpPr/>
          <p:nvPr/>
        </p:nvSpPr>
        <p:spPr>
          <a:xfrm>
            <a:off x="868680" y="3977640"/>
            <a:ext cx="10728655" cy="365760"/>
          </a:xfrm>
          <a:prstGeom prst="rect">
            <a:avLst/>
          </a:prstGeom>
          <a:noFill/>
          <a:ln/>
        </p:spPr>
        <p:txBody>
          <a:bodyPr wrap="square" lIns="0" tIns="0" rIns="0" bIns="0" rtlCol="0" anchor="ctr"/>
          <a:lstStyle/>
          <a:p>
            <a:r>
              <a:rPr lang="en-US" sz="1600" b="1" dirty="0">
                <a:solidFill>
                  <a:srgbClr val="0E3B34"/>
                </a:solidFill>
                <a:latin typeface="EB Garamond" pitchFamily="34" charset="0"/>
                <a:ea typeface="EB Garamond" pitchFamily="34" charset="-122"/>
                <a:cs typeface="EB Garamond" pitchFamily="34" charset="-120"/>
              </a:rPr>
              <a:t>Your combined net worth with your wife (with a residential property owned by you) —  </a:t>
            </a:r>
            <a:r>
              <a:rPr lang="en-US" sz="1600" dirty="0">
                <a:solidFill>
                  <a:srgbClr val="1C2B27"/>
                </a:solidFill>
                <a:latin typeface="EB Garamond" pitchFamily="34" charset="0"/>
                <a:ea typeface="EB Garamond" pitchFamily="34" charset="-122"/>
                <a:cs typeface="EB Garamond" pitchFamily="34" charset="-120"/>
              </a:rPr>
              <a:t>It is under £1mil – NO </a:t>
            </a:r>
            <a:endParaRPr lang="en-US" sz="1600" dirty="0"/>
          </a:p>
        </p:txBody>
      </p:sp>
      <p:sp>
        <p:nvSpPr>
          <p:cNvPr id="15" name="Shape 12">
            <a:extLst>
              <a:ext uri="{FF2B5EF4-FFF2-40B4-BE49-F238E27FC236}">
                <a16:creationId xmlns:a16="http://schemas.microsoft.com/office/drawing/2014/main" id="{E93BF8D9-11D4-796F-401B-8F4CCEEE064D}"/>
              </a:ext>
            </a:extLst>
          </p:cNvPr>
          <p:cNvSpPr/>
          <p:nvPr/>
        </p:nvSpPr>
        <p:spPr>
          <a:xfrm>
            <a:off x="594360" y="4443984"/>
            <a:ext cx="146304" cy="146304"/>
          </a:xfrm>
          <a:prstGeom prst="ellipse">
            <a:avLst/>
          </a:prstGeom>
          <a:solidFill>
            <a:srgbClr val="C8A35A"/>
          </a:solidFill>
          <a:ln/>
        </p:spPr>
        <p:txBody>
          <a:bodyPr/>
          <a:lstStyle/>
          <a:p>
            <a:endParaRPr lang="en-GB" sz="2000"/>
          </a:p>
        </p:txBody>
      </p:sp>
      <p:sp>
        <p:nvSpPr>
          <p:cNvPr id="16" name="Text 13">
            <a:extLst>
              <a:ext uri="{FF2B5EF4-FFF2-40B4-BE49-F238E27FC236}">
                <a16:creationId xmlns:a16="http://schemas.microsoft.com/office/drawing/2014/main" id="{E884B507-C6EE-FAE5-2208-0DE054AFA21A}"/>
              </a:ext>
            </a:extLst>
          </p:cNvPr>
          <p:cNvSpPr/>
          <p:nvPr/>
        </p:nvSpPr>
        <p:spPr>
          <a:xfrm>
            <a:off x="868680" y="4361688"/>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Simple assets – No complex businesses, no foreign assets, individually owned, easily accessible —  </a:t>
            </a:r>
            <a:r>
              <a:rPr lang="en-US" sz="1600" dirty="0">
                <a:solidFill>
                  <a:srgbClr val="1C2B27"/>
                </a:solidFill>
                <a:latin typeface="EB Garamond" pitchFamily="34" charset="0"/>
                <a:ea typeface="EB Garamond" pitchFamily="34" charset="-122"/>
                <a:cs typeface="EB Garamond" pitchFamily="34" charset="-120"/>
              </a:rPr>
              <a:t>NO</a:t>
            </a:r>
            <a:endParaRPr lang="en-US" sz="1600" dirty="0"/>
          </a:p>
        </p:txBody>
      </p:sp>
      <p:sp>
        <p:nvSpPr>
          <p:cNvPr id="17" name="Shape 14">
            <a:extLst>
              <a:ext uri="{FF2B5EF4-FFF2-40B4-BE49-F238E27FC236}">
                <a16:creationId xmlns:a16="http://schemas.microsoft.com/office/drawing/2014/main" id="{E0CE7EBC-9C46-811C-70DC-F97176EFD4E6}"/>
              </a:ext>
            </a:extLst>
          </p:cNvPr>
          <p:cNvSpPr/>
          <p:nvPr/>
        </p:nvSpPr>
        <p:spPr>
          <a:xfrm>
            <a:off x="594360" y="4877732"/>
            <a:ext cx="146304" cy="146304"/>
          </a:xfrm>
          <a:prstGeom prst="ellipse">
            <a:avLst/>
          </a:prstGeom>
          <a:solidFill>
            <a:srgbClr val="C8A35A"/>
          </a:solidFill>
          <a:ln/>
        </p:spPr>
        <p:txBody>
          <a:bodyPr/>
          <a:lstStyle/>
          <a:p>
            <a:endParaRPr lang="en-GB" sz="2000"/>
          </a:p>
        </p:txBody>
      </p:sp>
      <p:sp>
        <p:nvSpPr>
          <p:cNvPr id="18" name="Text 15">
            <a:extLst>
              <a:ext uri="{FF2B5EF4-FFF2-40B4-BE49-F238E27FC236}">
                <a16:creationId xmlns:a16="http://schemas.microsoft.com/office/drawing/2014/main" id="{12790DBE-289A-D71F-87C0-ED255F923769}"/>
              </a:ext>
            </a:extLst>
          </p:cNvPr>
          <p:cNvSpPr/>
          <p:nvPr/>
        </p:nvSpPr>
        <p:spPr>
          <a:xfrm>
            <a:off x="868680" y="4775547"/>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Complex assets – Complex business structures, vulnerable heirs, assets abroad, </a:t>
            </a:r>
            <a:r>
              <a:rPr lang="en-US" sz="1600" b="1" dirty="0" err="1">
                <a:solidFill>
                  <a:srgbClr val="0E3B34"/>
                </a:solidFill>
                <a:latin typeface="EB Garamond" pitchFamily="34" charset="0"/>
                <a:ea typeface="EB Garamond" pitchFamily="34" charset="-122"/>
                <a:cs typeface="EB Garamond" pitchFamily="34" charset="-120"/>
              </a:rPr>
              <a:t>etc</a:t>
            </a:r>
            <a:r>
              <a:rPr lang="en-US" sz="1600" b="1" dirty="0">
                <a:solidFill>
                  <a:srgbClr val="0E3B34"/>
                </a:solidFill>
                <a:latin typeface="EB Garamond" pitchFamily="34" charset="0"/>
                <a:ea typeface="EB Garamond" pitchFamily="34" charset="-122"/>
                <a:cs typeface="EB Garamond" pitchFamily="34" charset="-120"/>
              </a:rPr>
              <a:t> —  </a:t>
            </a:r>
            <a:r>
              <a:rPr lang="en-US" sz="1600" dirty="0">
                <a:solidFill>
                  <a:srgbClr val="1C2B27"/>
                </a:solidFill>
                <a:latin typeface="EB Garamond" pitchFamily="34" charset="0"/>
                <a:ea typeface="EB Garamond" pitchFamily="34" charset="-122"/>
                <a:cs typeface="EB Garamond" pitchFamily="34" charset="-120"/>
              </a:rPr>
              <a:t>YES</a:t>
            </a:r>
            <a:endParaRPr lang="en-US" sz="1600" dirty="0"/>
          </a:p>
        </p:txBody>
      </p:sp>
      <p:sp>
        <p:nvSpPr>
          <p:cNvPr id="19" name="Shape 16">
            <a:extLst>
              <a:ext uri="{FF2B5EF4-FFF2-40B4-BE49-F238E27FC236}">
                <a16:creationId xmlns:a16="http://schemas.microsoft.com/office/drawing/2014/main" id="{ADA747C8-7DE0-79E2-9E7E-242B01D474A2}"/>
              </a:ext>
            </a:extLst>
          </p:cNvPr>
          <p:cNvSpPr/>
          <p:nvPr/>
        </p:nvSpPr>
        <p:spPr>
          <a:xfrm>
            <a:off x="594360" y="5261780"/>
            <a:ext cx="146304" cy="146304"/>
          </a:xfrm>
          <a:prstGeom prst="ellipse">
            <a:avLst/>
          </a:prstGeom>
          <a:solidFill>
            <a:srgbClr val="C8A35A"/>
          </a:solidFill>
          <a:ln/>
        </p:spPr>
        <p:txBody>
          <a:bodyPr/>
          <a:lstStyle/>
          <a:p>
            <a:endParaRPr lang="en-GB" sz="2000"/>
          </a:p>
        </p:txBody>
      </p:sp>
      <p:sp>
        <p:nvSpPr>
          <p:cNvPr id="20" name="Text 17">
            <a:extLst>
              <a:ext uri="{FF2B5EF4-FFF2-40B4-BE49-F238E27FC236}">
                <a16:creationId xmlns:a16="http://schemas.microsoft.com/office/drawing/2014/main" id="{CA4721A0-0124-5889-8621-096F6EC11238}"/>
              </a:ext>
            </a:extLst>
          </p:cNvPr>
          <p:cNvSpPr/>
          <p:nvPr/>
        </p:nvSpPr>
        <p:spPr>
          <a:xfrm>
            <a:off x="868680" y="5159595"/>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High Value — Worth is over £1mil as a couple, tax-savings required —  </a:t>
            </a:r>
            <a:r>
              <a:rPr lang="en-US" sz="1600" dirty="0">
                <a:solidFill>
                  <a:srgbClr val="1C2B27"/>
                </a:solidFill>
                <a:latin typeface="EB Garamond" pitchFamily="34" charset="0"/>
                <a:ea typeface="EB Garamond" pitchFamily="34" charset="-122"/>
                <a:cs typeface="EB Garamond" pitchFamily="34" charset="-120"/>
              </a:rPr>
              <a:t>YES – you will most likely need a trust-based will</a:t>
            </a:r>
            <a:endParaRPr lang="en-US" sz="1600" dirty="0"/>
          </a:p>
        </p:txBody>
      </p:sp>
      <p:sp>
        <p:nvSpPr>
          <p:cNvPr id="22" name="Text 18">
            <a:extLst>
              <a:ext uri="{FF2B5EF4-FFF2-40B4-BE49-F238E27FC236}">
                <a16:creationId xmlns:a16="http://schemas.microsoft.com/office/drawing/2014/main" id="{1ADF23B8-32C3-A264-CFED-4F759EA72213}"/>
              </a:ext>
            </a:extLst>
          </p:cNvPr>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a:extLst>
              <a:ext uri="{FF2B5EF4-FFF2-40B4-BE49-F238E27FC236}">
                <a16:creationId xmlns:a16="http://schemas.microsoft.com/office/drawing/2014/main" id="{868089B2-4DFD-1BB8-2F2B-6409514784AE}"/>
              </a:ext>
            </a:extLst>
          </p:cNvPr>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12</a:t>
            </a:r>
            <a:endParaRPr lang="en-US" sz="1050" dirty="0"/>
          </a:p>
        </p:txBody>
      </p:sp>
      <p:sp>
        <p:nvSpPr>
          <p:cNvPr id="24" name="Shape 16">
            <a:extLst>
              <a:ext uri="{FF2B5EF4-FFF2-40B4-BE49-F238E27FC236}">
                <a16:creationId xmlns:a16="http://schemas.microsoft.com/office/drawing/2014/main" id="{89ECBD3F-5725-12E6-1472-67209CA6E30C}"/>
              </a:ext>
            </a:extLst>
          </p:cNvPr>
          <p:cNvSpPr/>
          <p:nvPr/>
        </p:nvSpPr>
        <p:spPr>
          <a:xfrm>
            <a:off x="594360" y="5645828"/>
            <a:ext cx="146304" cy="146304"/>
          </a:xfrm>
          <a:prstGeom prst="ellipse">
            <a:avLst/>
          </a:prstGeom>
          <a:solidFill>
            <a:srgbClr val="C8A35A"/>
          </a:solidFill>
          <a:ln/>
        </p:spPr>
        <p:txBody>
          <a:bodyPr/>
          <a:lstStyle/>
          <a:p>
            <a:endParaRPr lang="en-GB" sz="2000"/>
          </a:p>
        </p:txBody>
      </p:sp>
      <p:sp>
        <p:nvSpPr>
          <p:cNvPr id="26" name="Text 17">
            <a:extLst>
              <a:ext uri="{FF2B5EF4-FFF2-40B4-BE49-F238E27FC236}">
                <a16:creationId xmlns:a16="http://schemas.microsoft.com/office/drawing/2014/main" id="{7EE4A26C-8427-925C-FF8D-44D084DA05BE}"/>
              </a:ext>
            </a:extLst>
          </p:cNvPr>
          <p:cNvSpPr/>
          <p:nvPr/>
        </p:nvSpPr>
        <p:spPr>
          <a:xfrm>
            <a:off x="868680" y="5543643"/>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Marital Status — Not legally married, high value, children involved —  </a:t>
            </a:r>
            <a:r>
              <a:rPr lang="en-US" sz="1600" dirty="0">
                <a:solidFill>
                  <a:srgbClr val="1C2B27"/>
                </a:solidFill>
                <a:latin typeface="EB Garamond" pitchFamily="34" charset="0"/>
                <a:ea typeface="EB Garamond" pitchFamily="34" charset="-122"/>
                <a:cs typeface="EB Garamond" pitchFamily="34" charset="-120"/>
              </a:rPr>
              <a:t>MAYBE – based on your family structure</a:t>
            </a:r>
            <a:endParaRPr lang="en-US" sz="1600" dirty="0"/>
          </a:p>
        </p:txBody>
      </p:sp>
    </p:spTree>
    <p:extLst>
      <p:ext uri="{BB962C8B-B14F-4D97-AF65-F5344CB8AC3E}">
        <p14:creationId xmlns:p14="http://schemas.microsoft.com/office/powerpoint/2010/main" val="3252204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A COMMON, COSTLY TRAP</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Register your Nikah — or risk losing everything</a:t>
            </a:r>
            <a:endParaRPr lang="en-US" sz="3300" dirty="0"/>
          </a:p>
        </p:txBody>
      </p:sp>
      <p:sp>
        <p:nvSpPr>
          <p:cNvPr id="6" name="Shape 3"/>
          <p:cNvSpPr/>
          <p:nvPr/>
        </p:nvSpPr>
        <p:spPr>
          <a:xfrm>
            <a:off x="548640" y="1572768"/>
            <a:ext cx="11094415" cy="960120"/>
          </a:xfrm>
          <a:prstGeom prst="roundRect">
            <a:avLst>
              <a:gd name="adj" fmla="val 7619"/>
            </a:avLst>
          </a:prstGeom>
          <a:solidFill>
            <a:srgbClr val="F7ECEC"/>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529756" y="1707540"/>
            <a:ext cx="11218297" cy="73152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A UK Nikah alone is not a legal marriage. </a:t>
            </a:r>
            <a:r>
              <a:rPr lang="en-US" dirty="0">
                <a:solidFill>
                  <a:srgbClr val="1C2B27"/>
                </a:solidFill>
                <a:latin typeface="EB Garamond" pitchFamily="34" charset="0"/>
                <a:ea typeface="EB Garamond" pitchFamily="34" charset="-122"/>
                <a:cs typeface="EB Garamond" pitchFamily="34" charset="-120"/>
              </a:rPr>
              <a:t>Without a registered (civil) marriage, your spouse is a legal stranger: no automatic inheritance and no spouse exemption from inheritance tax. A foreign marriage that was legally valid there is usually recognised here.</a:t>
            </a:r>
            <a:endParaRPr lang="en-US" dirty="0"/>
          </a:p>
        </p:txBody>
      </p:sp>
      <p:graphicFrame>
        <p:nvGraphicFramePr>
          <p:cNvPr id="12" name="Table 0"/>
          <p:cNvGraphicFramePr>
            <a:graphicFrameLocks noGrp="1"/>
          </p:cNvGraphicFramePr>
          <p:nvPr>
            <p:extLst>
              <p:ext uri="{D42A27DB-BD31-4B8C-83A1-F6EECF244321}">
                <p14:modId xmlns:p14="http://schemas.microsoft.com/office/powerpoint/2010/main" val="677323854"/>
              </p:ext>
            </p:extLst>
          </p:nvPr>
        </p:nvGraphicFramePr>
        <p:xfrm>
          <a:off x="548640" y="2633472"/>
          <a:ext cx="11091672" cy="3291840"/>
        </p:xfrm>
        <a:graphic>
          <a:graphicData uri="http://schemas.openxmlformats.org/drawingml/2006/table">
            <a:tbl>
              <a:tblPr/>
              <a:tblGrid>
                <a:gridCol w="2562308">
                  <a:extLst>
                    <a:ext uri="{9D8B030D-6E8A-4147-A177-3AD203B41FA5}">
                      <a16:colId xmlns:a16="http://schemas.microsoft.com/office/drawing/2014/main" val="20000"/>
                    </a:ext>
                  </a:extLst>
                </a:gridCol>
                <a:gridCol w="1461052">
                  <a:extLst>
                    <a:ext uri="{9D8B030D-6E8A-4147-A177-3AD203B41FA5}">
                      <a16:colId xmlns:a16="http://schemas.microsoft.com/office/drawing/2014/main" val="20001"/>
                    </a:ext>
                  </a:extLst>
                </a:gridCol>
                <a:gridCol w="3383280">
                  <a:extLst>
                    <a:ext uri="{9D8B030D-6E8A-4147-A177-3AD203B41FA5}">
                      <a16:colId xmlns:a16="http://schemas.microsoft.com/office/drawing/2014/main" val="20002"/>
                    </a:ext>
                  </a:extLst>
                </a:gridCol>
                <a:gridCol w="3685032">
                  <a:extLst>
                    <a:ext uri="{9D8B030D-6E8A-4147-A177-3AD203B41FA5}">
                      <a16:colId xmlns:a16="http://schemas.microsoft.com/office/drawing/2014/main" val="20003"/>
                    </a:ext>
                  </a:extLst>
                </a:gridCol>
              </a:tblGrid>
              <a:tr h="658368">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Situation</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E3B34"/>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Legally married?</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E3B34"/>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If NO will</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E3B34"/>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If Islamic will exists</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658368">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Spouse only,</a:t>
                      </a:r>
                      <a:r>
                        <a:rPr lang="en-US" sz="1800" b="0" dirty="0">
                          <a:solidFill>
                            <a:schemeClr val="tx1"/>
                          </a:solidFill>
                          <a:latin typeface="EB Garamond" charset="0"/>
                          <a:ea typeface="EB Garamond" charset="0"/>
                          <a:cs typeface="EB Garamond" charset="0"/>
                        </a:rPr>
                        <a:t> </a:t>
                      </a:r>
                      <a:r>
                        <a:rPr lang="en-US" sz="1800" b="1" dirty="0">
                          <a:solidFill>
                            <a:srgbClr val="0E3B34"/>
                          </a:solidFill>
                          <a:latin typeface="EB Garamond" pitchFamily="34" charset="0"/>
                          <a:ea typeface="EB Garamond" pitchFamily="34" charset="-122"/>
                          <a:cs typeface="EB Garamond" pitchFamily="34" charset="-120"/>
                        </a:rPr>
                        <a:t>no children</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lgn="ctr">
                        <a:buNone/>
                      </a:pPr>
                      <a:r>
                        <a:rPr lang="en-US" sz="1800" dirty="0">
                          <a:solidFill>
                            <a:srgbClr val="1C2B27"/>
                          </a:solidFill>
                          <a:latin typeface="EB Garamond" pitchFamily="34" charset="0"/>
                          <a:ea typeface="EB Garamond" pitchFamily="34" charset="-122"/>
                          <a:cs typeface="EB Garamond" pitchFamily="34" charset="-120"/>
                        </a:rPr>
                        <a:t>Yes</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Spouse gets 100%</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Wife 1/4 · Husband 1/2</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658368">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Spouse only,</a:t>
                      </a:r>
                      <a:r>
                        <a:rPr lang="en-US" sz="1800" b="0" dirty="0">
                          <a:solidFill>
                            <a:schemeClr val="tx1"/>
                          </a:solidFill>
                          <a:latin typeface="EB Garamond" charset="0"/>
                          <a:ea typeface="EB Garamond" charset="0"/>
                          <a:cs typeface="EB Garamond" charset="0"/>
                        </a:rPr>
                        <a:t> </a:t>
                      </a:r>
                      <a:r>
                        <a:rPr lang="en-US" sz="1800" b="1" dirty="0">
                          <a:solidFill>
                            <a:srgbClr val="0E3B34"/>
                          </a:solidFill>
                          <a:latin typeface="EB Garamond" pitchFamily="34" charset="0"/>
                          <a:ea typeface="EB Garamond" pitchFamily="34" charset="-122"/>
                          <a:cs typeface="EB Garamond" pitchFamily="34" charset="-120"/>
                        </a:rPr>
                        <a:t>no children</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lgn="ctr">
                        <a:buNone/>
                      </a:pPr>
                      <a:r>
                        <a:rPr lang="en-US" sz="1800" dirty="0">
                          <a:solidFill>
                            <a:srgbClr val="1C2B27"/>
                          </a:solidFill>
                          <a:latin typeface="EB Garamond" pitchFamily="34" charset="0"/>
                          <a:ea typeface="EB Garamond" pitchFamily="34" charset="-122"/>
                          <a:cs typeface="EB Garamond" pitchFamily="34" charset="-120"/>
                        </a:rPr>
                        <a:t>Nikah only</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buNone/>
                      </a:pPr>
                      <a:r>
                        <a:rPr lang="en-US" sz="1800" b="1" dirty="0">
                          <a:solidFill>
                            <a:srgbClr val="B23A3A"/>
                          </a:solidFill>
                          <a:latin typeface="EB Garamond" pitchFamily="34" charset="0"/>
                          <a:ea typeface="EB Garamond" pitchFamily="34" charset="-122"/>
                          <a:cs typeface="EB Garamond" pitchFamily="34" charset="-120"/>
                        </a:rPr>
                        <a:t>Spouse gets £0</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Wife 1/4 · Husband 1/2</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658368">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Spouse +</a:t>
                      </a:r>
                      <a:r>
                        <a:rPr lang="en-US" sz="1800" b="0" dirty="0">
                          <a:solidFill>
                            <a:schemeClr val="tx1"/>
                          </a:solidFill>
                          <a:latin typeface="EB Garamond" charset="0"/>
                          <a:ea typeface="EB Garamond" charset="0"/>
                          <a:cs typeface="EB Garamond" charset="0"/>
                        </a:rPr>
                        <a:t> </a:t>
                      </a:r>
                      <a:r>
                        <a:rPr lang="en-US" sz="1800" b="1" dirty="0">
                          <a:solidFill>
                            <a:srgbClr val="0E3B34"/>
                          </a:solidFill>
                          <a:latin typeface="EB Garamond" pitchFamily="34" charset="0"/>
                          <a:ea typeface="EB Garamond" pitchFamily="34" charset="-122"/>
                          <a:cs typeface="EB Garamond" pitchFamily="34" charset="-120"/>
                        </a:rPr>
                        <a:t>children</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lgn="ctr">
                        <a:buNone/>
                      </a:pPr>
                      <a:r>
                        <a:rPr lang="en-US" sz="1800" dirty="0">
                          <a:solidFill>
                            <a:srgbClr val="1C2B27"/>
                          </a:solidFill>
                          <a:latin typeface="EB Garamond" pitchFamily="34" charset="0"/>
                          <a:ea typeface="EB Garamond" pitchFamily="34" charset="-122"/>
                          <a:cs typeface="EB Garamond" pitchFamily="34" charset="-120"/>
                        </a:rPr>
                        <a:t>Yes</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Spouse: items + £322k + 50% of rest</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Wife 1/8 · Husband 1/4;</a:t>
                      </a:r>
                      <a:endParaRPr lang="en-US" sz="1800" dirty="0">
                        <a:latin typeface="EB Garamond" charset="0"/>
                        <a:ea typeface="EB Garamond" charset="0"/>
                        <a:cs typeface="EB Garamond" charset="0"/>
                      </a:endParaRPr>
                    </a:p>
                    <a:p>
                      <a:pPr marL="0" indent="0">
                        <a:buNone/>
                      </a:pPr>
                      <a:r>
                        <a:rPr lang="en-US" sz="1800" dirty="0">
                          <a:solidFill>
                            <a:srgbClr val="1C2B27"/>
                          </a:solidFill>
                          <a:latin typeface="EB Garamond" pitchFamily="34" charset="0"/>
                          <a:ea typeface="EB Garamond" pitchFamily="34" charset="-122"/>
                          <a:cs typeface="EB Garamond" pitchFamily="34" charset="-120"/>
                        </a:rPr>
                        <a:t>children take the rest (2:1)</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658368">
                <a:tc>
                  <a:txBody>
                    <a:bodyPr/>
                    <a:lstStyle/>
                    <a:p>
                      <a:pPr marL="0" indent="0">
                        <a:buNone/>
                      </a:pPr>
                      <a:r>
                        <a:rPr lang="en-US" sz="1800" b="1" dirty="0">
                          <a:solidFill>
                            <a:srgbClr val="0E3B34"/>
                          </a:solidFill>
                          <a:latin typeface="EB Garamond" pitchFamily="34" charset="0"/>
                          <a:ea typeface="EB Garamond" pitchFamily="34" charset="-122"/>
                          <a:cs typeface="EB Garamond" pitchFamily="34" charset="-120"/>
                        </a:rPr>
                        <a:t>Spouse +</a:t>
                      </a:r>
                      <a:r>
                        <a:rPr lang="en-US" sz="1800" b="0" dirty="0">
                          <a:solidFill>
                            <a:schemeClr val="tx1"/>
                          </a:solidFill>
                          <a:latin typeface="EB Garamond" charset="0"/>
                          <a:ea typeface="EB Garamond" charset="0"/>
                          <a:cs typeface="EB Garamond" charset="0"/>
                        </a:rPr>
                        <a:t> </a:t>
                      </a:r>
                      <a:r>
                        <a:rPr lang="en-US" sz="1800" b="1" dirty="0">
                          <a:solidFill>
                            <a:srgbClr val="0E3B34"/>
                          </a:solidFill>
                          <a:latin typeface="EB Garamond" pitchFamily="34" charset="0"/>
                          <a:ea typeface="EB Garamond" pitchFamily="34" charset="-122"/>
                          <a:cs typeface="EB Garamond" pitchFamily="34" charset="-120"/>
                        </a:rPr>
                        <a:t>children</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F7F5"/>
                    </a:solidFill>
                  </a:tcPr>
                </a:tc>
                <a:tc>
                  <a:txBody>
                    <a:bodyPr/>
                    <a:lstStyle/>
                    <a:p>
                      <a:pPr marL="0" indent="0" algn="ctr">
                        <a:buNone/>
                      </a:pPr>
                      <a:r>
                        <a:rPr lang="en-US" sz="1800" dirty="0">
                          <a:solidFill>
                            <a:srgbClr val="1C2B27"/>
                          </a:solidFill>
                          <a:latin typeface="EB Garamond" pitchFamily="34" charset="0"/>
                          <a:ea typeface="EB Garamond" pitchFamily="34" charset="-122"/>
                          <a:cs typeface="EB Garamond" pitchFamily="34" charset="-120"/>
                        </a:rPr>
                        <a:t>Nikah only</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buNone/>
                      </a:pPr>
                      <a:r>
                        <a:rPr lang="en-US" sz="1800" b="1" dirty="0">
                          <a:solidFill>
                            <a:srgbClr val="B23A3A"/>
                          </a:solidFill>
                          <a:latin typeface="EB Garamond" pitchFamily="34" charset="0"/>
                          <a:ea typeface="EB Garamond" pitchFamily="34" charset="-122"/>
                          <a:cs typeface="EB Garamond" pitchFamily="34" charset="-120"/>
                        </a:rPr>
                        <a:t>Spouse gets £0</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indent="0">
                        <a:buNone/>
                      </a:pPr>
                      <a:r>
                        <a:rPr lang="en-US" sz="1800" dirty="0">
                          <a:solidFill>
                            <a:srgbClr val="1C2B27"/>
                          </a:solidFill>
                          <a:latin typeface="EB Garamond" pitchFamily="34" charset="0"/>
                          <a:ea typeface="EB Garamond" pitchFamily="34" charset="-122"/>
                          <a:cs typeface="EB Garamond" pitchFamily="34" charset="-120"/>
                        </a:rPr>
                        <a:t>Wife 1/8 · Husband 1/4;</a:t>
                      </a:r>
                      <a:endParaRPr lang="en-US" sz="1800" dirty="0">
                        <a:latin typeface="EB Garamond" charset="0"/>
                        <a:ea typeface="EB Garamond" charset="0"/>
                        <a:cs typeface="EB Garamond" charset="0"/>
                      </a:endParaRPr>
                    </a:p>
                    <a:p>
                      <a:pPr marL="0" indent="0">
                        <a:buNone/>
                      </a:pPr>
                      <a:r>
                        <a:rPr lang="en-US" sz="1800" dirty="0">
                          <a:solidFill>
                            <a:srgbClr val="1C2B27"/>
                          </a:solidFill>
                          <a:latin typeface="EB Garamond" pitchFamily="34" charset="0"/>
                          <a:ea typeface="EB Garamond" pitchFamily="34" charset="-122"/>
                          <a:cs typeface="EB Garamond" pitchFamily="34" charset="-120"/>
                        </a:rPr>
                        <a:t>children take the rest (2:1)</a:t>
                      </a:r>
                      <a:endParaRPr lang="en-US" sz="1800" dirty="0">
                        <a:latin typeface="EB Garamond" charset="0"/>
                        <a:ea typeface="EB Garamond" charset="0"/>
                        <a:cs typeface="EB Garamond"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Text 5"/>
          <p:cNvSpPr/>
          <p:nvPr/>
        </p:nvSpPr>
        <p:spPr>
          <a:xfrm>
            <a:off x="548640" y="6053328"/>
            <a:ext cx="11094415" cy="365760"/>
          </a:xfrm>
          <a:prstGeom prst="rect">
            <a:avLst/>
          </a:prstGeom>
          <a:noFill/>
          <a:ln/>
        </p:spPr>
        <p:txBody>
          <a:bodyPr wrap="square" lIns="0" tIns="0" rIns="0" bIns="0" rtlCol="0" anchor="ctr"/>
          <a:lstStyle/>
          <a:p>
            <a:pPr marL="0" indent="0">
              <a:buNone/>
            </a:pPr>
            <a:r>
              <a:rPr lang="en-US" sz="1600" i="1" dirty="0">
                <a:solidFill>
                  <a:srgbClr val="5E726B"/>
                </a:solidFill>
                <a:latin typeface="EB Garamond" pitchFamily="34" charset="0"/>
                <a:ea typeface="EB Garamond" pitchFamily="34" charset="-122"/>
                <a:cs typeface="EB Garamond" pitchFamily="34" charset="-120"/>
              </a:rPr>
              <a:t>Without a registered marriage, a Nikah-only spouse must make a costly, uncertain claim under the Inheritance (Provision for Family and Dependants) Act 1975.</a:t>
            </a:r>
            <a:endParaRPr lang="en-US" sz="1600" dirty="0"/>
          </a:p>
        </p:txBody>
      </p:sp>
      <p:sp>
        <p:nvSpPr>
          <p:cNvPr id="11"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8"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13</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dirty="0"/>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dirty="0"/>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dirty="0"/>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SECTION 2</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How Islamic inheritance works</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1550" dirty="0">
                <a:solidFill>
                  <a:srgbClr val="5FA392"/>
                </a:solidFill>
                <a:latin typeface="EB Garamond" pitchFamily="34" charset="0"/>
                <a:ea typeface="EB Garamond" pitchFamily="34" charset="-122"/>
                <a:cs typeface="EB Garamond" pitchFamily="34" charset="-120"/>
              </a:rPr>
              <a:t>The order of payment, the one-third rule, and the two groups of heirs: zawil furud and asaba.</a:t>
            </a:r>
            <a:endParaRPr lang="en-US" sz="155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14</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FIRST THINGS FIRST</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order: what is paid before the family inherits</a:t>
            </a:r>
            <a:endParaRPr lang="en-US" sz="3300" dirty="0"/>
          </a:p>
        </p:txBody>
      </p:sp>
      <p:sp>
        <p:nvSpPr>
          <p:cNvPr id="6" name="Text 3"/>
          <p:cNvSpPr/>
          <p:nvPr/>
        </p:nvSpPr>
        <p:spPr>
          <a:xfrm>
            <a:off x="548640" y="1554480"/>
            <a:ext cx="11094415" cy="320040"/>
          </a:xfrm>
          <a:prstGeom prst="rect">
            <a:avLst/>
          </a:prstGeom>
          <a:noFill/>
          <a:ln/>
        </p:spPr>
        <p:txBody>
          <a:bodyPr wrap="square" lIns="0" tIns="0" rIns="0" bIns="0" rtlCol="0" anchor="ctr"/>
          <a:lstStyle/>
          <a:p>
            <a:pPr marL="0" indent="0">
              <a:buNone/>
            </a:pPr>
            <a:r>
              <a:rPr lang="en-US" sz="1550" dirty="0">
                <a:solidFill>
                  <a:srgbClr val="5E726B"/>
                </a:solidFill>
                <a:latin typeface="EB Garamond" pitchFamily="34" charset="0"/>
                <a:ea typeface="EB Garamond" pitchFamily="34" charset="-122"/>
                <a:cs typeface="EB Garamond" pitchFamily="34" charset="-120"/>
              </a:rPr>
              <a:t>Nothing is shared out until these steps are done — in this exact order:</a:t>
            </a:r>
            <a:endParaRPr lang="en-US" sz="1550" dirty="0"/>
          </a:p>
        </p:txBody>
      </p:sp>
      <p:sp>
        <p:nvSpPr>
          <p:cNvPr id="7" name="Shape 4"/>
          <p:cNvSpPr/>
          <p:nvPr/>
        </p:nvSpPr>
        <p:spPr>
          <a:xfrm>
            <a:off x="548640" y="2011680"/>
            <a:ext cx="2533574" cy="2808798"/>
          </a:xfrm>
          <a:prstGeom prst="roundRect">
            <a:avLst>
              <a:gd name="adj" fmla="val 3200"/>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8" name="Shape 5"/>
          <p:cNvSpPr/>
          <p:nvPr/>
        </p:nvSpPr>
        <p:spPr>
          <a:xfrm>
            <a:off x="1522819" y="2240280"/>
            <a:ext cx="585216" cy="585216"/>
          </a:xfrm>
          <a:prstGeom prst="ellipse">
            <a:avLst/>
          </a:prstGeom>
          <a:solidFill>
            <a:srgbClr val="2C7A6B"/>
          </a:solidFill>
          <a:ln/>
        </p:spPr>
        <p:txBody>
          <a:bodyPr/>
          <a:lstStyle/>
          <a:p>
            <a:endParaRPr lang="en-GB" sz="2800" dirty="0"/>
          </a:p>
        </p:txBody>
      </p:sp>
      <p:sp>
        <p:nvSpPr>
          <p:cNvPr id="9" name="Text 6"/>
          <p:cNvSpPr/>
          <p:nvPr/>
        </p:nvSpPr>
        <p:spPr>
          <a:xfrm>
            <a:off x="1522819" y="2240280"/>
            <a:ext cx="585216" cy="585216"/>
          </a:xfrm>
          <a:prstGeom prst="rect">
            <a:avLst/>
          </a:prstGeom>
          <a:noFill/>
          <a:ln/>
        </p:spPr>
        <p:txBody>
          <a:bodyPr wrap="square" lIns="0" tIns="0" rIns="0" bIns="0" rtlCol="0" anchor="ctr"/>
          <a:lstStyle/>
          <a:p>
            <a:pPr marL="0" indent="0" algn="ctr">
              <a:buNone/>
            </a:pPr>
            <a:r>
              <a:rPr lang="en-US" sz="3200" b="1" dirty="0">
                <a:solidFill>
                  <a:srgbClr val="FFFFFF"/>
                </a:solidFill>
                <a:latin typeface="EB Garamond" pitchFamily="34" charset="0"/>
                <a:ea typeface="EB Garamond" pitchFamily="34" charset="-122"/>
                <a:cs typeface="EB Garamond" pitchFamily="34" charset="-120"/>
              </a:rPr>
              <a:t>1</a:t>
            </a:r>
            <a:endParaRPr lang="en-US" sz="3200" dirty="0"/>
          </a:p>
        </p:txBody>
      </p:sp>
      <p:sp>
        <p:nvSpPr>
          <p:cNvPr id="10" name="Text 7"/>
          <p:cNvSpPr/>
          <p:nvPr/>
        </p:nvSpPr>
        <p:spPr>
          <a:xfrm>
            <a:off x="685800" y="2907792"/>
            <a:ext cx="2259254" cy="548640"/>
          </a:xfrm>
          <a:prstGeom prst="rect">
            <a:avLst/>
          </a:prstGeom>
          <a:noFill/>
          <a:ln/>
        </p:spPr>
        <p:txBody>
          <a:bodyPr wrap="square" lIns="0" tIns="0" rIns="0" bIns="0" rtlCol="0" anchor="ctr"/>
          <a:lstStyle/>
          <a:p>
            <a:pPr marL="0" indent="0" algn="ctr">
              <a:buNone/>
            </a:pPr>
            <a:r>
              <a:rPr lang="en-US" sz="2000" b="1" dirty="0">
                <a:solidFill>
                  <a:srgbClr val="0E3B34"/>
                </a:solidFill>
                <a:latin typeface="EB Garamond" pitchFamily="34" charset="0"/>
                <a:ea typeface="EB Garamond" pitchFamily="34" charset="-122"/>
                <a:cs typeface="EB Garamond" pitchFamily="34" charset="-120"/>
              </a:rPr>
              <a:t>Funeral costs</a:t>
            </a:r>
            <a:endParaRPr lang="en-US" sz="2000" dirty="0"/>
          </a:p>
        </p:txBody>
      </p:sp>
      <p:sp>
        <p:nvSpPr>
          <p:cNvPr id="11" name="Text 8"/>
          <p:cNvSpPr/>
          <p:nvPr/>
        </p:nvSpPr>
        <p:spPr>
          <a:xfrm>
            <a:off x="731520" y="3456432"/>
            <a:ext cx="2167814" cy="77724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A simple, dignified Islamic burial is paid first (family may also cover this voluntarily).</a:t>
            </a:r>
            <a:endParaRPr lang="en-US" dirty="0"/>
          </a:p>
        </p:txBody>
      </p:sp>
      <p:sp>
        <p:nvSpPr>
          <p:cNvPr id="12" name="Text 9"/>
          <p:cNvSpPr/>
          <p:nvPr/>
        </p:nvSpPr>
        <p:spPr>
          <a:xfrm>
            <a:off x="3100502" y="2011680"/>
            <a:ext cx="292608" cy="2286000"/>
          </a:xfrm>
          <a:prstGeom prst="rect">
            <a:avLst/>
          </a:prstGeom>
          <a:noFill/>
          <a:ln/>
        </p:spPr>
        <p:txBody>
          <a:bodyPr wrap="square" lIns="0" tIns="0" rIns="0" bIns="0" rtlCol="0" anchor="ctr"/>
          <a:lstStyle/>
          <a:p>
            <a:pPr marL="0" indent="0" algn="ctr">
              <a:buNone/>
            </a:pPr>
            <a:r>
              <a:rPr lang="en-US" sz="3600" b="1" dirty="0">
                <a:solidFill>
                  <a:srgbClr val="C8A35A"/>
                </a:solidFill>
              </a:rPr>
              <a:t>›</a:t>
            </a:r>
            <a:endParaRPr lang="en-US" sz="3600" dirty="0"/>
          </a:p>
        </p:txBody>
      </p:sp>
      <p:sp>
        <p:nvSpPr>
          <p:cNvPr id="13" name="Shape 10"/>
          <p:cNvSpPr/>
          <p:nvPr/>
        </p:nvSpPr>
        <p:spPr>
          <a:xfrm>
            <a:off x="3402254" y="2011679"/>
            <a:ext cx="2533574" cy="2774011"/>
          </a:xfrm>
          <a:prstGeom prst="roundRect">
            <a:avLst>
              <a:gd name="adj" fmla="val 3200"/>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14" name="Shape 11"/>
          <p:cNvSpPr/>
          <p:nvPr/>
        </p:nvSpPr>
        <p:spPr>
          <a:xfrm>
            <a:off x="4376433" y="2240280"/>
            <a:ext cx="585216" cy="585216"/>
          </a:xfrm>
          <a:prstGeom prst="ellipse">
            <a:avLst/>
          </a:prstGeom>
          <a:solidFill>
            <a:srgbClr val="2C7A6B"/>
          </a:solidFill>
          <a:ln/>
        </p:spPr>
        <p:txBody>
          <a:bodyPr/>
          <a:lstStyle/>
          <a:p>
            <a:endParaRPr lang="en-GB" sz="2800" dirty="0"/>
          </a:p>
        </p:txBody>
      </p:sp>
      <p:sp>
        <p:nvSpPr>
          <p:cNvPr id="15" name="Text 12"/>
          <p:cNvSpPr/>
          <p:nvPr/>
        </p:nvSpPr>
        <p:spPr>
          <a:xfrm>
            <a:off x="4376433" y="2240280"/>
            <a:ext cx="585216" cy="585216"/>
          </a:xfrm>
          <a:prstGeom prst="rect">
            <a:avLst/>
          </a:prstGeom>
          <a:noFill/>
          <a:ln/>
        </p:spPr>
        <p:txBody>
          <a:bodyPr wrap="square" lIns="0" tIns="0" rIns="0" bIns="0" rtlCol="0" anchor="ctr"/>
          <a:lstStyle/>
          <a:p>
            <a:pPr marL="0" indent="0" algn="ctr">
              <a:buNone/>
            </a:pPr>
            <a:r>
              <a:rPr lang="en-US" sz="3200" b="1" dirty="0">
                <a:solidFill>
                  <a:srgbClr val="FFFFFF"/>
                </a:solidFill>
                <a:latin typeface="EB Garamond" pitchFamily="34" charset="0"/>
                <a:ea typeface="EB Garamond" pitchFamily="34" charset="-122"/>
                <a:cs typeface="EB Garamond" pitchFamily="34" charset="-120"/>
              </a:rPr>
              <a:t>2</a:t>
            </a:r>
            <a:endParaRPr lang="en-US" sz="3200" dirty="0"/>
          </a:p>
        </p:txBody>
      </p:sp>
      <p:sp>
        <p:nvSpPr>
          <p:cNvPr id="16" name="Text 13"/>
          <p:cNvSpPr/>
          <p:nvPr/>
        </p:nvSpPr>
        <p:spPr>
          <a:xfrm>
            <a:off x="3539414" y="2907792"/>
            <a:ext cx="2259254" cy="548640"/>
          </a:xfrm>
          <a:prstGeom prst="rect">
            <a:avLst/>
          </a:prstGeom>
          <a:noFill/>
          <a:ln/>
        </p:spPr>
        <p:txBody>
          <a:bodyPr wrap="square" lIns="0" tIns="0" rIns="0" bIns="0" rtlCol="0" anchor="ctr"/>
          <a:lstStyle/>
          <a:p>
            <a:pPr marL="0" indent="0" algn="ctr">
              <a:buNone/>
            </a:pPr>
            <a:r>
              <a:rPr lang="en-US" sz="2000" b="1" dirty="0">
                <a:solidFill>
                  <a:srgbClr val="0E3B34"/>
                </a:solidFill>
                <a:latin typeface="EB Garamond" pitchFamily="34" charset="0"/>
                <a:ea typeface="EB Garamond" pitchFamily="34" charset="-122"/>
                <a:cs typeface="EB Garamond" pitchFamily="34" charset="-120"/>
              </a:rPr>
              <a:t>Debts</a:t>
            </a:r>
            <a:endParaRPr lang="en-US" sz="2000" dirty="0"/>
          </a:p>
        </p:txBody>
      </p:sp>
      <p:sp>
        <p:nvSpPr>
          <p:cNvPr id="17" name="Text 14"/>
          <p:cNvSpPr/>
          <p:nvPr/>
        </p:nvSpPr>
        <p:spPr>
          <a:xfrm>
            <a:off x="3585134" y="3456432"/>
            <a:ext cx="2167814" cy="77724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All debts cleared: loans, mortgages, unpaid bills, unpaid mahr and money owed to others.</a:t>
            </a:r>
            <a:endParaRPr lang="en-US" dirty="0"/>
          </a:p>
        </p:txBody>
      </p:sp>
      <p:sp>
        <p:nvSpPr>
          <p:cNvPr id="18" name="Text 15"/>
          <p:cNvSpPr/>
          <p:nvPr/>
        </p:nvSpPr>
        <p:spPr>
          <a:xfrm>
            <a:off x="5954116" y="2011680"/>
            <a:ext cx="292608" cy="2286000"/>
          </a:xfrm>
          <a:prstGeom prst="rect">
            <a:avLst/>
          </a:prstGeom>
          <a:noFill/>
          <a:ln/>
        </p:spPr>
        <p:txBody>
          <a:bodyPr wrap="square" lIns="0" tIns="0" rIns="0" bIns="0" rtlCol="0" anchor="ctr"/>
          <a:lstStyle/>
          <a:p>
            <a:pPr marL="0" indent="0" algn="ctr">
              <a:buNone/>
            </a:pPr>
            <a:r>
              <a:rPr lang="en-US" sz="3600" b="1" dirty="0">
                <a:solidFill>
                  <a:srgbClr val="C8A35A"/>
                </a:solidFill>
              </a:rPr>
              <a:t>›</a:t>
            </a:r>
            <a:endParaRPr lang="en-US" sz="3600" dirty="0"/>
          </a:p>
        </p:txBody>
      </p:sp>
      <p:sp>
        <p:nvSpPr>
          <p:cNvPr id="19" name="Shape 16"/>
          <p:cNvSpPr/>
          <p:nvPr/>
        </p:nvSpPr>
        <p:spPr>
          <a:xfrm>
            <a:off x="6255868" y="2011680"/>
            <a:ext cx="2533574" cy="2808798"/>
          </a:xfrm>
          <a:prstGeom prst="roundRect">
            <a:avLst>
              <a:gd name="adj" fmla="val 3200"/>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20" name="Shape 17"/>
          <p:cNvSpPr/>
          <p:nvPr/>
        </p:nvSpPr>
        <p:spPr>
          <a:xfrm>
            <a:off x="7230047" y="2240280"/>
            <a:ext cx="585216" cy="585216"/>
          </a:xfrm>
          <a:prstGeom prst="ellipse">
            <a:avLst/>
          </a:prstGeom>
          <a:solidFill>
            <a:srgbClr val="2C7A6B"/>
          </a:solidFill>
          <a:ln/>
        </p:spPr>
        <p:txBody>
          <a:bodyPr/>
          <a:lstStyle/>
          <a:p>
            <a:endParaRPr lang="en-GB" sz="2800" dirty="0"/>
          </a:p>
        </p:txBody>
      </p:sp>
      <p:sp>
        <p:nvSpPr>
          <p:cNvPr id="21" name="Text 18"/>
          <p:cNvSpPr/>
          <p:nvPr/>
        </p:nvSpPr>
        <p:spPr>
          <a:xfrm>
            <a:off x="7230047" y="2240280"/>
            <a:ext cx="585216" cy="585216"/>
          </a:xfrm>
          <a:prstGeom prst="rect">
            <a:avLst/>
          </a:prstGeom>
          <a:noFill/>
          <a:ln/>
        </p:spPr>
        <p:txBody>
          <a:bodyPr wrap="square" lIns="0" tIns="0" rIns="0" bIns="0" rtlCol="0" anchor="ctr"/>
          <a:lstStyle/>
          <a:p>
            <a:pPr marL="0" indent="0" algn="ctr">
              <a:buNone/>
            </a:pPr>
            <a:r>
              <a:rPr lang="en-US" sz="3200" b="1" dirty="0">
                <a:solidFill>
                  <a:srgbClr val="FFFFFF"/>
                </a:solidFill>
                <a:latin typeface="EB Garamond" pitchFamily="34" charset="0"/>
                <a:ea typeface="EB Garamond" pitchFamily="34" charset="-122"/>
                <a:cs typeface="EB Garamond" pitchFamily="34" charset="-120"/>
              </a:rPr>
              <a:t>3</a:t>
            </a:r>
            <a:endParaRPr lang="en-US" sz="3200" dirty="0"/>
          </a:p>
        </p:txBody>
      </p:sp>
      <p:sp>
        <p:nvSpPr>
          <p:cNvPr id="22" name="Text 19"/>
          <p:cNvSpPr/>
          <p:nvPr/>
        </p:nvSpPr>
        <p:spPr>
          <a:xfrm>
            <a:off x="6393028" y="2907792"/>
            <a:ext cx="2259254" cy="548640"/>
          </a:xfrm>
          <a:prstGeom prst="rect">
            <a:avLst/>
          </a:prstGeom>
          <a:noFill/>
          <a:ln/>
        </p:spPr>
        <p:txBody>
          <a:bodyPr wrap="square" lIns="0" tIns="0" rIns="0" bIns="0" rtlCol="0" anchor="ctr"/>
          <a:lstStyle/>
          <a:p>
            <a:pPr marL="0" indent="0" algn="ctr">
              <a:buNone/>
            </a:pPr>
            <a:r>
              <a:rPr lang="en-US" sz="2000" b="1" dirty="0">
                <a:solidFill>
                  <a:srgbClr val="0E3B34"/>
                </a:solidFill>
                <a:latin typeface="EB Garamond" pitchFamily="34" charset="0"/>
                <a:ea typeface="EB Garamond" pitchFamily="34" charset="-122"/>
                <a:cs typeface="EB Garamond" pitchFamily="34" charset="-120"/>
              </a:rPr>
              <a:t>Wasiyyah (up to 1/3)</a:t>
            </a:r>
            <a:endParaRPr lang="en-US" sz="2000" dirty="0"/>
          </a:p>
        </p:txBody>
      </p:sp>
      <p:sp>
        <p:nvSpPr>
          <p:cNvPr id="23" name="Text 20"/>
          <p:cNvSpPr/>
          <p:nvPr/>
        </p:nvSpPr>
        <p:spPr>
          <a:xfrm>
            <a:off x="6438748" y="3456432"/>
            <a:ext cx="2167814" cy="777240"/>
          </a:xfrm>
          <a:prstGeom prst="rect">
            <a:avLst/>
          </a:prstGeom>
          <a:noFill/>
          <a:ln/>
        </p:spPr>
        <p:txBody>
          <a:bodyPr wrap="square" lIns="0" tIns="0" rIns="0" bIns="0" rtlCol="0" anchor="t"/>
          <a:lstStyle/>
          <a:p>
            <a:pPr marL="0" indent="0" algn="ctr">
              <a:buNone/>
            </a:pPr>
            <a:r>
              <a:rPr lang="en-US" sz="1600" dirty="0">
                <a:solidFill>
                  <a:srgbClr val="5E726B"/>
                </a:solidFill>
                <a:latin typeface="EB Garamond" pitchFamily="34" charset="0"/>
                <a:ea typeface="EB Garamond" pitchFamily="34" charset="-122"/>
                <a:cs typeface="EB Garamond" pitchFamily="34" charset="-120"/>
              </a:rPr>
              <a:t>Gifts to charity/non-heirs, PLUS missed-worship dues (fidya for fasts/prayers, unpaid zakat, hajj badal) — all capped at one-third.</a:t>
            </a:r>
            <a:endParaRPr lang="en-US" sz="1600" dirty="0"/>
          </a:p>
        </p:txBody>
      </p:sp>
      <p:sp>
        <p:nvSpPr>
          <p:cNvPr id="24" name="Text 21"/>
          <p:cNvSpPr/>
          <p:nvPr/>
        </p:nvSpPr>
        <p:spPr>
          <a:xfrm>
            <a:off x="8807729" y="2011680"/>
            <a:ext cx="292608" cy="2286000"/>
          </a:xfrm>
          <a:prstGeom prst="rect">
            <a:avLst/>
          </a:prstGeom>
          <a:noFill/>
          <a:ln/>
        </p:spPr>
        <p:txBody>
          <a:bodyPr wrap="square" lIns="0" tIns="0" rIns="0" bIns="0" rtlCol="0" anchor="ctr"/>
          <a:lstStyle/>
          <a:p>
            <a:pPr marL="0" indent="0" algn="ctr">
              <a:buNone/>
            </a:pPr>
            <a:r>
              <a:rPr lang="en-US" sz="3600" b="1" dirty="0">
                <a:solidFill>
                  <a:srgbClr val="C8A35A"/>
                </a:solidFill>
              </a:rPr>
              <a:t>›</a:t>
            </a:r>
            <a:endParaRPr lang="en-US" sz="3600" dirty="0"/>
          </a:p>
        </p:txBody>
      </p:sp>
      <p:sp>
        <p:nvSpPr>
          <p:cNvPr id="25" name="Shape 22"/>
          <p:cNvSpPr/>
          <p:nvPr/>
        </p:nvSpPr>
        <p:spPr>
          <a:xfrm>
            <a:off x="9109481" y="2011680"/>
            <a:ext cx="2533574" cy="2808798"/>
          </a:xfrm>
          <a:prstGeom prst="roundRect">
            <a:avLst>
              <a:gd name="adj" fmla="val 3200"/>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26" name="Shape 23"/>
          <p:cNvSpPr/>
          <p:nvPr/>
        </p:nvSpPr>
        <p:spPr>
          <a:xfrm>
            <a:off x="10083660" y="2240280"/>
            <a:ext cx="585216" cy="585216"/>
          </a:xfrm>
          <a:prstGeom prst="ellipse">
            <a:avLst/>
          </a:prstGeom>
          <a:solidFill>
            <a:srgbClr val="C8A35A"/>
          </a:solidFill>
          <a:ln/>
        </p:spPr>
        <p:txBody>
          <a:bodyPr/>
          <a:lstStyle/>
          <a:p>
            <a:endParaRPr lang="en-GB" sz="2800" dirty="0"/>
          </a:p>
        </p:txBody>
      </p:sp>
      <p:sp>
        <p:nvSpPr>
          <p:cNvPr id="27" name="Text 24"/>
          <p:cNvSpPr/>
          <p:nvPr/>
        </p:nvSpPr>
        <p:spPr>
          <a:xfrm>
            <a:off x="10083660" y="2240280"/>
            <a:ext cx="585216" cy="585216"/>
          </a:xfrm>
          <a:prstGeom prst="rect">
            <a:avLst/>
          </a:prstGeom>
          <a:noFill/>
          <a:ln/>
        </p:spPr>
        <p:txBody>
          <a:bodyPr wrap="square" lIns="0" tIns="0" rIns="0" bIns="0" rtlCol="0" anchor="ctr"/>
          <a:lstStyle/>
          <a:p>
            <a:pPr marL="0" indent="0" algn="ctr">
              <a:buNone/>
            </a:pPr>
            <a:r>
              <a:rPr lang="en-US" sz="3200" b="1" dirty="0">
                <a:solidFill>
                  <a:srgbClr val="FFFFFF"/>
                </a:solidFill>
                <a:latin typeface="EB Garamond" pitchFamily="34" charset="0"/>
                <a:ea typeface="EB Garamond" pitchFamily="34" charset="-122"/>
                <a:cs typeface="EB Garamond" pitchFamily="34" charset="-120"/>
              </a:rPr>
              <a:t>4</a:t>
            </a:r>
            <a:endParaRPr lang="en-US" sz="3200" dirty="0"/>
          </a:p>
        </p:txBody>
      </p:sp>
      <p:sp>
        <p:nvSpPr>
          <p:cNvPr id="28" name="Text 25"/>
          <p:cNvSpPr/>
          <p:nvPr/>
        </p:nvSpPr>
        <p:spPr>
          <a:xfrm>
            <a:off x="9246641" y="2907792"/>
            <a:ext cx="2259254" cy="548640"/>
          </a:xfrm>
          <a:prstGeom prst="rect">
            <a:avLst/>
          </a:prstGeom>
          <a:noFill/>
          <a:ln/>
        </p:spPr>
        <p:txBody>
          <a:bodyPr wrap="square" lIns="0" tIns="0" rIns="0" bIns="0" rtlCol="0" anchor="ctr"/>
          <a:lstStyle/>
          <a:p>
            <a:pPr marL="0" indent="0" algn="ctr">
              <a:buNone/>
            </a:pPr>
            <a:r>
              <a:rPr lang="en-US" sz="2000" b="1" dirty="0">
                <a:solidFill>
                  <a:srgbClr val="0E3B34"/>
                </a:solidFill>
                <a:latin typeface="EB Garamond" pitchFamily="34" charset="0"/>
                <a:ea typeface="EB Garamond" pitchFamily="34" charset="-122"/>
                <a:cs typeface="EB Garamond" pitchFamily="34" charset="-120"/>
              </a:rPr>
              <a:t>The fixed shares</a:t>
            </a:r>
            <a:endParaRPr lang="en-US" sz="2000" dirty="0"/>
          </a:p>
        </p:txBody>
      </p:sp>
      <p:sp>
        <p:nvSpPr>
          <p:cNvPr id="29" name="Text 26"/>
          <p:cNvSpPr/>
          <p:nvPr/>
        </p:nvSpPr>
        <p:spPr>
          <a:xfrm>
            <a:off x="9292361" y="3456432"/>
            <a:ext cx="2167814" cy="77724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The remaining 2/3+ is distributed to heirs by their Qur’anic shares.</a:t>
            </a:r>
            <a:endParaRPr lang="en-US" dirty="0"/>
          </a:p>
        </p:txBody>
      </p:sp>
      <p:sp>
        <p:nvSpPr>
          <p:cNvPr id="30" name="Shape 27"/>
          <p:cNvSpPr/>
          <p:nvPr/>
        </p:nvSpPr>
        <p:spPr>
          <a:xfrm>
            <a:off x="548640" y="5056632"/>
            <a:ext cx="11094415" cy="1005840"/>
          </a:xfrm>
          <a:prstGeom prst="roundRect">
            <a:avLst>
              <a:gd name="adj" fmla="val 7273"/>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31" name="Text 28"/>
          <p:cNvSpPr/>
          <p:nvPr/>
        </p:nvSpPr>
        <p:spPr>
          <a:xfrm>
            <a:off x="822960" y="5257800"/>
            <a:ext cx="10545775" cy="640080"/>
          </a:xfrm>
          <a:prstGeom prst="rect">
            <a:avLst/>
          </a:prstGeom>
          <a:noFill/>
          <a:ln/>
        </p:spPr>
        <p:txBody>
          <a:bodyPr wrap="square" lIns="0" tIns="0" rIns="0" bIns="0" rtlCol="0" anchor="t"/>
          <a:lstStyle/>
          <a:p>
            <a:pPr marL="0" indent="0">
              <a:buNone/>
            </a:pPr>
            <a:r>
              <a:rPr lang="en-US" sz="2400" b="1" dirty="0">
                <a:solidFill>
                  <a:srgbClr val="0E3B34"/>
                </a:solidFill>
                <a:latin typeface="EB Garamond" pitchFamily="34" charset="0"/>
                <a:ea typeface="EB Garamond" pitchFamily="34" charset="-122"/>
                <a:cs typeface="EB Garamond" pitchFamily="34" charset="-120"/>
              </a:rPr>
              <a:t>Key idea:  </a:t>
            </a:r>
            <a:r>
              <a:rPr lang="en-US" sz="2400" dirty="0">
                <a:solidFill>
                  <a:srgbClr val="1C2B27"/>
                </a:solidFill>
                <a:latin typeface="EB Garamond" pitchFamily="34" charset="0"/>
                <a:ea typeface="EB Garamond" pitchFamily="34" charset="-122"/>
                <a:cs typeface="EB Garamond" pitchFamily="34" charset="-120"/>
              </a:rPr>
              <a:t>the written will only ever controls the </a:t>
            </a:r>
            <a:r>
              <a:rPr lang="en-US" sz="2400" b="1" dirty="0">
                <a:solidFill>
                  <a:srgbClr val="9C7B33"/>
                </a:solidFill>
                <a:latin typeface="EB Garamond" pitchFamily="34" charset="0"/>
                <a:ea typeface="EB Garamond" pitchFamily="34" charset="-122"/>
                <a:cs typeface="EB Garamond" pitchFamily="34" charset="-120"/>
              </a:rPr>
              <a:t>one-third</a:t>
            </a:r>
            <a:r>
              <a:rPr lang="en-US" sz="2400" dirty="0">
                <a:solidFill>
                  <a:srgbClr val="1C2B27"/>
                </a:solidFill>
                <a:latin typeface="EB Garamond" pitchFamily="34" charset="0"/>
                <a:ea typeface="EB Garamond" pitchFamily="34" charset="-122"/>
                <a:cs typeface="EB Garamond" pitchFamily="34" charset="-120"/>
              </a:rPr>
              <a:t>. The other two-thirds is fixed by Allah for your heirs and cannot be redirected.</a:t>
            </a:r>
            <a:endParaRPr lang="en-US" sz="2400" dirty="0"/>
          </a:p>
        </p:txBody>
      </p:sp>
      <p:sp>
        <p:nvSpPr>
          <p:cNvPr id="33" name="Text 29"/>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34" name="Text 30"/>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15</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YOUR DISCRETIONARY PORTION</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one-third (wasiyyah) rule</a:t>
            </a:r>
            <a:endParaRPr lang="en-US" sz="3300" dirty="0"/>
          </a:p>
        </p:txBody>
      </p:sp>
      <p:graphicFrame>
        <p:nvGraphicFramePr>
          <p:cNvPr id="6" name="Chart 0"/>
          <p:cNvGraphicFramePr/>
          <p:nvPr>
            <p:extLst>
              <p:ext uri="{D42A27DB-BD31-4B8C-83A1-F6EECF244321}">
                <p14:modId xmlns:p14="http://schemas.microsoft.com/office/powerpoint/2010/main" val="3412260905"/>
              </p:ext>
            </p:extLst>
          </p:nvPr>
        </p:nvGraphicFramePr>
        <p:xfrm>
          <a:off x="548640" y="1737360"/>
          <a:ext cx="3931920" cy="3566160"/>
        </p:xfrm>
        <a:graphic>
          <a:graphicData uri="http://schemas.openxmlformats.org/drawingml/2006/chart">
            <c:chart xmlns:c="http://schemas.openxmlformats.org/drawingml/2006/chart" xmlns:r="http://schemas.openxmlformats.org/officeDocument/2006/relationships" r:id="rId4"/>
          </a:graphicData>
        </a:graphic>
      </p:graphicFrame>
      <p:sp>
        <p:nvSpPr>
          <p:cNvPr id="7" name="Shape 3"/>
          <p:cNvSpPr/>
          <p:nvPr/>
        </p:nvSpPr>
        <p:spPr>
          <a:xfrm>
            <a:off x="4754880" y="1737360"/>
            <a:ext cx="6888175" cy="1783080"/>
          </a:xfrm>
          <a:prstGeom prst="roundRect">
            <a:avLst>
              <a:gd name="adj" fmla="val 4103"/>
            </a:avLst>
          </a:prstGeom>
          <a:solidFill>
            <a:srgbClr val="E9F2EE"/>
          </a:solidFill>
          <a:ln/>
          <a:effectLst>
            <a:outerShdw blurRad="88900" dist="38100" dir="5400000" algn="bl" rotWithShape="0">
              <a:srgbClr val="000000">
                <a:alpha val="13000"/>
              </a:srgbClr>
            </a:outerShdw>
          </a:effectLst>
        </p:spPr>
        <p:txBody>
          <a:bodyPr/>
          <a:lstStyle/>
          <a:p>
            <a:endParaRPr lang="en-GB" sz="2000" dirty="0"/>
          </a:p>
        </p:txBody>
      </p:sp>
      <p:sp>
        <p:nvSpPr>
          <p:cNvPr id="8" name="Text 4"/>
          <p:cNvSpPr/>
          <p:nvPr/>
        </p:nvSpPr>
        <p:spPr>
          <a:xfrm>
            <a:off x="5029200" y="1874520"/>
            <a:ext cx="6400800" cy="320040"/>
          </a:xfrm>
          <a:prstGeom prst="rect">
            <a:avLst/>
          </a:prstGeom>
          <a:noFill/>
          <a:ln/>
        </p:spPr>
        <p:txBody>
          <a:bodyPr wrap="square" lIns="0" tIns="0" rIns="0" bIns="0" rtlCol="0" anchor="ctr"/>
          <a:lstStyle/>
          <a:p>
            <a:pPr marL="0" indent="0">
              <a:buNone/>
            </a:pPr>
            <a:r>
              <a:rPr lang="en-US" sz="1600" b="1" dirty="0">
                <a:solidFill>
                  <a:srgbClr val="2C7A6B"/>
                </a:solidFill>
                <a:latin typeface="EB Garamond" pitchFamily="34" charset="0"/>
                <a:ea typeface="EB Garamond" pitchFamily="34" charset="-122"/>
                <a:cs typeface="EB Garamond" pitchFamily="34" charset="-120"/>
              </a:rPr>
              <a:t>✓  Who the 1/3 CAN go to</a:t>
            </a:r>
            <a:endParaRPr lang="en-US" sz="1600" dirty="0"/>
          </a:p>
        </p:txBody>
      </p:sp>
      <p:sp>
        <p:nvSpPr>
          <p:cNvPr id="9" name="Text 5"/>
          <p:cNvSpPr/>
          <p:nvPr/>
        </p:nvSpPr>
        <p:spPr>
          <a:xfrm>
            <a:off x="5029200" y="2212848"/>
            <a:ext cx="6430975" cy="1280160"/>
          </a:xfrm>
          <a:prstGeom prst="rect">
            <a:avLst/>
          </a:prstGeom>
          <a:noFill/>
          <a:ln/>
        </p:spPr>
        <p:txBody>
          <a:bodyPr wrap="square" lIns="0" tIns="0" rIns="0" bIns="0" rtlCol="0" anchor="ctr"/>
          <a:lstStyle/>
          <a:p>
            <a:pPr marL="177800" indent="-177800">
              <a:spcAft>
                <a:spcPts val="300"/>
              </a:spcAft>
              <a:buSzPct val="100000"/>
              <a:buChar char="•"/>
            </a:pPr>
            <a:r>
              <a:rPr lang="en-US" sz="1600" dirty="0">
                <a:solidFill>
                  <a:srgbClr val="1C2B27"/>
                </a:solidFill>
                <a:latin typeface="EB Garamond" pitchFamily="34" charset="0"/>
                <a:ea typeface="EB Garamond" pitchFamily="34" charset="-122"/>
                <a:cs typeface="EB Garamond" pitchFamily="34" charset="-120"/>
              </a:rPr>
              <a:t>Non-heirs: step-children, step-parents, foster children</a:t>
            </a:r>
            <a:endParaRPr lang="en-US" sz="1600" dirty="0"/>
          </a:p>
          <a:p>
            <a:pPr marL="177800" indent="-177800">
              <a:spcAft>
                <a:spcPts val="300"/>
              </a:spcAft>
              <a:buSzPct val="100000"/>
              <a:buChar char="•"/>
            </a:pPr>
            <a:r>
              <a:rPr lang="en-US" sz="1600" dirty="0">
                <a:solidFill>
                  <a:srgbClr val="1C2B27"/>
                </a:solidFill>
                <a:latin typeface="EB Garamond" pitchFamily="34" charset="0"/>
                <a:ea typeface="EB Garamond" pitchFamily="34" charset="-122"/>
                <a:cs typeface="EB Garamond" pitchFamily="34" charset="-120"/>
              </a:rPr>
              <a:t>Non-Muslim parents or children (who don’t inherit by default)</a:t>
            </a:r>
            <a:endParaRPr lang="en-US" sz="1600" dirty="0"/>
          </a:p>
          <a:p>
            <a:pPr marL="177800" indent="-177800">
              <a:spcAft>
                <a:spcPts val="300"/>
              </a:spcAft>
              <a:buSzPct val="100000"/>
              <a:buChar char="•"/>
            </a:pPr>
            <a:r>
              <a:rPr lang="en-US" sz="1600" dirty="0">
                <a:solidFill>
                  <a:srgbClr val="1C2B27"/>
                </a:solidFill>
                <a:latin typeface="EB Garamond" pitchFamily="34" charset="0"/>
                <a:ea typeface="EB Garamond" pitchFamily="34" charset="-122"/>
                <a:cs typeface="EB Garamond" pitchFamily="34" charset="-120"/>
              </a:rPr>
              <a:t>More distant relatives: nephews, nieces, cousins</a:t>
            </a:r>
            <a:endParaRPr lang="en-US" sz="1600" dirty="0"/>
          </a:p>
          <a:p>
            <a:pPr marL="177800" indent="-177800">
              <a:spcAft>
                <a:spcPts val="300"/>
              </a:spcAft>
              <a:buSzPct val="100000"/>
              <a:buChar char="•"/>
            </a:pPr>
            <a:r>
              <a:rPr lang="en-US" sz="1600" dirty="0">
                <a:solidFill>
                  <a:srgbClr val="1C2B27"/>
                </a:solidFill>
                <a:latin typeface="EB Garamond" pitchFamily="34" charset="0"/>
                <a:ea typeface="EB Garamond" pitchFamily="34" charset="-122"/>
                <a:cs typeface="EB Garamond" pitchFamily="34" charset="-120"/>
              </a:rPr>
              <a:t>Charities &amp; good causes (sadaqah jariyah)</a:t>
            </a:r>
            <a:endParaRPr lang="en-US" sz="1600" dirty="0"/>
          </a:p>
          <a:p>
            <a:pPr marL="177800" indent="-177800">
              <a:spcAft>
                <a:spcPts val="300"/>
              </a:spcAft>
              <a:buSzPct val="100000"/>
              <a:buChar char="•"/>
            </a:pPr>
            <a:r>
              <a:rPr lang="en-US" sz="1600" dirty="0">
                <a:solidFill>
                  <a:srgbClr val="1C2B27"/>
                </a:solidFill>
                <a:latin typeface="EB Garamond" pitchFamily="34" charset="0"/>
                <a:ea typeface="EB Garamond" pitchFamily="34" charset="-122"/>
                <a:cs typeface="EB Garamond" pitchFamily="34" charset="-120"/>
              </a:rPr>
              <a:t>Unpaid worship debts: fidya, missed zakat, hajj badal</a:t>
            </a:r>
            <a:endParaRPr lang="en-US" sz="1600" dirty="0"/>
          </a:p>
        </p:txBody>
      </p:sp>
      <p:sp>
        <p:nvSpPr>
          <p:cNvPr id="10" name="Shape 6"/>
          <p:cNvSpPr/>
          <p:nvPr/>
        </p:nvSpPr>
        <p:spPr>
          <a:xfrm>
            <a:off x="4754880" y="3657600"/>
            <a:ext cx="6888175" cy="1645920"/>
          </a:xfrm>
          <a:prstGeom prst="roundRect">
            <a:avLst>
              <a:gd name="adj" fmla="val 4444"/>
            </a:avLst>
          </a:prstGeom>
          <a:solidFill>
            <a:srgbClr val="F7ECEC"/>
          </a:solidFill>
          <a:ln/>
          <a:effectLst>
            <a:outerShdw blurRad="88900" dist="38100" dir="5400000" algn="bl" rotWithShape="0">
              <a:srgbClr val="000000">
                <a:alpha val="13000"/>
              </a:srgbClr>
            </a:outerShdw>
          </a:effectLst>
        </p:spPr>
        <p:txBody>
          <a:bodyPr/>
          <a:lstStyle/>
          <a:p>
            <a:endParaRPr lang="en-GB" sz="2000" dirty="0"/>
          </a:p>
        </p:txBody>
      </p:sp>
      <p:sp>
        <p:nvSpPr>
          <p:cNvPr id="11" name="Text 7"/>
          <p:cNvSpPr/>
          <p:nvPr/>
        </p:nvSpPr>
        <p:spPr>
          <a:xfrm>
            <a:off x="5029200" y="3794760"/>
            <a:ext cx="6400800" cy="320040"/>
          </a:xfrm>
          <a:prstGeom prst="rect">
            <a:avLst/>
          </a:prstGeom>
          <a:noFill/>
          <a:ln/>
        </p:spPr>
        <p:txBody>
          <a:bodyPr wrap="square" lIns="0" tIns="0" rIns="0" bIns="0" rtlCol="0" anchor="ctr"/>
          <a:lstStyle/>
          <a:p>
            <a:pPr marL="0" indent="0">
              <a:buNone/>
            </a:pPr>
            <a:r>
              <a:rPr lang="en-US" sz="1600" b="1" dirty="0">
                <a:solidFill>
                  <a:srgbClr val="B23A3A"/>
                </a:solidFill>
                <a:latin typeface="EB Garamond" pitchFamily="34" charset="0"/>
                <a:ea typeface="EB Garamond" pitchFamily="34" charset="-122"/>
                <a:cs typeface="EB Garamond" pitchFamily="34" charset="-120"/>
              </a:rPr>
              <a:t>✗  What the 1/3 CANNOT do</a:t>
            </a:r>
            <a:endParaRPr lang="en-US" sz="1600" dirty="0"/>
          </a:p>
        </p:txBody>
      </p:sp>
      <p:sp>
        <p:nvSpPr>
          <p:cNvPr id="12" name="Text 8"/>
          <p:cNvSpPr/>
          <p:nvPr/>
        </p:nvSpPr>
        <p:spPr>
          <a:xfrm>
            <a:off x="5029200" y="4133088"/>
            <a:ext cx="6430975" cy="1097280"/>
          </a:xfrm>
          <a:prstGeom prst="rect">
            <a:avLst/>
          </a:prstGeom>
          <a:noFill/>
          <a:ln/>
        </p:spPr>
        <p:txBody>
          <a:bodyPr wrap="square" lIns="0" tIns="0" rIns="0" bIns="0" rtlCol="0" anchor="ctr"/>
          <a:lstStyle/>
          <a:p>
            <a:pPr marL="177800" indent="-177800">
              <a:spcAft>
                <a:spcPts val="300"/>
              </a:spcAft>
              <a:buSzPct val="100000"/>
              <a:buChar char="•"/>
            </a:pPr>
            <a:r>
              <a:rPr lang="en-US" sz="1600" dirty="0">
                <a:solidFill>
                  <a:srgbClr val="1C2B27"/>
                </a:solidFill>
                <a:latin typeface="EB Garamond" pitchFamily="34" charset="0"/>
                <a:ea typeface="EB Garamond" pitchFamily="34" charset="-122"/>
                <a:cs typeface="EB Garamond" pitchFamily="34" charset="-120"/>
              </a:rPr>
              <a:t>Anyone already receiving a fixed Qur’anic share</a:t>
            </a:r>
            <a:endParaRPr lang="en-US" sz="1600" dirty="0"/>
          </a:p>
          <a:p>
            <a:pPr marL="177800" indent="-177800">
              <a:spcAft>
                <a:spcPts val="300"/>
              </a:spcAft>
              <a:buSzPct val="100000"/>
              <a:buChar char="•"/>
            </a:pPr>
            <a:r>
              <a:rPr lang="en-US" sz="1600" dirty="0">
                <a:solidFill>
                  <a:srgbClr val="1C2B27"/>
                </a:solidFill>
                <a:latin typeface="EB Garamond" pitchFamily="34" charset="0"/>
                <a:ea typeface="EB Garamond" pitchFamily="34" charset="-122"/>
                <a:cs typeface="EB Garamond" pitchFamily="34" charset="-120"/>
              </a:rPr>
              <a:t>Giving more than one-third (the excess is reduced proportionately to fit)</a:t>
            </a:r>
            <a:endParaRPr lang="en-US" sz="1600" dirty="0"/>
          </a:p>
          <a:p>
            <a:pPr marL="177800" indent="-177800">
              <a:spcAft>
                <a:spcPts val="300"/>
              </a:spcAft>
              <a:buSzPct val="100000"/>
              <a:buChar char="•"/>
            </a:pPr>
            <a:r>
              <a:rPr lang="en-US" sz="1600" dirty="0">
                <a:solidFill>
                  <a:srgbClr val="1C2B27"/>
                </a:solidFill>
                <a:latin typeface="EB Garamond" pitchFamily="34" charset="0"/>
                <a:ea typeface="EB Garamond" pitchFamily="34" charset="-122"/>
                <a:cs typeface="EB Garamond" pitchFamily="34" charset="-120"/>
              </a:rPr>
              <a:t>Adding to one heir’s share at another’s expense</a:t>
            </a:r>
            <a:endParaRPr lang="en-US" sz="1600" dirty="0"/>
          </a:p>
        </p:txBody>
      </p:sp>
      <p:sp>
        <p:nvSpPr>
          <p:cNvPr id="14" name="Text 9"/>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5" name="Text 10"/>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16</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dirty="0"/>
          </a:p>
        </p:txBody>
      </p:sp>
      <p:pic>
        <p:nvPicPr>
          <p:cNvPr id="3" name="Image 0" descr="/home/claude/work/icon_give.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YOUR ONE-THIRD · IN PRACTICE</a:t>
            </a:r>
            <a:endParaRPr lang="en-US" sz="1250" dirty="0"/>
          </a:p>
        </p:txBody>
      </p:sp>
      <p:sp>
        <p:nvSpPr>
          <p:cNvPr id="5" name="Text 2"/>
          <p:cNvSpPr txBox="1"/>
          <p:nvPr/>
        </p:nvSpPr>
        <p:spPr>
          <a:xfrm>
            <a:off x="1371600" y="676656"/>
            <a:ext cx="1033272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Who your one-third can remember</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1371600" y="1353312"/>
            <a:ext cx="10332720" cy="438912"/>
          </a:xfrm>
          <a:prstGeom prst="rect">
            <a:avLst/>
          </a:prstGeom>
          <a:noFill/>
          <a:ln/>
        </p:spPr>
        <p:txBody>
          <a:bodyPr wrap="square" lIns="0" tIns="0" rIns="0" bIns="0" rtlCol="0" anchor="t"/>
          <a:lstStyle/>
          <a:p>
            <a:pPr marL="0" indent="0">
              <a:lnSpc>
                <a:spcPct val="103000"/>
              </a:lnSpc>
              <a:buNone/>
            </a:pPr>
            <a:r>
              <a:rPr lang="en-US" i="1" dirty="0">
                <a:solidFill>
                  <a:srgbClr val="6B7C76"/>
                </a:solidFill>
                <a:latin typeface="EB Garamond" pitchFamily="34" charset="0"/>
                <a:ea typeface="EB Garamond" pitchFamily="34" charset="-122"/>
                <a:cs typeface="EB Garamond" pitchFamily="34" charset="-120"/>
              </a:rPr>
              <a:t>Your waṣiyyah, up to a third, is for non-heirs only, the people the fixed shares never reach. Heirs are already provided for; the third is where you remember everyone else.</a:t>
            </a:r>
            <a:endParaRPr lang="en-US" dirty="0"/>
          </a:p>
        </p:txBody>
      </p:sp>
      <p:sp>
        <p:nvSpPr>
          <p:cNvPr id="8" name="Shape 5"/>
          <p:cNvSpPr/>
          <p:nvPr/>
        </p:nvSpPr>
        <p:spPr>
          <a:xfrm>
            <a:off x="566928" y="2093977"/>
            <a:ext cx="5422392" cy="3410711"/>
          </a:xfrm>
          <a:prstGeom prst="roundRect">
            <a:avLst>
              <a:gd name="adj" fmla="val 216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800" dirty="0"/>
          </a:p>
        </p:txBody>
      </p:sp>
      <p:sp>
        <p:nvSpPr>
          <p:cNvPr id="9" name="Shape 6"/>
          <p:cNvSpPr/>
          <p:nvPr/>
        </p:nvSpPr>
        <p:spPr>
          <a:xfrm>
            <a:off x="6199632" y="2093977"/>
            <a:ext cx="5422392" cy="3410711"/>
          </a:xfrm>
          <a:prstGeom prst="roundRect">
            <a:avLst>
              <a:gd name="adj" fmla="val 216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800" dirty="0"/>
          </a:p>
        </p:txBody>
      </p:sp>
      <p:sp>
        <p:nvSpPr>
          <p:cNvPr id="10" name="Text 7"/>
          <p:cNvSpPr txBox="1"/>
          <p:nvPr/>
        </p:nvSpPr>
        <p:spPr>
          <a:xfrm>
            <a:off x="868680" y="2240281"/>
            <a:ext cx="4818888" cy="274320"/>
          </a:xfrm>
          <a:prstGeom prst="rect">
            <a:avLst/>
          </a:prstGeom>
          <a:noFill/>
          <a:ln/>
        </p:spPr>
        <p:txBody>
          <a:bodyPr wrap="square" lIns="0" tIns="0" rIns="0" bIns="0" rtlCol="0" anchor="ctr"/>
          <a:lstStyle/>
          <a:p>
            <a:pPr marL="0" indent="0">
              <a:buNone/>
            </a:pPr>
            <a:r>
              <a:rPr lang="en-US" b="1" kern="0" spc="160" dirty="0">
                <a:solidFill>
                  <a:srgbClr val="A6842F"/>
                </a:solidFill>
                <a:latin typeface="EB Garamond" pitchFamily="34" charset="0"/>
                <a:ea typeface="EB Garamond" pitchFamily="34" charset="-122"/>
                <a:cs typeface="EB Garamond" pitchFamily="34" charset="-120"/>
              </a:rPr>
              <a:t>FAMILY WITH NO FIXED SHARE</a:t>
            </a:r>
            <a:endParaRPr lang="en-US" dirty="0"/>
          </a:p>
        </p:txBody>
      </p:sp>
      <p:sp>
        <p:nvSpPr>
          <p:cNvPr id="11" name="Shape 8"/>
          <p:cNvSpPr/>
          <p:nvPr/>
        </p:nvSpPr>
        <p:spPr>
          <a:xfrm>
            <a:off x="868680" y="2596897"/>
            <a:ext cx="4818888" cy="0"/>
          </a:xfrm>
          <a:prstGeom prst="line">
            <a:avLst/>
          </a:prstGeom>
          <a:noFill/>
          <a:ln w="12700">
            <a:solidFill>
              <a:srgbClr val="E3EAE7"/>
            </a:solidFill>
            <a:prstDash val="solid"/>
          </a:ln>
        </p:spPr>
        <p:txBody>
          <a:bodyPr/>
          <a:lstStyle/>
          <a:p>
            <a:endParaRPr lang="en-GB" sz="2800" dirty="0"/>
          </a:p>
        </p:txBody>
      </p:sp>
      <p:sp>
        <p:nvSpPr>
          <p:cNvPr id="12" name="Text 9"/>
          <p:cNvSpPr txBox="1"/>
          <p:nvPr/>
        </p:nvSpPr>
        <p:spPr>
          <a:xfrm>
            <a:off x="6501384" y="2240281"/>
            <a:ext cx="4818888" cy="274320"/>
          </a:xfrm>
          <a:prstGeom prst="rect">
            <a:avLst/>
          </a:prstGeom>
          <a:noFill/>
          <a:ln/>
        </p:spPr>
        <p:txBody>
          <a:bodyPr wrap="square" lIns="0" tIns="0" rIns="0" bIns="0" rtlCol="0" anchor="ctr"/>
          <a:lstStyle/>
          <a:p>
            <a:pPr marL="0" indent="0">
              <a:buNone/>
            </a:pPr>
            <a:r>
              <a:rPr lang="en-US" b="1" kern="0" spc="160" dirty="0">
                <a:solidFill>
                  <a:srgbClr val="A6842F"/>
                </a:solidFill>
                <a:latin typeface="EB Garamond" pitchFamily="34" charset="0"/>
                <a:ea typeface="EB Garamond" pitchFamily="34" charset="-122"/>
                <a:cs typeface="EB Garamond" pitchFamily="34" charset="-120"/>
              </a:rPr>
              <a:t>BEYOND THE IMMEDIATE FAMILY</a:t>
            </a:r>
            <a:endParaRPr lang="en-US" dirty="0"/>
          </a:p>
        </p:txBody>
      </p:sp>
      <p:sp>
        <p:nvSpPr>
          <p:cNvPr id="13" name="Shape 10"/>
          <p:cNvSpPr/>
          <p:nvPr/>
        </p:nvSpPr>
        <p:spPr>
          <a:xfrm>
            <a:off x="6501384" y="2596897"/>
            <a:ext cx="4818888" cy="0"/>
          </a:xfrm>
          <a:prstGeom prst="line">
            <a:avLst/>
          </a:prstGeom>
          <a:noFill/>
          <a:ln w="12700">
            <a:solidFill>
              <a:srgbClr val="E3EAE7"/>
            </a:solidFill>
            <a:prstDash val="solid"/>
          </a:ln>
        </p:spPr>
        <p:txBody>
          <a:bodyPr/>
          <a:lstStyle/>
          <a:p>
            <a:endParaRPr lang="en-GB" sz="2800" dirty="0"/>
          </a:p>
        </p:txBody>
      </p:sp>
      <p:sp>
        <p:nvSpPr>
          <p:cNvPr id="14" name="Text 11"/>
          <p:cNvSpPr txBox="1"/>
          <p:nvPr/>
        </p:nvSpPr>
        <p:spPr>
          <a:xfrm>
            <a:off x="868680" y="2807209"/>
            <a:ext cx="4818888" cy="914400"/>
          </a:xfrm>
          <a:prstGeom prst="rect">
            <a:avLst/>
          </a:prstGeom>
          <a:noFill/>
          <a:ln/>
        </p:spPr>
        <p:txBody>
          <a:bodyPr wrap="square" lIns="0" tIns="0" rIns="0" bIns="0" rtlCol="0" anchor="t"/>
          <a:lstStyle/>
          <a:p>
            <a:pPr marL="0" indent="0">
              <a:lnSpc>
                <a:spcPct val="105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Step, foster and adopted children.  </a:t>
            </a:r>
            <a:r>
              <a:rPr lang="en-US" dirty="0">
                <a:solidFill>
                  <a:srgbClr val="233631"/>
                </a:solidFill>
                <a:latin typeface="EB Garamond" pitchFamily="34" charset="0"/>
                <a:ea typeface="EB Garamond" pitchFamily="34" charset="-122"/>
                <a:cs typeface="EB Garamond" pitchFamily="34" charset="-120"/>
              </a:rPr>
              <a:t>They take no automatic share in Islam. If you wish to provide for them, this is where you do it.</a:t>
            </a:r>
            <a:endParaRPr lang="en-US" dirty="0"/>
          </a:p>
        </p:txBody>
      </p:sp>
      <p:sp>
        <p:nvSpPr>
          <p:cNvPr id="15" name="Text 12"/>
          <p:cNvSpPr txBox="1"/>
          <p:nvPr/>
        </p:nvSpPr>
        <p:spPr>
          <a:xfrm>
            <a:off x="868680" y="3922777"/>
            <a:ext cx="4818888" cy="914400"/>
          </a:xfrm>
          <a:prstGeom prst="rect">
            <a:avLst/>
          </a:prstGeom>
          <a:noFill/>
          <a:ln/>
        </p:spPr>
        <p:txBody>
          <a:bodyPr wrap="square" lIns="0" tIns="0" rIns="0" bIns="0" rtlCol="0" anchor="t"/>
          <a:lstStyle/>
          <a:p>
            <a:pPr marL="0" indent="0">
              <a:lnSpc>
                <a:spcPct val="105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Orphaned grandchildren.  </a:t>
            </a:r>
            <a:r>
              <a:rPr lang="en-US" dirty="0">
                <a:solidFill>
                  <a:srgbClr val="233631"/>
                </a:solidFill>
                <a:latin typeface="EB Garamond" pitchFamily="34" charset="0"/>
                <a:ea typeface="EB Garamond" pitchFamily="34" charset="-122"/>
                <a:cs typeface="EB Garamond" pitchFamily="34" charset="-120"/>
              </a:rPr>
              <a:t>The children of a son or daughter who died before you do not inherit automatically. Remember them here.</a:t>
            </a:r>
            <a:endParaRPr lang="en-US" dirty="0"/>
          </a:p>
        </p:txBody>
      </p:sp>
      <p:sp>
        <p:nvSpPr>
          <p:cNvPr id="16" name="Text 13"/>
          <p:cNvSpPr txBox="1"/>
          <p:nvPr/>
        </p:nvSpPr>
        <p:spPr>
          <a:xfrm>
            <a:off x="6501384" y="2807209"/>
            <a:ext cx="4818888" cy="914400"/>
          </a:xfrm>
          <a:prstGeom prst="rect">
            <a:avLst/>
          </a:prstGeom>
          <a:noFill/>
          <a:ln/>
        </p:spPr>
        <p:txBody>
          <a:bodyPr wrap="square" lIns="0" tIns="0" rIns="0" bIns="0" rtlCol="0" anchor="t"/>
          <a:lstStyle/>
          <a:p>
            <a:pPr marL="0" indent="0">
              <a:lnSpc>
                <a:spcPct val="105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Non-Muslim relatives.  </a:t>
            </a:r>
            <a:r>
              <a:rPr lang="en-US" dirty="0">
                <a:solidFill>
                  <a:srgbClr val="233631"/>
                </a:solidFill>
                <a:latin typeface="EB Garamond" pitchFamily="34" charset="0"/>
                <a:ea typeface="EB Garamond" pitchFamily="34" charset="-122"/>
                <a:cs typeface="EB Garamond" pitchFamily="34" charset="-120"/>
              </a:rPr>
              <a:t>A non-Muslim relative takes no fixed share, but may still be given from the third.</a:t>
            </a:r>
            <a:endParaRPr lang="en-US" dirty="0"/>
          </a:p>
        </p:txBody>
      </p:sp>
      <p:sp>
        <p:nvSpPr>
          <p:cNvPr id="17" name="Text 14"/>
          <p:cNvSpPr txBox="1"/>
          <p:nvPr/>
        </p:nvSpPr>
        <p:spPr>
          <a:xfrm>
            <a:off x="6501384" y="3922777"/>
            <a:ext cx="4818888" cy="914400"/>
          </a:xfrm>
          <a:prstGeom prst="rect">
            <a:avLst/>
          </a:prstGeom>
          <a:noFill/>
          <a:ln/>
        </p:spPr>
        <p:txBody>
          <a:bodyPr wrap="square" lIns="0" tIns="0" rIns="0" bIns="0" rtlCol="0" anchor="t"/>
          <a:lstStyle/>
          <a:p>
            <a:pPr marL="0" indent="0">
              <a:lnSpc>
                <a:spcPct val="105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Charities and waqf.  </a:t>
            </a:r>
            <a:r>
              <a:rPr lang="en-US" dirty="0">
                <a:solidFill>
                  <a:srgbClr val="233631"/>
                </a:solidFill>
                <a:latin typeface="EB Garamond" pitchFamily="34" charset="0"/>
                <a:ea typeface="EB Garamond" pitchFamily="34" charset="-122"/>
                <a:cs typeface="EB Garamond" pitchFamily="34" charset="-120"/>
              </a:rPr>
              <a:t>A lasting ṣadaqah jāriyah that keeps rewarding you long after death.</a:t>
            </a:r>
            <a:endParaRPr lang="en-US" dirty="0"/>
          </a:p>
        </p:txBody>
      </p:sp>
      <p:sp>
        <p:nvSpPr>
          <p:cNvPr id="18" name="Shape 15"/>
          <p:cNvSpPr/>
          <p:nvPr/>
        </p:nvSpPr>
        <p:spPr>
          <a:xfrm>
            <a:off x="566928" y="5815584"/>
            <a:ext cx="11055096" cy="658368"/>
          </a:xfrm>
          <a:prstGeom prst="roundRect">
            <a:avLst>
              <a:gd name="adj" fmla="val 9722"/>
            </a:avLst>
          </a:prstGeom>
          <a:solidFill>
            <a:srgbClr val="E9F0ED"/>
          </a:solidFill>
          <a:ln w="12700">
            <a:solidFill>
              <a:srgbClr val="CFDED7"/>
            </a:solidFill>
            <a:prstDash val="solid"/>
          </a:ln>
        </p:spPr>
        <p:txBody>
          <a:bodyPr/>
          <a:lstStyle/>
          <a:p>
            <a:endParaRPr lang="en-GB" sz="2800" dirty="0"/>
          </a:p>
        </p:txBody>
      </p:sp>
      <p:sp>
        <p:nvSpPr>
          <p:cNvPr id="19" name="Text 16"/>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b="1" dirty="0">
                <a:solidFill>
                  <a:srgbClr val="0E3B36"/>
                </a:solidFill>
                <a:latin typeface="EB Garamond" pitchFamily="34" charset="0"/>
                <a:ea typeface="EB Garamond" pitchFamily="34" charset="-122"/>
                <a:cs typeface="EB Garamond" pitchFamily="34" charset="-120"/>
              </a:rPr>
              <a:t>The third is for non-heirs only, never to top up an heir.  </a:t>
            </a:r>
            <a:r>
              <a:rPr lang="en-US" dirty="0">
                <a:solidFill>
                  <a:srgbClr val="233631"/>
                </a:solidFill>
                <a:latin typeface="EB Garamond" pitchFamily="34" charset="0"/>
                <a:ea typeface="EB Garamond" pitchFamily="34" charset="-122"/>
                <a:cs typeface="EB Garamond" pitchFamily="34" charset="-120"/>
              </a:rPr>
              <a:t>Name people and amounts clearly, have your Mufti check it, and build yours at imamwrites.com.</a:t>
            </a:r>
            <a:endParaRPr lang="en-US" dirty="0"/>
          </a:p>
        </p:txBody>
      </p:sp>
      <p:sp>
        <p:nvSpPr>
          <p:cNvPr id="20" name="Slide Number 17"/>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17</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dirty="0"/>
          </a:p>
        </p:txBody>
      </p:sp>
      <p:pic>
        <p:nvPicPr>
          <p:cNvPr id="3" name="Image 0" descr="/home/claude/work/icon_child.png"/>
          <p:cNvPicPr>
            <a:picLocks noChangeAspect="1"/>
          </p:cNvPicPr>
          <p:nvPr/>
        </p:nvPicPr>
        <p:blipFill>
          <a:blip r:embed="rId2"/>
          <a:stretch>
            <a:fillRect/>
          </a:stretch>
        </p:blipFill>
        <p:spPr>
          <a:xfrm>
            <a:off x="749808" y="566928"/>
            <a:ext cx="256032" cy="274320"/>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WHEN DEATH IS NEAR · IN SHARĪ‘AH</a:t>
            </a:r>
            <a:endParaRPr lang="en-US" sz="1250" dirty="0"/>
          </a:p>
        </p:txBody>
      </p:sp>
      <p:sp>
        <p:nvSpPr>
          <p:cNvPr id="5" name="Text 2"/>
          <p:cNvSpPr txBox="1"/>
          <p:nvPr/>
        </p:nvSpPr>
        <p:spPr>
          <a:xfrm>
            <a:off x="1371600" y="676656"/>
            <a:ext cx="1033272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Death-bed illness (maraḍ al-mawt)</a:t>
            </a:r>
            <a:endParaRPr lang="en-US" sz="3000" dirty="0"/>
          </a:p>
        </p:txBody>
      </p:sp>
      <p:sp>
        <p:nvSpPr>
          <p:cNvPr id="6" name="Text 3"/>
          <p:cNvSpPr txBox="1"/>
          <p:nvPr/>
        </p:nvSpPr>
        <p:spPr>
          <a:xfrm>
            <a:off x="1371600" y="1243584"/>
            <a:ext cx="10332720" cy="548640"/>
          </a:xfrm>
          <a:prstGeom prst="rect">
            <a:avLst/>
          </a:prstGeom>
          <a:noFill/>
          <a:ln/>
        </p:spPr>
        <p:txBody>
          <a:bodyPr wrap="square" lIns="0" tIns="0" rIns="0" bIns="0" rtlCol="0" anchor="t"/>
          <a:lstStyle/>
          <a:p>
            <a:pPr marL="0" indent="0">
              <a:lnSpc>
                <a:spcPct val="103000"/>
              </a:lnSpc>
              <a:buNone/>
            </a:pPr>
            <a:r>
              <a:rPr lang="en-US" sz="1600" i="1" dirty="0">
                <a:solidFill>
                  <a:srgbClr val="6B7C76"/>
                </a:solidFill>
                <a:latin typeface="EB Garamond" pitchFamily="34" charset="0"/>
                <a:ea typeface="EB Garamond" pitchFamily="34" charset="-122"/>
                <a:cs typeface="EB Garamond" pitchFamily="34" charset="-120"/>
              </a:rPr>
              <a:t xml:space="preserve">A death-bed illness is one </a:t>
            </a:r>
            <a:r>
              <a:rPr lang="en-US" sz="1600" i="1" dirty="0">
                <a:solidFill>
                  <a:srgbClr val="0E3B36"/>
                </a:solidFill>
                <a:latin typeface="EB Garamond" pitchFamily="34" charset="0"/>
                <a:ea typeface="EB Garamond" pitchFamily="34" charset="-122"/>
                <a:cs typeface="EB Garamond" pitchFamily="34" charset="-120"/>
              </a:rPr>
              <a:t>that usually ends in death and stops a person managing their ordinary affairs</a:t>
            </a:r>
            <a:r>
              <a:rPr lang="en-US" sz="1600" i="1" dirty="0">
                <a:solidFill>
                  <a:srgbClr val="6B7C76"/>
                </a:solidFill>
                <a:latin typeface="EB Garamond" pitchFamily="34" charset="0"/>
                <a:ea typeface="EB Garamond" pitchFamily="34" charset="-122"/>
                <a:cs typeface="EB Garamond" pitchFamily="34" charset="-120"/>
              </a:rPr>
              <a:t>, where death then follows before recovery. What you give away during it is treated very differently.</a:t>
            </a:r>
            <a:endParaRPr lang="en-US" sz="1600" dirty="0"/>
          </a:p>
        </p:txBody>
      </p:sp>
      <p:sp>
        <p:nvSpPr>
          <p:cNvPr id="7" name="Shape 4"/>
          <p:cNvSpPr/>
          <p:nvPr/>
        </p:nvSpPr>
        <p:spPr>
          <a:xfrm>
            <a:off x="566928" y="1883664"/>
            <a:ext cx="5422392" cy="3767328"/>
          </a:xfrm>
          <a:prstGeom prst="roundRect">
            <a:avLst>
              <a:gd name="adj" fmla="val 2184"/>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400" dirty="0"/>
          </a:p>
        </p:txBody>
      </p:sp>
      <p:sp>
        <p:nvSpPr>
          <p:cNvPr id="8" name="Text 5"/>
          <p:cNvSpPr txBox="1"/>
          <p:nvPr/>
        </p:nvSpPr>
        <p:spPr>
          <a:xfrm>
            <a:off x="717804" y="1975104"/>
            <a:ext cx="5330952" cy="402336"/>
          </a:xfrm>
          <a:prstGeom prst="rect">
            <a:avLst/>
          </a:prstGeom>
          <a:noFill/>
          <a:ln/>
        </p:spPr>
        <p:txBody>
          <a:bodyPr wrap="square" lIns="0" tIns="0" rIns="0" bIns="0" rtlCol="0" anchor="ctr"/>
          <a:lstStyle/>
          <a:p>
            <a:pPr marL="0" indent="0">
              <a:buNone/>
            </a:pPr>
            <a:r>
              <a:rPr lang="en-US" sz="1600" b="1" kern="0" spc="140" dirty="0">
                <a:solidFill>
                  <a:srgbClr val="A6842F"/>
                </a:solidFill>
                <a:latin typeface="EB Garamond" pitchFamily="34" charset="0"/>
                <a:ea typeface="EB Garamond" pitchFamily="34" charset="-122"/>
                <a:cs typeface="EB Garamond" pitchFamily="34" charset="-120"/>
              </a:rPr>
              <a:t>WHAT COUNTS AS A DEATH-BED ILLNESS</a:t>
            </a:r>
            <a:endParaRPr lang="en-US" sz="1600" dirty="0"/>
          </a:p>
        </p:txBody>
      </p:sp>
      <p:sp>
        <p:nvSpPr>
          <p:cNvPr id="9" name="Shape 6"/>
          <p:cNvSpPr/>
          <p:nvPr/>
        </p:nvSpPr>
        <p:spPr>
          <a:xfrm>
            <a:off x="868680" y="2395728"/>
            <a:ext cx="4818888" cy="0"/>
          </a:xfrm>
          <a:prstGeom prst="line">
            <a:avLst/>
          </a:prstGeom>
          <a:noFill/>
          <a:ln w="12700">
            <a:solidFill>
              <a:srgbClr val="E3EAE7"/>
            </a:solidFill>
            <a:prstDash val="solid"/>
          </a:ln>
        </p:spPr>
        <p:txBody>
          <a:bodyPr/>
          <a:lstStyle/>
          <a:p>
            <a:endParaRPr lang="en-GB" sz="2400" dirty="0"/>
          </a:p>
        </p:txBody>
      </p:sp>
      <p:sp>
        <p:nvSpPr>
          <p:cNvPr id="10" name="Text 7"/>
          <p:cNvSpPr txBox="1"/>
          <p:nvPr/>
        </p:nvSpPr>
        <p:spPr>
          <a:xfrm>
            <a:off x="868680" y="2542031"/>
            <a:ext cx="4818888" cy="2352989"/>
          </a:xfrm>
          <a:prstGeom prst="rect">
            <a:avLst/>
          </a:prstGeom>
          <a:noFill/>
          <a:ln/>
        </p:spPr>
        <p:txBody>
          <a:bodyPr wrap="square" lIns="0" tIns="0" rIns="0" bIns="0" rtlCol="0" anchor="t"/>
          <a:lstStyle/>
          <a:p>
            <a:pPr marL="0" indent="0">
              <a:lnSpc>
                <a:spcPct val="104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 xml:space="preserve">Serious and disabling.  </a:t>
            </a:r>
            <a:r>
              <a:rPr lang="en-US" dirty="0">
                <a:solidFill>
                  <a:srgbClr val="233631"/>
                </a:solidFill>
                <a:latin typeface="EB Garamond" pitchFamily="34" charset="0"/>
                <a:ea typeface="EB Garamond" pitchFamily="34" charset="-122"/>
                <a:cs typeface="EB Garamond" pitchFamily="34" charset="-120"/>
              </a:rPr>
              <a:t>Most people with it die, and it keeps you from your normal affairs.</a:t>
            </a:r>
            <a:endParaRPr lang="en-US" dirty="0"/>
          </a:p>
        </p:txBody>
      </p:sp>
      <p:sp>
        <p:nvSpPr>
          <p:cNvPr id="11" name="Text 8"/>
          <p:cNvSpPr txBox="1"/>
          <p:nvPr/>
        </p:nvSpPr>
        <p:spPr>
          <a:xfrm>
            <a:off x="868680" y="3364992"/>
            <a:ext cx="4818888" cy="1097280"/>
          </a:xfrm>
          <a:prstGeom prst="rect">
            <a:avLst/>
          </a:prstGeom>
          <a:noFill/>
          <a:ln/>
        </p:spPr>
        <p:txBody>
          <a:bodyPr wrap="square" lIns="0" tIns="0" rIns="0" bIns="0" rtlCol="0" anchor="t"/>
          <a:lstStyle/>
          <a:p>
            <a:pPr marL="0" indent="0">
              <a:lnSpc>
                <a:spcPct val="104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 xml:space="preserve">It ends in death.  </a:t>
            </a:r>
            <a:r>
              <a:rPr lang="en-US" dirty="0">
                <a:solidFill>
                  <a:srgbClr val="233631"/>
                </a:solidFill>
                <a:latin typeface="EB Garamond" pitchFamily="34" charset="0"/>
                <a:ea typeface="EB Garamond" pitchFamily="34" charset="-122"/>
                <a:cs typeface="EB Garamond" pitchFamily="34" charset="-120"/>
              </a:rPr>
              <a:t>If you recover, it was never a death-bed illness. One that lasts a year without worsening is treated as health.</a:t>
            </a:r>
            <a:r>
              <a:rPr lang="en-US" i="1" dirty="0">
                <a:solidFill>
                  <a:srgbClr val="6B7C76"/>
                </a:solidFill>
                <a:latin typeface="EB Garamond" pitchFamily="34" charset="0"/>
                <a:ea typeface="EB Garamond" pitchFamily="34" charset="-122"/>
                <a:cs typeface="EB Garamond" pitchFamily="34" charset="-120"/>
              </a:rPr>
              <a:t xml:space="preserve">  (al-Majallah, art. 1595)</a:t>
            </a:r>
            <a:endParaRPr lang="en-US" dirty="0"/>
          </a:p>
        </p:txBody>
      </p:sp>
      <p:sp>
        <p:nvSpPr>
          <p:cNvPr id="12" name="Shape 9"/>
          <p:cNvSpPr/>
          <p:nvPr/>
        </p:nvSpPr>
        <p:spPr>
          <a:xfrm>
            <a:off x="868680" y="4791456"/>
            <a:ext cx="4818888" cy="694944"/>
          </a:xfrm>
          <a:prstGeom prst="roundRect">
            <a:avLst>
              <a:gd name="adj" fmla="val 7895"/>
            </a:avLst>
          </a:prstGeom>
          <a:solidFill>
            <a:srgbClr val="EFF5F1"/>
          </a:solidFill>
          <a:ln/>
        </p:spPr>
        <p:txBody>
          <a:bodyPr/>
          <a:lstStyle/>
          <a:p>
            <a:endParaRPr lang="en-GB" sz="2800" dirty="0"/>
          </a:p>
        </p:txBody>
      </p:sp>
      <p:sp>
        <p:nvSpPr>
          <p:cNvPr id="13" name="Text 10"/>
          <p:cNvSpPr txBox="1"/>
          <p:nvPr/>
        </p:nvSpPr>
        <p:spPr>
          <a:xfrm>
            <a:off x="1024128" y="4791456"/>
            <a:ext cx="4526280" cy="694944"/>
          </a:xfrm>
          <a:prstGeom prst="rect">
            <a:avLst/>
          </a:prstGeom>
          <a:noFill/>
          <a:ln/>
        </p:spPr>
        <p:txBody>
          <a:bodyPr wrap="square" lIns="0" tIns="0" rIns="0" bIns="0" rtlCol="0" anchor="ctr"/>
          <a:lstStyle/>
          <a:p>
            <a:pPr marL="0" indent="0">
              <a:lnSpc>
                <a:spcPct val="102000"/>
              </a:lnSpc>
              <a:buNone/>
            </a:pPr>
            <a:r>
              <a:rPr lang="en-US" sz="1600" b="1" dirty="0">
                <a:solidFill>
                  <a:srgbClr val="0E3B36"/>
                </a:solidFill>
                <a:latin typeface="EB Garamond" pitchFamily="34" charset="0"/>
                <a:ea typeface="EB Garamond" pitchFamily="34" charset="-122"/>
                <a:cs typeface="EB Garamond" pitchFamily="34" charset="-120"/>
              </a:rPr>
              <a:t>→  Facing grave danger, such as a sinking ship or a death sentence, takes the same ruling.</a:t>
            </a:r>
            <a:endParaRPr lang="en-US" sz="1600" dirty="0"/>
          </a:p>
        </p:txBody>
      </p:sp>
      <p:sp>
        <p:nvSpPr>
          <p:cNvPr id="14" name="Shape 11"/>
          <p:cNvSpPr/>
          <p:nvPr/>
        </p:nvSpPr>
        <p:spPr>
          <a:xfrm>
            <a:off x="6199632" y="1883664"/>
            <a:ext cx="5422392" cy="3767328"/>
          </a:xfrm>
          <a:prstGeom prst="roundRect">
            <a:avLst>
              <a:gd name="adj" fmla="val 2184"/>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400" dirty="0"/>
          </a:p>
        </p:txBody>
      </p:sp>
      <p:sp>
        <p:nvSpPr>
          <p:cNvPr id="15" name="Text 12"/>
          <p:cNvSpPr txBox="1"/>
          <p:nvPr/>
        </p:nvSpPr>
        <p:spPr>
          <a:xfrm>
            <a:off x="6501384" y="2029968"/>
            <a:ext cx="4818888" cy="274320"/>
          </a:xfrm>
          <a:prstGeom prst="rect">
            <a:avLst/>
          </a:prstGeom>
          <a:noFill/>
          <a:ln/>
        </p:spPr>
        <p:txBody>
          <a:bodyPr wrap="square" lIns="0" tIns="0" rIns="0" bIns="0" rtlCol="0" anchor="ctr"/>
          <a:lstStyle/>
          <a:p>
            <a:pPr marL="0" indent="0">
              <a:buNone/>
            </a:pPr>
            <a:r>
              <a:rPr lang="en-US" sz="1600" b="1" kern="0" spc="140" dirty="0">
                <a:solidFill>
                  <a:srgbClr val="A6842F"/>
                </a:solidFill>
                <a:latin typeface="EB Garamond" pitchFamily="34" charset="0"/>
                <a:ea typeface="EB Garamond" pitchFamily="34" charset="-122"/>
                <a:cs typeface="EB Garamond" pitchFamily="34" charset="-120"/>
              </a:rPr>
              <a:t>ITS ISLAMIC IMPACT</a:t>
            </a:r>
            <a:endParaRPr lang="en-US" sz="1600" dirty="0"/>
          </a:p>
        </p:txBody>
      </p:sp>
      <p:sp>
        <p:nvSpPr>
          <p:cNvPr id="16" name="Shape 13"/>
          <p:cNvSpPr/>
          <p:nvPr/>
        </p:nvSpPr>
        <p:spPr>
          <a:xfrm>
            <a:off x="6501384" y="2395728"/>
            <a:ext cx="4818888" cy="0"/>
          </a:xfrm>
          <a:prstGeom prst="line">
            <a:avLst/>
          </a:prstGeom>
          <a:noFill/>
          <a:ln w="12700">
            <a:solidFill>
              <a:srgbClr val="E3EAE7"/>
            </a:solidFill>
            <a:prstDash val="solid"/>
          </a:ln>
        </p:spPr>
        <p:txBody>
          <a:bodyPr/>
          <a:lstStyle/>
          <a:p>
            <a:endParaRPr lang="en-GB" sz="2400" dirty="0"/>
          </a:p>
        </p:txBody>
      </p:sp>
      <p:sp>
        <p:nvSpPr>
          <p:cNvPr id="17" name="Text 14"/>
          <p:cNvSpPr txBox="1"/>
          <p:nvPr/>
        </p:nvSpPr>
        <p:spPr>
          <a:xfrm>
            <a:off x="6501384" y="2542031"/>
            <a:ext cx="4818888" cy="2212843"/>
          </a:xfrm>
          <a:prstGeom prst="rect">
            <a:avLst/>
          </a:prstGeom>
          <a:noFill/>
          <a:ln/>
        </p:spPr>
        <p:txBody>
          <a:bodyPr wrap="square" lIns="0" tIns="0" rIns="0" bIns="0" rtlCol="0" anchor="t"/>
          <a:lstStyle/>
          <a:p>
            <a:pPr marL="0" indent="0">
              <a:lnSpc>
                <a:spcPct val="104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 xml:space="preserve">Gifts become bequests.  </a:t>
            </a:r>
            <a:r>
              <a:rPr lang="en-US" dirty="0">
                <a:solidFill>
                  <a:srgbClr val="233631"/>
                </a:solidFill>
                <a:latin typeface="EB Garamond" pitchFamily="34" charset="0"/>
                <a:ea typeface="EB Garamond" pitchFamily="34" charset="-122"/>
                <a:cs typeface="EB Garamond" pitchFamily="34" charset="-120"/>
              </a:rPr>
              <a:t>Anything given away counts against the one-third, and only for non-heirs.</a:t>
            </a:r>
            <a:endParaRPr lang="en-US" dirty="0"/>
          </a:p>
        </p:txBody>
      </p:sp>
      <p:sp>
        <p:nvSpPr>
          <p:cNvPr id="18" name="Text 15"/>
          <p:cNvSpPr txBox="1"/>
          <p:nvPr/>
        </p:nvSpPr>
        <p:spPr>
          <a:xfrm>
            <a:off x="6501384" y="3566160"/>
            <a:ext cx="4818888" cy="1097280"/>
          </a:xfrm>
          <a:prstGeom prst="rect">
            <a:avLst/>
          </a:prstGeom>
          <a:noFill/>
          <a:ln/>
        </p:spPr>
        <p:txBody>
          <a:bodyPr wrap="square" lIns="0" tIns="0" rIns="0" bIns="0" rtlCol="0" anchor="t"/>
          <a:lstStyle/>
          <a:p>
            <a:pPr marL="0" indent="0">
              <a:lnSpc>
                <a:spcPct val="104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 xml:space="preserve">Heirs cannot be favoured.  </a:t>
            </a:r>
            <a:r>
              <a:rPr lang="en-US" dirty="0">
                <a:solidFill>
                  <a:srgbClr val="233631"/>
                </a:solidFill>
                <a:latin typeface="EB Garamond" pitchFamily="34" charset="0"/>
                <a:ea typeface="EB Garamond" pitchFamily="34" charset="-122"/>
                <a:cs typeface="EB Garamond" pitchFamily="34" charset="-120"/>
              </a:rPr>
              <a:t>A gift to an heir, or a debt admitted to one, needs the other heirs’ consent after death.</a:t>
            </a:r>
            <a:endParaRPr lang="en-US" dirty="0"/>
          </a:p>
        </p:txBody>
      </p:sp>
      <p:sp>
        <p:nvSpPr>
          <p:cNvPr id="19" name="Shape 16"/>
          <p:cNvSpPr/>
          <p:nvPr/>
        </p:nvSpPr>
        <p:spPr>
          <a:xfrm>
            <a:off x="6501384" y="4791456"/>
            <a:ext cx="4818888" cy="694944"/>
          </a:xfrm>
          <a:prstGeom prst="roundRect">
            <a:avLst>
              <a:gd name="adj" fmla="val 7895"/>
            </a:avLst>
          </a:prstGeom>
          <a:solidFill>
            <a:srgbClr val="EFF5F1"/>
          </a:solidFill>
          <a:ln/>
        </p:spPr>
        <p:txBody>
          <a:bodyPr/>
          <a:lstStyle/>
          <a:p>
            <a:endParaRPr lang="en-GB" sz="2800" dirty="0"/>
          </a:p>
        </p:txBody>
      </p:sp>
      <p:sp>
        <p:nvSpPr>
          <p:cNvPr id="20" name="Text 17"/>
          <p:cNvSpPr txBox="1"/>
          <p:nvPr/>
        </p:nvSpPr>
        <p:spPr>
          <a:xfrm>
            <a:off x="6656832" y="4791456"/>
            <a:ext cx="4526280" cy="694944"/>
          </a:xfrm>
          <a:prstGeom prst="rect">
            <a:avLst/>
          </a:prstGeom>
          <a:noFill/>
          <a:ln/>
        </p:spPr>
        <p:txBody>
          <a:bodyPr wrap="square" lIns="0" tIns="0" rIns="0" bIns="0" rtlCol="0" anchor="ctr"/>
          <a:lstStyle/>
          <a:p>
            <a:pPr marL="0" indent="0">
              <a:lnSpc>
                <a:spcPct val="102000"/>
              </a:lnSpc>
              <a:buNone/>
            </a:pPr>
            <a:r>
              <a:rPr lang="en-US" sz="1600" b="1" dirty="0">
                <a:solidFill>
                  <a:srgbClr val="0E3B36"/>
                </a:solidFill>
                <a:latin typeface="EB Garamond" pitchFamily="34" charset="0"/>
                <a:ea typeface="EB Garamond" pitchFamily="34" charset="-122"/>
                <a:cs typeface="EB Garamond" pitchFamily="34" charset="-120"/>
              </a:rPr>
              <a:t xml:space="preserve">→  Divorcing to cut a wife out fails: she inherits if he dies in her ʿiddah. </a:t>
            </a:r>
            <a:r>
              <a:rPr lang="en-US" sz="1600" i="1" dirty="0">
                <a:solidFill>
                  <a:srgbClr val="6B7C76"/>
                </a:solidFill>
                <a:latin typeface="EB Garamond" pitchFamily="34" charset="0"/>
                <a:ea typeface="EB Garamond" pitchFamily="34" charset="-122"/>
                <a:cs typeface="EB Garamond" pitchFamily="34" charset="-120"/>
              </a:rPr>
              <a:t>(Radd al-Muḥtār)</a:t>
            </a:r>
            <a:endParaRPr lang="en-US" sz="1600" dirty="0"/>
          </a:p>
        </p:txBody>
      </p:sp>
      <p:sp>
        <p:nvSpPr>
          <p:cNvPr id="21" name="Shape 18"/>
          <p:cNvSpPr/>
          <p:nvPr/>
        </p:nvSpPr>
        <p:spPr>
          <a:xfrm>
            <a:off x="566928" y="5797296"/>
            <a:ext cx="11055096" cy="676656"/>
          </a:xfrm>
          <a:prstGeom prst="roundRect">
            <a:avLst>
              <a:gd name="adj" fmla="val 9459"/>
            </a:avLst>
          </a:prstGeom>
          <a:solidFill>
            <a:srgbClr val="E9F0ED"/>
          </a:solidFill>
          <a:ln w="12700">
            <a:solidFill>
              <a:srgbClr val="CFDED7"/>
            </a:solidFill>
            <a:prstDash val="solid"/>
          </a:ln>
        </p:spPr>
        <p:txBody>
          <a:bodyPr/>
          <a:lstStyle/>
          <a:p>
            <a:endParaRPr lang="en-GB" sz="2400" dirty="0"/>
          </a:p>
        </p:txBody>
      </p:sp>
      <p:sp>
        <p:nvSpPr>
          <p:cNvPr id="22" name="Text 19"/>
          <p:cNvSpPr txBox="1"/>
          <p:nvPr/>
        </p:nvSpPr>
        <p:spPr>
          <a:xfrm>
            <a:off x="868680" y="5797296"/>
            <a:ext cx="10515600" cy="676656"/>
          </a:xfrm>
          <a:prstGeom prst="rect">
            <a:avLst/>
          </a:prstGeom>
          <a:noFill/>
          <a:ln/>
        </p:spPr>
        <p:txBody>
          <a:bodyPr wrap="square" lIns="0" tIns="0" rIns="0" bIns="0" rtlCol="0" anchor="ctr"/>
          <a:lstStyle/>
          <a:p>
            <a:pPr marL="0" indent="0" algn="r" rtl="1">
              <a:lnSpc>
                <a:spcPct val="100000"/>
              </a:lnSpc>
              <a:buNone/>
            </a:pPr>
            <a:r>
              <a:rPr lang="ar-SA" sz="1350" dirty="0">
                <a:solidFill>
                  <a:srgbClr val="0E3B36"/>
                </a:solidFill>
                <a:latin typeface="Amiri" pitchFamily="34" charset="0"/>
                <a:ea typeface="Amiri" pitchFamily="34" charset="-122"/>
                <a:cs typeface="Amiri" pitchFamily="34" charset="-120"/>
              </a:rPr>
              <a:t>«وَلَا تُمْهِلْ حَتَّىٰ إِذَا بَلَغَتِ الْحُلْقُومَ قُلْتَ: لِفُلَانٍ كَذَا، وَلِفُلَانٍ كَذَا، وَقَدْ كَانَ لِفُلَانٍ»</a:t>
            </a:r>
          </a:p>
          <a:p>
            <a:pPr marL="0" indent="0">
              <a:lnSpc>
                <a:spcPct val="100000"/>
              </a:lnSpc>
              <a:spcBef>
                <a:spcPts val="1000"/>
              </a:spcBef>
              <a:buNone/>
            </a:pPr>
            <a:r>
              <a:rPr lang="en-GB" sz="1200" i="1" dirty="0">
                <a:solidFill>
                  <a:srgbClr val="233631"/>
                </a:solidFill>
                <a:latin typeface="EB Garamond" pitchFamily="34" charset="0"/>
                <a:ea typeface="EB Garamond" pitchFamily="34" charset="-122"/>
                <a:cs typeface="EB Garamond" pitchFamily="34" charset="-120"/>
              </a:rPr>
              <a:t xml:space="preserve">“Do not delay until the soul reaches the throat, then say: ‘to so-and-so this much, and to so-and-so this much’, when it already belongs to so-and-so.” </a:t>
            </a:r>
            <a:r>
              <a:rPr lang="en-GB" sz="1200" dirty="0">
                <a:solidFill>
                  <a:srgbClr val="A6842F"/>
                </a:solidFill>
                <a:latin typeface="EB Garamond" pitchFamily="34" charset="0"/>
                <a:ea typeface="EB Garamond" pitchFamily="34" charset="-122"/>
                <a:cs typeface="EB Garamond" pitchFamily="34" charset="-120"/>
              </a:rPr>
              <a:t>(al-Bukhārī &amp; Muslim)</a:t>
            </a:r>
          </a:p>
        </p:txBody>
      </p:sp>
      <p:sp>
        <p:nvSpPr>
          <p:cNvPr id="23" name="Text 20"/>
          <p:cNvSpPr txBox="1"/>
          <p:nvPr/>
        </p:nvSpPr>
        <p:spPr>
          <a:xfrm>
            <a:off x="566928" y="6528816"/>
            <a:ext cx="8229600" cy="256032"/>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24" name="Slide Number 18"/>
          <p:cNvSpPr/>
          <p:nvPr/>
        </p:nvSpPr>
        <p:spPr>
          <a:xfrm>
            <a:off x="11094415" y="6528816"/>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18</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WHEN DEATH IS NEAR · IN LAW</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Last-minute wills and gifts: the legal impact</a:t>
            </a:r>
            <a:endParaRPr lang="en-US" sz="3300" dirty="0"/>
          </a:p>
        </p:txBody>
      </p:sp>
      <p:sp>
        <p:nvSpPr>
          <p:cNvPr id="6" name="Shape 3"/>
          <p:cNvSpPr/>
          <p:nvPr/>
        </p:nvSpPr>
        <p:spPr>
          <a:xfrm>
            <a:off x="548640" y="1645920"/>
            <a:ext cx="11094415" cy="1051560"/>
          </a:xfrm>
          <a:prstGeom prst="roundRect">
            <a:avLst>
              <a:gd name="adj" fmla="val 6957"/>
            </a:avLst>
          </a:prstGeom>
          <a:solidFill>
            <a:srgbClr val="F7ECEC"/>
          </a:solidFill>
          <a:ln/>
          <a:effectLst>
            <a:outerShdw blurRad="88900" dist="38100" dir="5400000" algn="bl" rotWithShape="0">
              <a:srgbClr val="000000">
                <a:alpha val="13000"/>
              </a:srgbClr>
            </a:outerShdw>
          </a:effectLst>
        </p:spPr>
        <p:txBody>
          <a:bodyPr/>
          <a:lstStyle/>
          <a:p>
            <a:endParaRPr lang="en-GB" sz="2000"/>
          </a:p>
        </p:txBody>
      </p:sp>
      <p:sp>
        <p:nvSpPr>
          <p:cNvPr id="7" name="Text 4"/>
          <p:cNvSpPr/>
          <p:nvPr/>
        </p:nvSpPr>
        <p:spPr>
          <a:xfrm>
            <a:off x="822960" y="1783080"/>
            <a:ext cx="10545775" cy="822960"/>
          </a:xfrm>
          <a:prstGeom prst="rect">
            <a:avLst/>
          </a:prstGeom>
          <a:noFill/>
          <a:ln/>
        </p:spPr>
        <p:txBody>
          <a:bodyPr wrap="square" lIns="0" tIns="0" rIns="0" bIns="0" rtlCol="0" anchor="t"/>
          <a:lstStyle/>
          <a:p>
            <a:pPr marL="0" indent="0">
              <a:buNone/>
            </a:pPr>
            <a:r>
              <a:rPr lang="en-US" sz="1600" b="1" dirty="0">
                <a:solidFill>
                  <a:srgbClr val="B23A3A"/>
                </a:solidFill>
                <a:latin typeface="EB Garamond" pitchFamily="34" charset="0"/>
                <a:ea typeface="EB Garamond" pitchFamily="34" charset="-122"/>
                <a:cs typeface="EB Garamond" pitchFamily="34" charset="-120"/>
              </a:rPr>
              <a:t xml:space="preserve">The headline:  </a:t>
            </a:r>
            <a:r>
              <a:rPr lang="en-US" sz="1600" dirty="0">
                <a:solidFill>
                  <a:srgbClr val="1C2B27"/>
                </a:solidFill>
                <a:latin typeface="EB Garamond" pitchFamily="34" charset="0"/>
                <a:ea typeface="EB Garamond" pitchFamily="34" charset="-122"/>
                <a:cs typeface="EB Garamond" pitchFamily="34" charset="-120"/>
              </a:rPr>
              <a:t>a will made in hospital days before death can be legally valid, yet it is the kind most often challenged. A gift the law accepts at that point may also be void in Sharī‘ah.</a:t>
            </a:r>
            <a:endParaRPr lang="en-US" sz="1600" dirty="0"/>
          </a:p>
        </p:txBody>
      </p:sp>
      <p:sp>
        <p:nvSpPr>
          <p:cNvPr id="8" name="Shape 5"/>
          <p:cNvSpPr/>
          <p:nvPr/>
        </p:nvSpPr>
        <p:spPr>
          <a:xfrm>
            <a:off x="548640" y="2834640"/>
            <a:ext cx="3515258" cy="3086100"/>
          </a:xfrm>
          <a:prstGeom prst="roundRect">
            <a:avLst>
              <a:gd name="adj" fmla="val 2667"/>
            </a:avLst>
          </a:prstGeom>
          <a:solidFill>
            <a:srgbClr val="F3F7F5"/>
          </a:solidFill>
          <a:ln/>
          <a:effectLst>
            <a:outerShdw blurRad="88900" dist="38100" dir="5400000" algn="bl" rotWithShape="0">
              <a:srgbClr val="000000">
                <a:alpha val="13000"/>
              </a:srgbClr>
            </a:outerShdw>
          </a:effectLst>
        </p:spPr>
        <p:txBody>
          <a:bodyPr/>
          <a:lstStyle/>
          <a:p>
            <a:endParaRPr lang="en-GB" sz="2000"/>
          </a:p>
        </p:txBody>
      </p:sp>
      <p:sp>
        <p:nvSpPr>
          <p:cNvPr id="9" name="Text 6"/>
          <p:cNvSpPr/>
          <p:nvPr/>
        </p:nvSpPr>
        <p:spPr>
          <a:xfrm>
            <a:off x="777240" y="3014935"/>
            <a:ext cx="3058058"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What the law requires</a:t>
            </a:r>
            <a:endParaRPr lang="en-US" sz="1600" dirty="0"/>
          </a:p>
        </p:txBody>
      </p:sp>
      <p:sp>
        <p:nvSpPr>
          <p:cNvPr id="10" name="Text 7"/>
          <p:cNvSpPr/>
          <p:nvPr/>
        </p:nvSpPr>
        <p:spPr>
          <a:xfrm>
            <a:off x="777240" y="3415677"/>
            <a:ext cx="3058058" cy="2103120"/>
          </a:xfrm>
          <a:prstGeom prst="rect">
            <a:avLst/>
          </a:prstGeom>
          <a:noFill/>
          <a:ln/>
        </p:spPr>
        <p:txBody>
          <a:bodyPr wrap="square" lIns="0" tIns="0" rIns="0" bIns="0" rtlCol="0" anchor="t"/>
          <a:lstStyle/>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Capacity: you understand a will, what you own and who might expect to benefit.</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You know and approve its contents, free of pressure.</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Paper, wet ink, and two independent witnesses present.</a:t>
            </a:r>
            <a:endParaRPr lang="en-US" dirty="0"/>
          </a:p>
        </p:txBody>
      </p:sp>
      <p:sp>
        <p:nvSpPr>
          <p:cNvPr id="11" name="Shape 8"/>
          <p:cNvSpPr/>
          <p:nvPr/>
        </p:nvSpPr>
        <p:spPr>
          <a:xfrm>
            <a:off x="4338218" y="2834640"/>
            <a:ext cx="3515258" cy="3086100"/>
          </a:xfrm>
          <a:prstGeom prst="roundRect">
            <a:avLst>
              <a:gd name="adj" fmla="val 2667"/>
            </a:avLst>
          </a:prstGeom>
          <a:solidFill>
            <a:srgbClr val="EAF3EF"/>
          </a:solidFill>
          <a:ln/>
          <a:effectLst>
            <a:outerShdw blurRad="88900" dist="38100" dir="5400000" algn="bl" rotWithShape="0">
              <a:srgbClr val="000000">
                <a:alpha val="13000"/>
              </a:srgbClr>
            </a:outerShdw>
          </a:effectLst>
        </p:spPr>
        <p:txBody>
          <a:bodyPr/>
          <a:lstStyle/>
          <a:p>
            <a:endParaRPr lang="en-GB" sz="2000"/>
          </a:p>
        </p:txBody>
      </p:sp>
      <p:sp>
        <p:nvSpPr>
          <p:cNvPr id="12" name="Text 9"/>
          <p:cNvSpPr/>
          <p:nvPr/>
        </p:nvSpPr>
        <p:spPr>
          <a:xfrm>
            <a:off x="4566818" y="3014935"/>
            <a:ext cx="3058058"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Where it goes wrong</a:t>
            </a:r>
            <a:endParaRPr lang="en-US" sz="1600" dirty="0"/>
          </a:p>
        </p:txBody>
      </p:sp>
      <p:sp>
        <p:nvSpPr>
          <p:cNvPr id="13" name="Text 10"/>
          <p:cNvSpPr/>
          <p:nvPr/>
        </p:nvSpPr>
        <p:spPr>
          <a:xfrm>
            <a:off x="4566818" y="3415677"/>
            <a:ext cx="3058058" cy="2103120"/>
          </a:xfrm>
          <a:prstGeom prst="rect">
            <a:avLst/>
          </a:prstGeom>
          <a:noFill/>
          <a:ln/>
        </p:spPr>
        <p:txBody>
          <a:bodyPr wrap="square" lIns="0" tIns="0" rIns="0" bIns="0" rtlCol="0" anchor="t"/>
          <a:lstStyle/>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Confusion or heavy medication invites a challenge to capacity.</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A relative or carer steering the will invites an undue-influence claim.</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Once capacity is lost, no will can be made, and an LPA attorney cannot write one for you.</a:t>
            </a:r>
            <a:endParaRPr lang="en-US" dirty="0"/>
          </a:p>
        </p:txBody>
      </p:sp>
      <p:sp>
        <p:nvSpPr>
          <p:cNvPr id="14" name="Shape 11"/>
          <p:cNvSpPr/>
          <p:nvPr/>
        </p:nvSpPr>
        <p:spPr>
          <a:xfrm>
            <a:off x="8127797" y="2834640"/>
            <a:ext cx="3515258" cy="3086100"/>
          </a:xfrm>
          <a:prstGeom prst="roundRect">
            <a:avLst>
              <a:gd name="adj" fmla="val 2667"/>
            </a:avLst>
          </a:prstGeom>
          <a:solidFill>
            <a:srgbClr val="F3F7F5"/>
          </a:solidFill>
          <a:ln/>
          <a:effectLst>
            <a:outerShdw blurRad="88900" dist="38100" dir="5400000" algn="bl" rotWithShape="0">
              <a:srgbClr val="000000">
                <a:alpha val="13000"/>
              </a:srgbClr>
            </a:outerShdw>
          </a:effectLst>
        </p:spPr>
        <p:txBody>
          <a:bodyPr/>
          <a:lstStyle/>
          <a:p>
            <a:endParaRPr lang="en-GB" sz="2000"/>
          </a:p>
        </p:txBody>
      </p:sp>
      <p:sp>
        <p:nvSpPr>
          <p:cNvPr id="15" name="Text 12"/>
          <p:cNvSpPr/>
          <p:nvPr/>
        </p:nvSpPr>
        <p:spPr>
          <a:xfrm>
            <a:off x="8356397" y="3014935"/>
            <a:ext cx="3058058"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What to do now</a:t>
            </a:r>
            <a:endParaRPr lang="en-US" sz="1600" dirty="0"/>
          </a:p>
        </p:txBody>
      </p:sp>
      <p:sp>
        <p:nvSpPr>
          <p:cNvPr id="16" name="Text 13"/>
          <p:cNvSpPr/>
          <p:nvPr/>
        </p:nvSpPr>
        <p:spPr>
          <a:xfrm>
            <a:off x="8356397" y="3415677"/>
            <a:ext cx="3058058" cy="2103120"/>
          </a:xfrm>
          <a:prstGeom prst="rect">
            <a:avLst/>
          </a:prstGeom>
          <a:noFill/>
          <a:ln/>
        </p:spPr>
        <p:txBody>
          <a:bodyPr wrap="square" lIns="0" tIns="0" rIns="0" bIns="0" rtlCol="0" anchor="t"/>
          <a:lstStyle/>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Write your will while you are well. Nothing else protects you as well.</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If already ill, use a solicitor and ask a doctor to confirm capacity.</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Keep gifts within the one-third to non-heirs. Gifts within 7 years of death still count for IHT.</a:t>
            </a:r>
            <a:endParaRPr lang="en-US" dirty="0"/>
          </a:p>
        </p:txBody>
      </p:sp>
      <p:sp>
        <p:nvSpPr>
          <p:cNvPr id="18" name="Text 1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19</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DEBTS TO ALLAH</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Missed worship: fidya, hajj &amp; zakat</a:t>
            </a:r>
            <a:endParaRPr lang="en-US" sz="3300" dirty="0"/>
          </a:p>
        </p:txBody>
      </p:sp>
      <p:sp>
        <p:nvSpPr>
          <p:cNvPr id="6" name="Shape 3"/>
          <p:cNvSpPr/>
          <p:nvPr/>
        </p:nvSpPr>
        <p:spPr>
          <a:xfrm>
            <a:off x="548640" y="1600200"/>
            <a:ext cx="11094415"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7" name="Text 4"/>
          <p:cNvSpPr/>
          <p:nvPr/>
        </p:nvSpPr>
        <p:spPr>
          <a:xfrm>
            <a:off x="822960" y="1719072"/>
            <a:ext cx="10545775" cy="731520"/>
          </a:xfrm>
          <a:prstGeom prst="rect">
            <a:avLst/>
          </a:prstGeom>
          <a:noFill/>
          <a:ln/>
        </p:spPr>
        <p:txBody>
          <a:bodyPr wrap="square" lIns="0" tIns="0" rIns="0" bIns="0" rtlCol="0" anchor="t"/>
          <a:lstStyle/>
          <a:p>
            <a:pPr marL="0" indent="0">
              <a:buNone/>
            </a:pPr>
            <a:r>
              <a:rPr lang="en-US" sz="2000" b="1" dirty="0">
                <a:solidFill>
                  <a:srgbClr val="9C7B33"/>
                </a:solidFill>
                <a:latin typeface="EB Garamond" pitchFamily="34" charset="0"/>
                <a:ea typeface="EB Garamond" pitchFamily="34" charset="-122"/>
                <a:cs typeface="EB Garamond" pitchFamily="34" charset="-120"/>
              </a:rPr>
              <a:t>The idea:  </a:t>
            </a:r>
            <a:r>
              <a:rPr lang="en-US" sz="2000" dirty="0">
                <a:solidFill>
                  <a:srgbClr val="1C2B27"/>
                </a:solidFill>
                <a:latin typeface="EB Garamond" pitchFamily="34" charset="0"/>
                <a:ea typeface="EB Garamond" pitchFamily="34" charset="-122"/>
                <a:cs typeface="EB Garamond" pitchFamily="34" charset="-120"/>
              </a:rPr>
              <a:t>obligatory worship you didn’t complete in life can still be settled from your estate — and (in the Hanafi view) it is paid from your one-third (wasiyyah). Mention each in your will so it isn’t forgotten.</a:t>
            </a:r>
            <a:endParaRPr lang="en-US" sz="2000" dirty="0"/>
          </a:p>
        </p:txBody>
      </p:sp>
      <p:sp>
        <p:nvSpPr>
          <p:cNvPr id="8" name="Shape 5"/>
          <p:cNvSpPr/>
          <p:nvPr/>
        </p:nvSpPr>
        <p:spPr>
          <a:xfrm>
            <a:off x="548640" y="2743200"/>
            <a:ext cx="3515258" cy="2468880"/>
          </a:xfrm>
          <a:prstGeom prst="roundRect">
            <a:avLst>
              <a:gd name="adj" fmla="val 2963"/>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9" name="Text 6"/>
          <p:cNvSpPr/>
          <p:nvPr/>
        </p:nvSpPr>
        <p:spPr>
          <a:xfrm>
            <a:off x="804672" y="2971800"/>
            <a:ext cx="3003194" cy="457200"/>
          </a:xfrm>
          <a:prstGeom prst="rect">
            <a:avLst/>
          </a:prstGeom>
          <a:noFill/>
          <a:ln/>
        </p:spPr>
        <p:txBody>
          <a:bodyPr wrap="square" lIns="0" tIns="0" rIns="0" bIns="0" rtlCol="0" anchor="t"/>
          <a:lstStyle/>
          <a:p>
            <a:pPr marL="0" indent="0">
              <a:buNone/>
            </a:pPr>
            <a:r>
              <a:rPr lang="en-US" sz="2400" b="1" dirty="0">
                <a:solidFill>
                  <a:srgbClr val="0E3B34"/>
                </a:solidFill>
                <a:latin typeface="EB Garamond" pitchFamily="34" charset="0"/>
                <a:ea typeface="EB Garamond" pitchFamily="34" charset="-122"/>
                <a:cs typeface="EB Garamond" pitchFamily="34" charset="-120"/>
              </a:rPr>
              <a:t>Missed fasts &amp; prayers</a:t>
            </a:r>
            <a:endParaRPr lang="en-US" sz="2400" dirty="0"/>
          </a:p>
        </p:txBody>
      </p:sp>
      <p:sp>
        <p:nvSpPr>
          <p:cNvPr id="10" name="Text 7"/>
          <p:cNvSpPr/>
          <p:nvPr/>
        </p:nvSpPr>
        <p:spPr>
          <a:xfrm>
            <a:off x="804672" y="3456432"/>
            <a:ext cx="3003194" cy="310896"/>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Fidya</a:t>
            </a:r>
            <a:endParaRPr lang="en-US" dirty="0"/>
          </a:p>
        </p:txBody>
      </p:sp>
      <p:sp>
        <p:nvSpPr>
          <p:cNvPr id="11" name="Text 8"/>
          <p:cNvSpPr/>
          <p:nvPr/>
        </p:nvSpPr>
        <p:spPr>
          <a:xfrm>
            <a:off x="804672" y="3822192"/>
            <a:ext cx="3003194" cy="12801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 set amount is fed to the poor for each missed obligatory fast (and, in some views, prayer). Your will should provide for it.</a:t>
            </a:r>
            <a:endParaRPr lang="en-US" dirty="0"/>
          </a:p>
        </p:txBody>
      </p:sp>
      <p:sp>
        <p:nvSpPr>
          <p:cNvPr id="12" name="Shape 9"/>
          <p:cNvSpPr/>
          <p:nvPr/>
        </p:nvSpPr>
        <p:spPr>
          <a:xfrm>
            <a:off x="4338218" y="2743200"/>
            <a:ext cx="3515258" cy="2468880"/>
          </a:xfrm>
          <a:prstGeom prst="roundRect">
            <a:avLst>
              <a:gd name="adj" fmla="val 2963"/>
            </a:avLst>
          </a:prstGeom>
          <a:solidFill>
            <a:srgbClr val="F3F7F5"/>
          </a:solidFill>
          <a:ln/>
          <a:effectLst>
            <a:outerShdw blurRad="88900" dist="38100" dir="5400000" algn="bl" rotWithShape="0">
              <a:srgbClr val="000000">
                <a:alpha val="13000"/>
              </a:srgbClr>
            </a:outerShdw>
          </a:effectLst>
        </p:spPr>
        <p:txBody>
          <a:bodyPr/>
          <a:lstStyle/>
          <a:p>
            <a:endParaRPr lang="en-GB" sz="2800" dirty="0"/>
          </a:p>
        </p:txBody>
      </p:sp>
      <p:sp>
        <p:nvSpPr>
          <p:cNvPr id="13" name="Text 10"/>
          <p:cNvSpPr/>
          <p:nvPr/>
        </p:nvSpPr>
        <p:spPr>
          <a:xfrm>
            <a:off x="4594250" y="2971800"/>
            <a:ext cx="3003194" cy="457200"/>
          </a:xfrm>
          <a:prstGeom prst="rect">
            <a:avLst/>
          </a:prstGeom>
          <a:noFill/>
          <a:ln/>
        </p:spPr>
        <p:txBody>
          <a:bodyPr wrap="square" lIns="0" tIns="0" rIns="0" bIns="0" rtlCol="0" anchor="t"/>
          <a:lstStyle/>
          <a:p>
            <a:pPr marL="0" indent="0">
              <a:buNone/>
            </a:pPr>
            <a:r>
              <a:rPr lang="en-US" sz="2400" b="1" dirty="0">
                <a:solidFill>
                  <a:srgbClr val="0E3B34"/>
                </a:solidFill>
                <a:latin typeface="EB Garamond" pitchFamily="34" charset="0"/>
                <a:ea typeface="EB Garamond" pitchFamily="34" charset="-122"/>
                <a:cs typeface="EB Garamond" pitchFamily="34" charset="-120"/>
              </a:rPr>
              <a:t>Unpaid zakat</a:t>
            </a:r>
            <a:endParaRPr lang="en-US" sz="2400" dirty="0"/>
          </a:p>
        </p:txBody>
      </p:sp>
      <p:sp>
        <p:nvSpPr>
          <p:cNvPr id="14" name="Text 11"/>
          <p:cNvSpPr/>
          <p:nvPr/>
        </p:nvSpPr>
        <p:spPr>
          <a:xfrm>
            <a:off x="4594250" y="3456432"/>
            <a:ext cx="3003194" cy="310896"/>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Zakat</a:t>
            </a:r>
            <a:endParaRPr lang="en-US" dirty="0"/>
          </a:p>
        </p:txBody>
      </p:sp>
      <p:sp>
        <p:nvSpPr>
          <p:cNvPr id="15" name="Text 12"/>
          <p:cNvSpPr/>
          <p:nvPr/>
        </p:nvSpPr>
        <p:spPr>
          <a:xfrm>
            <a:off x="4594250" y="3822192"/>
            <a:ext cx="3003194" cy="12801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Any zakat you still owed is calculated and paid, so the obligation is cleared from your wealth.</a:t>
            </a:r>
            <a:endParaRPr lang="en-US" dirty="0"/>
          </a:p>
        </p:txBody>
      </p:sp>
      <p:sp>
        <p:nvSpPr>
          <p:cNvPr id="16" name="Shape 13"/>
          <p:cNvSpPr/>
          <p:nvPr/>
        </p:nvSpPr>
        <p:spPr>
          <a:xfrm>
            <a:off x="8127797" y="2743200"/>
            <a:ext cx="3515258" cy="2468880"/>
          </a:xfrm>
          <a:prstGeom prst="roundRect">
            <a:avLst>
              <a:gd name="adj" fmla="val 2963"/>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17" name="Text 14"/>
          <p:cNvSpPr/>
          <p:nvPr/>
        </p:nvSpPr>
        <p:spPr>
          <a:xfrm>
            <a:off x="8383829" y="2971800"/>
            <a:ext cx="3003194" cy="457200"/>
          </a:xfrm>
          <a:prstGeom prst="rect">
            <a:avLst/>
          </a:prstGeom>
          <a:noFill/>
          <a:ln/>
        </p:spPr>
        <p:txBody>
          <a:bodyPr wrap="square" lIns="0" tIns="0" rIns="0" bIns="0" rtlCol="0" anchor="t"/>
          <a:lstStyle/>
          <a:p>
            <a:pPr marL="0" indent="0">
              <a:buNone/>
            </a:pPr>
            <a:r>
              <a:rPr lang="en-US" sz="2400" b="1" dirty="0">
                <a:solidFill>
                  <a:srgbClr val="0E3B34"/>
                </a:solidFill>
                <a:latin typeface="EB Garamond" pitchFamily="34" charset="0"/>
                <a:ea typeface="EB Garamond" pitchFamily="34" charset="-122"/>
                <a:cs typeface="EB Garamond" pitchFamily="34" charset="-120"/>
              </a:rPr>
              <a:t>Unperformed hajj</a:t>
            </a:r>
            <a:endParaRPr lang="en-US" sz="2400" dirty="0"/>
          </a:p>
        </p:txBody>
      </p:sp>
      <p:sp>
        <p:nvSpPr>
          <p:cNvPr id="18" name="Text 15"/>
          <p:cNvSpPr/>
          <p:nvPr/>
        </p:nvSpPr>
        <p:spPr>
          <a:xfrm>
            <a:off x="8383829" y="3456432"/>
            <a:ext cx="3003194" cy="310896"/>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Hajj badal</a:t>
            </a:r>
            <a:endParaRPr lang="en-US" dirty="0"/>
          </a:p>
        </p:txBody>
      </p:sp>
      <p:sp>
        <p:nvSpPr>
          <p:cNvPr id="19" name="Text 16"/>
          <p:cNvSpPr/>
          <p:nvPr/>
        </p:nvSpPr>
        <p:spPr>
          <a:xfrm>
            <a:off x="8383829" y="3822192"/>
            <a:ext cx="3003194" cy="12801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If hajj was obligatory on you but unperformed, someone can be appointed (and funded) to perform it on your behalf.</a:t>
            </a:r>
            <a:endParaRPr lang="en-US" dirty="0"/>
          </a:p>
        </p:txBody>
      </p:sp>
      <p:sp>
        <p:nvSpPr>
          <p:cNvPr id="20" name="Shape 17"/>
          <p:cNvSpPr/>
          <p:nvPr/>
        </p:nvSpPr>
        <p:spPr>
          <a:xfrm>
            <a:off x="548640" y="5440680"/>
            <a:ext cx="11094415" cy="868680"/>
          </a:xfrm>
          <a:prstGeom prst="roundRect">
            <a:avLst>
              <a:gd name="adj" fmla="val 8421"/>
            </a:avLst>
          </a:prstGeom>
          <a:solidFill>
            <a:srgbClr val="E9F2EE"/>
          </a:solidFill>
          <a:ln/>
        </p:spPr>
        <p:txBody>
          <a:bodyPr/>
          <a:lstStyle/>
          <a:p>
            <a:endParaRPr lang="en-GB" sz="2800" dirty="0"/>
          </a:p>
        </p:txBody>
      </p:sp>
      <p:sp>
        <p:nvSpPr>
          <p:cNvPr id="21" name="Text 18"/>
          <p:cNvSpPr/>
          <p:nvPr/>
        </p:nvSpPr>
        <p:spPr>
          <a:xfrm>
            <a:off x="822960" y="5532120"/>
            <a:ext cx="10545775" cy="68580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Where it comes from:  </a:t>
            </a:r>
            <a:r>
              <a:rPr lang="en-US" dirty="0">
                <a:solidFill>
                  <a:srgbClr val="1C2B27"/>
                </a:solidFill>
                <a:latin typeface="EB Garamond" pitchFamily="34" charset="0"/>
                <a:ea typeface="EB Garamond" pitchFamily="34" charset="-122"/>
                <a:cs typeface="EB Garamond" pitchFamily="34" charset="-120"/>
              </a:rPr>
              <a:t>in the Hanafi position these are paid from the one-third — unless the heirs willingly settle them from the whole estate. Either way, naming them in the will is what makes sure they actually get paid.</a:t>
            </a:r>
            <a:endParaRPr lang="en-US" dirty="0"/>
          </a:p>
        </p:txBody>
      </p:sp>
      <p:sp>
        <p:nvSpPr>
          <p:cNvPr id="23" name="Text 19"/>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4" name="Text 20"/>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20</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2"/>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DEBTS TO PEOPLE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Clear your debts, and leave a paper trail</a:t>
            </a:r>
            <a:endParaRPr lang="en-US" sz="3300" dirty="0"/>
          </a:p>
        </p:txBody>
      </p:sp>
      <p:sp>
        <p:nvSpPr>
          <p:cNvPr id="6" name="Shape 3"/>
          <p:cNvSpPr/>
          <p:nvPr/>
        </p:nvSpPr>
        <p:spPr>
          <a:xfrm>
            <a:off x="548640" y="1600200"/>
            <a:ext cx="11094415" cy="1234440"/>
          </a:xfrm>
          <a:prstGeom prst="roundRect">
            <a:avLst>
              <a:gd name="adj" fmla="val 5926"/>
            </a:avLst>
          </a:prstGeom>
          <a:solidFill>
            <a:srgbClr val="F7ECEC"/>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55648"/>
            <a:ext cx="10545775" cy="100584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 xml:space="preserve">The warning:  </a:t>
            </a:r>
            <a:r>
              <a:rPr lang="en-US" dirty="0">
                <a:solidFill>
                  <a:srgbClr val="1C2B27"/>
                </a:solidFill>
                <a:latin typeface="EB Garamond" pitchFamily="34" charset="0"/>
                <a:ea typeface="EB Garamond" pitchFamily="34" charset="-122"/>
                <a:cs typeface="EB Garamond" pitchFamily="34" charset="-120"/>
              </a:rPr>
              <a:t xml:space="preserve">the Prophet ﷺ declined to lead the janāzah of a man who left a debt with nothing set aside to pay it, and taught that the believer’s soul is held back by his debt until it is settled. A debt nobody knows about is easily </a:t>
            </a:r>
            <a:r>
              <a:rPr lang="en-US" b="1" dirty="0">
                <a:solidFill>
                  <a:srgbClr val="0E3B34"/>
                </a:solidFill>
                <a:latin typeface="EB Garamond" pitchFamily="34" charset="0"/>
                <a:ea typeface="EB Garamond" pitchFamily="34" charset="-122"/>
                <a:cs typeface="EB Garamond" pitchFamily="34" charset="-120"/>
              </a:rPr>
              <a:t>forgotten, disputed, or refused by HMRC</a:t>
            </a:r>
            <a:r>
              <a:rPr lang="en-US" dirty="0">
                <a:solidFill>
                  <a:srgbClr val="1C2B27"/>
                </a:solidFill>
                <a:latin typeface="EB Garamond" pitchFamily="34" charset="0"/>
                <a:ea typeface="EB Garamond" pitchFamily="34" charset="-122"/>
                <a:cs typeface="EB Garamond" pitchFamily="34" charset="-120"/>
              </a:rPr>
              <a:t>.</a:t>
            </a:r>
            <a:endParaRPr lang="en-US" dirty="0"/>
          </a:p>
        </p:txBody>
      </p:sp>
      <p:sp>
        <p:nvSpPr>
          <p:cNvPr id="8" name="Shape 5"/>
          <p:cNvSpPr/>
          <p:nvPr/>
        </p:nvSpPr>
        <p:spPr>
          <a:xfrm>
            <a:off x="548640" y="3063240"/>
            <a:ext cx="5318608" cy="3081528"/>
          </a:xfrm>
          <a:prstGeom prst="roundRect">
            <a:avLst>
              <a:gd name="adj" fmla="val 3077"/>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9" name="Text 6"/>
          <p:cNvSpPr/>
          <p:nvPr/>
        </p:nvSpPr>
        <p:spPr>
          <a:xfrm>
            <a:off x="822960" y="3218688"/>
            <a:ext cx="4769968" cy="365760"/>
          </a:xfrm>
          <a:prstGeom prst="rect">
            <a:avLst/>
          </a:prstGeom>
          <a:noFill/>
          <a:ln/>
        </p:spPr>
        <p:txBody>
          <a:bodyPr wrap="square" lIns="0" tIns="0" rIns="0" bIns="0" rtlCol="0" anchor="ctr"/>
          <a:lstStyle/>
          <a:p>
            <a:pPr marL="0" indent="0">
              <a:buNone/>
            </a:pPr>
            <a:r>
              <a:rPr lang="en-US" b="1" dirty="0">
                <a:solidFill>
                  <a:srgbClr val="B23A3A"/>
                </a:solidFill>
                <a:latin typeface="EB Garamond" pitchFamily="34" charset="0"/>
                <a:ea typeface="EB Garamond" pitchFamily="34" charset="-122"/>
                <a:cs typeface="EB Garamond" pitchFamily="34" charset="-120"/>
              </a:rPr>
              <a:t>What goes wrong</a:t>
            </a:r>
            <a:endParaRPr lang="en-US" dirty="0"/>
          </a:p>
        </p:txBody>
      </p:sp>
      <p:sp>
        <p:nvSpPr>
          <p:cNvPr id="10" name="Text 7"/>
          <p:cNvSpPr/>
          <p:nvPr/>
        </p:nvSpPr>
        <p:spPr>
          <a:xfrm>
            <a:off x="822960" y="3639311"/>
            <a:ext cx="4769968" cy="2408649"/>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Debts known only to you die with you, or surface later as bitter claims.</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Unpaid mahr is forgotten, though it is a debt to your wife.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Debts with no proof are disallowed by HMRC for Inheritance Tax.</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Families feel forced to pay claims they have no way to check.</a:t>
            </a:r>
            <a:endParaRPr lang="en-US" dirty="0"/>
          </a:p>
        </p:txBody>
      </p:sp>
      <p:sp>
        <p:nvSpPr>
          <p:cNvPr id="11" name="Shape 8"/>
          <p:cNvSpPr/>
          <p:nvPr/>
        </p:nvSpPr>
        <p:spPr>
          <a:xfrm>
            <a:off x="6324448" y="3063240"/>
            <a:ext cx="5318608" cy="3081528"/>
          </a:xfrm>
          <a:prstGeom prst="roundRect">
            <a:avLst>
              <a:gd name="adj" fmla="val 3077"/>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12" name="Text 9"/>
          <p:cNvSpPr/>
          <p:nvPr/>
        </p:nvSpPr>
        <p:spPr>
          <a:xfrm>
            <a:off x="6598768" y="3218688"/>
            <a:ext cx="4769968" cy="365760"/>
          </a:xfrm>
          <a:prstGeom prst="rect">
            <a:avLst/>
          </a:prstGeom>
          <a:noFill/>
          <a:ln/>
        </p:spPr>
        <p:txBody>
          <a:bodyPr wrap="square" lIns="0" tIns="0" rIns="0" bIns="0" rtlCol="0" anchor="ctr"/>
          <a:lstStyle/>
          <a:p>
            <a:pPr marL="0" indent="0">
              <a:buNone/>
            </a:pPr>
            <a:r>
              <a:rPr lang="en-US" b="1" dirty="0">
                <a:solidFill>
                  <a:srgbClr val="2C7A6B"/>
                </a:solidFill>
                <a:latin typeface="EB Garamond" pitchFamily="34" charset="0"/>
                <a:ea typeface="EB Garamond" pitchFamily="34" charset="-122"/>
                <a:cs typeface="EB Garamond" pitchFamily="34" charset="-120"/>
              </a:rPr>
              <a:t>The fix: write it down</a:t>
            </a:r>
            <a:endParaRPr lang="en-US" dirty="0"/>
          </a:p>
        </p:txBody>
      </p:sp>
      <p:sp>
        <p:nvSpPr>
          <p:cNvPr id="13" name="Text 10"/>
          <p:cNvSpPr/>
          <p:nvPr/>
        </p:nvSpPr>
        <p:spPr>
          <a:xfrm>
            <a:off x="6598768" y="3639312"/>
            <a:ext cx="4769968" cy="2276856"/>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List every debt: who, how much, and the proof. Include unpaid mahr.</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Keep the list with your will, with household bills and contracts.</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If the family cannot pay, ask creditors for time. A claim with no proof or witnesses need not be paid.</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Owed by a struggling family? Forgiving it is ṣadaqah (2:280).</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21</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WHAT COMES OFF THE ESTATE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Liabilities: the Sharī‘ah and HMRC count differently</a:t>
            </a:r>
            <a:endParaRPr lang="en-US" sz="3300" dirty="0"/>
          </a:p>
        </p:txBody>
      </p:sp>
      <p:sp>
        <p:nvSpPr>
          <p:cNvPr id="6" name="Shape 3"/>
          <p:cNvSpPr/>
          <p:nvPr/>
        </p:nvSpPr>
        <p:spPr>
          <a:xfrm>
            <a:off x="548640" y="1600200"/>
            <a:ext cx="11094415"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7" name="Text 4"/>
          <p:cNvSpPr/>
          <p:nvPr/>
        </p:nvSpPr>
        <p:spPr>
          <a:xfrm>
            <a:off x="822960" y="1719072"/>
            <a:ext cx="10545775" cy="731520"/>
          </a:xfrm>
          <a:prstGeom prst="rect">
            <a:avLst/>
          </a:prstGeom>
          <a:noFill/>
          <a:ln/>
        </p:spPr>
        <p:txBody>
          <a:bodyPr wrap="square" lIns="0" tIns="0" rIns="0" bIns="0" rtlCol="0" anchor="t"/>
          <a:lstStyle/>
          <a:p>
            <a:pPr marL="0" indent="0">
              <a:buNone/>
            </a:pPr>
            <a:r>
              <a:rPr lang="en-US" sz="2000" b="1" dirty="0">
                <a:solidFill>
                  <a:srgbClr val="9C7B33"/>
                </a:solidFill>
                <a:latin typeface="EB Garamond" pitchFamily="34" charset="0"/>
                <a:ea typeface="EB Garamond" pitchFamily="34" charset="-122"/>
                <a:cs typeface="EB Garamond" pitchFamily="34" charset="-120"/>
              </a:rPr>
              <a:t xml:space="preserve">The idea:  </a:t>
            </a:r>
            <a:r>
              <a:rPr lang="en-US" sz="2000" dirty="0">
                <a:solidFill>
                  <a:srgbClr val="1C2B27"/>
                </a:solidFill>
                <a:latin typeface="EB Garamond" pitchFamily="34" charset="0"/>
                <a:ea typeface="EB Garamond" pitchFamily="34" charset="-122"/>
                <a:cs typeface="EB Garamond" pitchFamily="34" charset="-120"/>
              </a:rPr>
              <a:t>the Sharī‘ah decides what is paid before the heirs share. HMRC decides what reduces the Inheritance Tax bill. The two lists overlap, but they are different lists.</a:t>
            </a:r>
            <a:endParaRPr lang="en-US" sz="2000" dirty="0"/>
          </a:p>
        </p:txBody>
      </p:sp>
      <p:sp>
        <p:nvSpPr>
          <p:cNvPr id="8" name="Shape 5"/>
          <p:cNvSpPr/>
          <p:nvPr/>
        </p:nvSpPr>
        <p:spPr>
          <a:xfrm>
            <a:off x="548640" y="2743200"/>
            <a:ext cx="3515258" cy="2468880"/>
          </a:xfrm>
          <a:prstGeom prst="roundRect">
            <a:avLst>
              <a:gd name="adj" fmla="val 2963"/>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9" name="Text 6"/>
          <p:cNvSpPr/>
          <p:nvPr/>
        </p:nvSpPr>
        <p:spPr>
          <a:xfrm>
            <a:off x="804672" y="2971800"/>
            <a:ext cx="3003194" cy="457200"/>
          </a:xfrm>
          <a:prstGeom prst="rect">
            <a:avLst/>
          </a:prstGeom>
          <a:noFill/>
          <a:ln/>
        </p:spPr>
        <p:txBody>
          <a:bodyPr wrap="square" lIns="0" tIns="0" rIns="0" bIns="0" rtlCol="0" anchor="t"/>
          <a:lstStyle/>
          <a:p>
            <a:pPr marL="0" indent="0">
              <a:buNone/>
            </a:pPr>
            <a:r>
              <a:rPr lang="en-US" sz="2400" b="1" dirty="0">
                <a:solidFill>
                  <a:srgbClr val="0E3B34"/>
                </a:solidFill>
                <a:latin typeface="EB Garamond" pitchFamily="34" charset="0"/>
                <a:ea typeface="EB Garamond" pitchFamily="34" charset="-122"/>
                <a:cs typeface="EB Garamond" pitchFamily="34" charset="-120"/>
              </a:rPr>
              <a:t>Paid first in Sharī‘ah</a:t>
            </a:r>
            <a:endParaRPr lang="en-US" sz="2400" dirty="0"/>
          </a:p>
        </p:txBody>
      </p:sp>
      <p:sp>
        <p:nvSpPr>
          <p:cNvPr id="10" name="Text 7"/>
          <p:cNvSpPr/>
          <p:nvPr/>
        </p:nvSpPr>
        <p:spPr>
          <a:xfrm>
            <a:off x="804672" y="3456432"/>
            <a:ext cx="3003194" cy="310896"/>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Before any share</a:t>
            </a:r>
            <a:endParaRPr lang="en-US" dirty="0"/>
          </a:p>
        </p:txBody>
      </p:sp>
      <p:sp>
        <p:nvSpPr>
          <p:cNvPr id="11" name="Text 8"/>
          <p:cNvSpPr/>
          <p:nvPr/>
        </p:nvSpPr>
        <p:spPr>
          <a:xfrm>
            <a:off x="804672" y="3822192"/>
            <a:ext cx="3003194" cy="12801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Funeral and burial, probate and administration costs, household bills up to death, loans, mortgage, cards and unpaid mahr.</a:t>
            </a:r>
            <a:endParaRPr lang="en-US" dirty="0"/>
          </a:p>
        </p:txBody>
      </p:sp>
      <p:sp>
        <p:nvSpPr>
          <p:cNvPr id="12" name="Shape 9"/>
          <p:cNvSpPr/>
          <p:nvPr/>
        </p:nvSpPr>
        <p:spPr>
          <a:xfrm>
            <a:off x="4338218" y="2743200"/>
            <a:ext cx="3515258" cy="2468880"/>
          </a:xfrm>
          <a:prstGeom prst="roundRect">
            <a:avLst>
              <a:gd name="adj" fmla="val 2963"/>
            </a:avLst>
          </a:prstGeom>
          <a:solidFill>
            <a:srgbClr val="F3F7F5"/>
          </a:solidFill>
          <a:ln/>
          <a:effectLst>
            <a:outerShdw blurRad="88900" dist="38100" dir="5400000" algn="bl" rotWithShape="0">
              <a:srgbClr val="000000">
                <a:alpha val="13000"/>
              </a:srgbClr>
            </a:outerShdw>
          </a:effectLst>
        </p:spPr>
        <p:txBody>
          <a:bodyPr/>
          <a:lstStyle/>
          <a:p>
            <a:endParaRPr lang="en-GB" sz="2800" dirty="0"/>
          </a:p>
        </p:txBody>
      </p:sp>
      <p:sp>
        <p:nvSpPr>
          <p:cNvPr id="13" name="Text 10"/>
          <p:cNvSpPr/>
          <p:nvPr/>
        </p:nvSpPr>
        <p:spPr>
          <a:xfrm>
            <a:off x="4594250" y="2971800"/>
            <a:ext cx="3003194" cy="457200"/>
          </a:xfrm>
          <a:prstGeom prst="rect">
            <a:avLst/>
          </a:prstGeom>
          <a:noFill/>
          <a:ln/>
        </p:spPr>
        <p:txBody>
          <a:bodyPr wrap="square" lIns="0" tIns="0" rIns="0" bIns="0" rtlCol="0" anchor="t"/>
          <a:lstStyle/>
          <a:p>
            <a:pPr marL="0" indent="0">
              <a:buNone/>
            </a:pPr>
            <a:r>
              <a:rPr lang="en-US" sz="2400" b="1" dirty="0">
                <a:solidFill>
                  <a:srgbClr val="0E3B34"/>
                </a:solidFill>
                <a:latin typeface="EB Garamond" pitchFamily="34" charset="0"/>
                <a:ea typeface="EB Garamond" pitchFamily="34" charset="-122"/>
                <a:cs typeface="EB Garamond" pitchFamily="34" charset="-120"/>
              </a:rPr>
              <a:t>Deducted for IHT</a:t>
            </a:r>
            <a:endParaRPr lang="en-US" sz="2400" dirty="0"/>
          </a:p>
        </p:txBody>
      </p:sp>
      <p:sp>
        <p:nvSpPr>
          <p:cNvPr id="14" name="Text 11"/>
          <p:cNvSpPr/>
          <p:nvPr/>
        </p:nvSpPr>
        <p:spPr>
          <a:xfrm>
            <a:off x="4594250" y="3456432"/>
            <a:ext cx="3003194" cy="310896"/>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Reduces the tax</a:t>
            </a:r>
            <a:endParaRPr lang="en-US" dirty="0"/>
          </a:p>
        </p:txBody>
      </p:sp>
      <p:sp>
        <p:nvSpPr>
          <p:cNvPr id="15" name="Text 12"/>
          <p:cNvSpPr/>
          <p:nvPr/>
        </p:nvSpPr>
        <p:spPr>
          <a:xfrm>
            <a:off x="4594250" y="3822192"/>
            <a:ext cx="3003194" cy="12801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Reasonable funeral costs and headstone, a mortgage, and genuine debts owed at death that are proven and repaid.</a:t>
            </a:r>
            <a:endParaRPr lang="en-US" dirty="0"/>
          </a:p>
        </p:txBody>
      </p:sp>
      <p:sp>
        <p:nvSpPr>
          <p:cNvPr id="16" name="Shape 13"/>
          <p:cNvSpPr/>
          <p:nvPr/>
        </p:nvSpPr>
        <p:spPr>
          <a:xfrm>
            <a:off x="8127797" y="2743200"/>
            <a:ext cx="3515258" cy="2468880"/>
          </a:xfrm>
          <a:prstGeom prst="roundRect">
            <a:avLst>
              <a:gd name="adj" fmla="val 2963"/>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17" name="Text 14"/>
          <p:cNvSpPr/>
          <p:nvPr/>
        </p:nvSpPr>
        <p:spPr>
          <a:xfrm>
            <a:off x="8383829" y="2971800"/>
            <a:ext cx="3003194" cy="457200"/>
          </a:xfrm>
          <a:prstGeom prst="rect">
            <a:avLst/>
          </a:prstGeom>
          <a:noFill/>
          <a:ln/>
        </p:spPr>
        <p:txBody>
          <a:bodyPr wrap="square" lIns="0" tIns="0" rIns="0" bIns="0" rtlCol="0" anchor="t"/>
          <a:lstStyle/>
          <a:p>
            <a:pPr marL="0" indent="0">
              <a:buNone/>
            </a:pPr>
            <a:r>
              <a:rPr lang="en-US" sz="2400" b="1" dirty="0">
                <a:solidFill>
                  <a:srgbClr val="0E3B34"/>
                </a:solidFill>
                <a:latin typeface="EB Garamond" pitchFamily="34" charset="0"/>
                <a:ea typeface="EB Garamond" pitchFamily="34" charset="-122"/>
                <a:cs typeface="EB Garamond" pitchFamily="34" charset="-120"/>
              </a:rPr>
              <a:t>Not deducted for IHT</a:t>
            </a:r>
            <a:endParaRPr lang="en-US" sz="2400" dirty="0"/>
          </a:p>
        </p:txBody>
      </p:sp>
      <p:sp>
        <p:nvSpPr>
          <p:cNvPr id="18" name="Text 15"/>
          <p:cNvSpPr/>
          <p:nvPr/>
        </p:nvSpPr>
        <p:spPr>
          <a:xfrm>
            <a:off x="8383829" y="3456432"/>
            <a:ext cx="3003194" cy="310896"/>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Still paid, no tax saving</a:t>
            </a:r>
            <a:endParaRPr lang="en-US" dirty="0"/>
          </a:p>
        </p:txBody>
      </p:sp>
      <p:sp>
        <p:nvSpPr>
          <p:cNvPr id="19" name="Text 16"/>
          <p:cNvSpPr/>
          <p:nvPr/>
        </p:nvSpPr>
        <p:spPr>
          <a:xfrm>
            <a:off x="8383829" y="3822192"/>
            <a:ext cx="3003194" cy="12801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Probate fees, solicitor and administration costs, and bills that arise after the date of death.</a:t>
            </a:r>
            <a:endParaRPr lang="en-US" dirty="0"/>
          </a:p>
        </p:txBody>
      </p:sp>
      <p:sp>
        <p:nvSpPr>
          <p:cNvPr id="20" name="Shape 17"/>
          <p:cNvSpPr/>
          <p:nvPr/>
        </p:nvSpPr>
        <p:spPr>
          <a:xfrm>
            <a:off x="548640" y="5440680"/>
            <a:ext cx="11094415" cy="868680"/>
          </a:xfrm>
          <a:prstGeom prst="roundRect">
            <a:avLst>
              <a:gd name="adj" fmla="val 8421"/>
            </a:avLst>
          </a:prstGeom>
          <a:solidFill>
            <a:srgbClr val="E9F2EE"/>
          </a:solidFill>
          <a:ln/>
        </p:spPr>
        <p:txBody>
          <a:bodyPr/>
          <a:lstStyle/>
          <a:p>
            <a:endParaRPr lang="en-GB" sz="2800" dirty="0"/>
          </a:p>
        </p:txBody>
      </p:sp>
      <p:sp>
        <p:nvSpPr>
          <p:cNvPr id="21" name="Text 18"/>
          <p:cNvSpPr/>
          <p:nvPr/>
        </p:nvSpPr>
        <p:spPr>
          <a:xfrm>
            <a:off x="822960" y="5532120"/>
            <a:ext cx="10545775" cy="68580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 xml:space="preserve">In practice:  </a:t>
            </a:r>
            <a:r>
              <a:rPr lang="en-US" dirty="0">
                <a:solidFill>
                  <a:srgbClr val="1C2B27"/>
                </a:solidFill>
                <a:latin typeface="EB Garamond" pitchFamily="34" charset="0"/>
                <a:ea typeface="EB Garamond" pitchFamily="34" charset="-122"/>
                <a:cs typeface="EB Garamond" pitchFamily="34" charset="-120"/>
              </a:rPr>
              <a:t>keep receipts for the funeral and proof of every debt. Executors settle all of these from the estate, reclaiming anything they paid upfront, then share what remains by the fixed shares.</a:t>
            </a:r>
            <a:endParaRPr lang="en-US" dirty="0"/>
          </a:p>
        </p:txBody>
      </p:sp>
      <p:sp>
        <p:nvSpPr>
          <p:cNvPr id="23" name="Text 19"/>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4" name="Text 20"/>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22</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HEIRS · GROUP 1</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r>
              <a:rPr lang="en-US" sz="3600" b="1" i="1" dirty="0" err="1">
                <a:solidFill>
                  <a:srgbClr val="0E3B34"/>
                </a:solidFill>
                <a:latin typeface="EB Garamond" pitchFamily="34" charset="0"/>
                <a:ea typeface="EB Garamond" pitchFamily="34" charset="-122"/>
                <a:cs typeface="EB Garamond" pitchFamily="34" charset="-120"/>
              </a:rPr>
              <a:t>Dhawi’l-furud</a:t>
            </a:r>
            <a:r>
              <a:rPr lang="en-US" sz="3600" b="1" i="1" dirty="0">
                <a:solidFill>
                  <a:srgbClr val="0E3B34"/>
                </a:solidFill>
                <a:latin typeface="EB Garamond" pitchFamily="34" charset="0"/>
                <a:ea typeface="EB Garamond" pitchFamily="34" charset="-122"/>
                <a:cs typeface="EB Garamond" pitchFamily="34" charset="-120"/>
              </a:rPr>
              <a:t> </a:t>
            </a:r>
            <a:r>
              <a:rPr lang="en-US" sz="3300" b="1" dirty="0">
                <a:solidFill>
                  <a:srgbClr val="0E3B34"/>
                </a:solidFill>
                <a:latin typeface="EB Garamond" pitchFamily="34" charset="0"/>
                <a:ea typeface="EB Garamond" pitchFamily="34" charset="-122"/>
                <a:cs typeface="EB Garamond" pitchFamily="34" charset="-120"/>
              </a:rPr>
              <a:t>— the ‘fixed-share’ heirs</a:t>
            </a:r>
            <a:endParaRPr lang="en-US" sz="3300" dirty="0"/>
          </a:p>
        </p:txBody>
      </p:sp>
      <p:sp>
        <p:nvSpPr>
          <p:cNvPr id="6" name="Shape 3"/>
          <p:cNvSpPr/>
          <p:nvPr/>
        </p:nvSpPr>
        <p:spPr>
          <a:xfrm>
            <a:off x="548640" y="1600200"/>
            <a:ext cx="11094415" cy="1188720"/>
          </a:xfrm>
          <a:prstGeom prst="roundRect">
            <a:avLst>
              <a:gd name="adj" fmla="val 6154"/>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7" name="Text 4"/>
          <p:cNvSpPr/>
          <p:nvPr/>
        </p:nvSpPr>
        <p:spPr>
          <a:xfrm>
            <a:off x="822960" y="1783080"/>
            <a:ext cx="10545775" cy="914400"/>
          </a:xfrm>
          <a:prstGeom prst="rect">
            <a:avLst/>
          </a:prstGeom>
          <a:noFill/>
          <a:ln/>
        </p:spPr>
        <p:txBody>
          <a:bodyPr wrap="square" lIns="0" tIns="0" rIns="0" bIns="0" rtlCol="0" anchor="t"/>
          <a:lstStyle/>
          <a:p>
            <a:pPr marL="0" indent="0">
              <a:buNone/>
            </a:pPr>
            <a:r>
              <a:rPr lang="en-US" sz="2000" b="1" i="1" dirty="0" err="1">
                <a:solidFill>
                  <a:srgbClr val="0E3B34"/>
                </a:solidFill>
                <a:latin typeface="EB Garamond" pitchFamily="34" charset="0"/>
                <a:ea typeface="EB Garamond" pitchFamily="34" charset="-122"/>
                <a:cs typeface="EB Garamond" pitchFamily="34" charset="-120"/>
              </a:rPr>
              <a:t>Dhawi’l-furud</a:t>
            </a:r>
            <a:r>
              <a:rPr lang="en-US" sz="2000" dirty="0">
                <a:solidFill>
                  <a:srgbClr val="1C2B27"/>
                </a:solidFill>
                <a:latin typeface="EB Garamond" pitchFamily="34" charset="0"/>
                <a:ea typeface="EB Garamond" pitchFamily="34" charset="-122"/>
                <a:cs typeface="EB Garamond" pitchFamily="34" charset="-120"/>
              </a:rPr>
              <a:t> = “owners of prescribed shares”. These are relatives the Qur’an gives a </a:t>
            </a:r>
            <a:r>
              <a:rPr lang="en-US" sz="2000" b="1" dirty="0">
                <a:solidFill>
                  <a:srgbClr val="1C2B27"/>
                </a:solidFill>
                <a:latin typeface="EB Garamond" pitchFamily="34" charset="0"/>
                <a:ea typeface="EB Garamond" pitchFamily="34" charset="-122"/>
                <a:cs typeface="EB Garamond" pitchFamily="34" charset="-120"/>
              </a:rPr>
              <a:t>set fraction</a:t>
            </a:r>
            <a:r>
              <a:rPr lang="en-US" sz="2000" dirty="0">
                <a:solidFill>
                  <a:srgbClr val="1C2B27"/>
                </a:solidFill>
                <a:latin typeface="EB Garamond" pitchFamily="34" charset="0"/>
                <a:ea typeface="EB Garamond" pitchFamily="34" charset="-122"/>
                <a:cs typeface="EB Garamond" pitchFamily="34" charset="-120"/>
              </a:rPr>
              <a:t> of the estate (like 1/2, 1/4 or 1/6). They are paid their fixed slice </a:t>
            </a:r>
            <a:r>
              <a:rPr lang="en-US" sz="2000" b="1" dirty="0">
                <a:solidFill>
                  <a:srgbClr val="1C2B27"/>
                </a:solidFill>
                <a:latin typeface="EB Garamond" pitchFamily="34" charset="0"/>
                <a:ea typeface="EB Garamond" pitchFamily="34" charset="-122"/>
                <a:cs typeface="EB Garamond" pitchFamily="34" charset="-120"/>
              </a:rPr>
              <a:t>first</a:t>
            </a:r>
            <a:r>
              <a:rPr lang="en-US" sz="2000" dirty="0">
                <a:solidFill>
                  <a:srgbClr val="1C2B27"/>
                </a:solidFill>
                <a:latin typeface="EB Garamond" pitchFamily="34" charset="0"/>
                <a:ea typeface="EB Garamond" pitchFamily="34" charset="-122"/>
                <a:cs typeface="EB Garamond" pitchFamily="34" charset="-120"/>
              </a:rPr>
              <a:t>. Whatever is left over then goes to the second group — the </a:t>
            </a:r>
            <a:r>
              <a:rPr lang="en-US" sz="2000" b="1" i="1" dirty="0">
                <a:solidFill>
                  <a:srgbClr val="9C7B33"/>
                </a:solidFill>
                <a:latin typeface="EB Garamond" pitchFamily="34" charset="0"/>
                <a:ea typeface="EB Garamond" pitchFamily="34" charset="-122"/>
                <a:cs typeface="EB Garamond" pitchFamily="34" charset="-120"/>
              </a:rPr>
              <a:t>asaba</a:t>
            </a:r>
            <a:r>
              <a:rPr lang="en-US" sz="2000" dirty="0">
                <a:solidFill>
                  <a:srgbClr val="1C2B27"/>
                </a:solidFill>
                <a:latin typeface="EB Garamond" pitchFamily="34" charset="0"/>
                <a:ea typeface="EB Garamond" pitchFamily="34" charset="-122"/>
                <a:cs typeface="EB Garamond" pitchFamily="34" charset="-120"/>
              </a:rPr>
              <a:t> (residuary heirs).</a:t>
            </a:r>
            <a:endParaRPr lang="en-US" sz="2000" dirty="0"/>
          </a:p>
        </p:txBody>
      </p:sp>
      <p:sp>
        <p:nvSpPr>
          <p:cNvPr id="8" name="Shape 5"/>
          <p:cNvSpPr/>
          <p:nvPr/>
        </p:nvSpPr>
        <p:spPr>
          <a:xfrm>
            <a:off x="548640" y="3017520"/>
            <a:ext cx="5318608" cy="2560320"/>
          </a:xfrm>
          <a:prstGeom prst="roundRect">
            <a:avLst>
              <a:gd name="adj" fmla="val 2857"/>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9" name="Shape 6"/>
          <p:cNvSpPr/>
          <p:nvPr/>
        </p:nvSpPr>
        <p:spPr>
          <a:xfrm>
            <a:off x="6324448" y="3017520"/>
            <a:ext cx="5318608" cy="2560320"/>
          </a:xfrm>
          <a:prstGeom prst="roundRect">
            <a:avLst>
              <a:gd name="adj" fmla="val 2857"/>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10" name="Text 7"/>
          <p:cNvSpPr/>
          <p:nvPr/>
        </p:nvSpPr>
        <p:spPr>
          <a:xfrm>
            <a:off x="822960" y="3200400"/>
            <a:ext cx="476996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Always fixed-share heirs</a:t>
            </a:r>
            <a:endParaRPr lang="en-US" sz="2400" dirty="0"/>
          </a:p>
        </p:txBody>
      </p:sp>
      <p:sp>
        <p:nvSpPr>
          <p:cNvPr id="11" name="Text 8"/>
          <p:cNvSpPr/>
          <p:nvPr/>
        </p:nvSpPr>
        <p:spPr>
          <a:xfrm>
            <a:off x="822960" y="3611880"/>
            <a:ext cx="4769968" cy="1828800"/>
          </a:xfrm>
          <a:prstGeom prst="rect">
            <a:avLst/>
          </a:prstGeom>
          <a:noFill/>
          <a:ln/>
        </p:spPr>
        <p:txBody>
          <a:bodyPr wrap="square" lIns="0" tIns="0" rIns="0" bIns="0" rtlCol="0" anchor="ctr"/>
          <a:lstStyle/>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Husband / Wife</a:t>
            </a:r>
            <a:endParaRPr lang="en-US" sz="2000" dirty="0"/>
          </a:p>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Mother</a:t>
            </a:r>
            <a:endParaRPr lang="en-US" sz="2000" dirty="0"/>
          </a:p>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Maternal (uterine) siblings</a:t>
            </a:r>
            <a:endParaRPr lang="en-US" sz="2000" dirty="0"/>
          </a:p>
        </p:txBody>
      </p:sp>
      <p:sp>
        <p:nvSpPr>
          <p:cNvPr id="12" name="Text 9"/>
          <p:cNvSpPr/>
          <p:nvPr/>
        </p:nvSpPr>
        <p:spPr>
          <a:xfrm>
            <a:off x="6598768" y="3200400"/>
            <a:ext cx="476996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Sometimes fixed, sometimes residuary</a:t>
            </a:r>
            <a:endParaRPr lang="en-US" sz="2400" dirty="0"/>
          </a:p>
        </p:txBody>
      </p:sp>
      <p:sp>
        <p:nvSpPr>
          <p:cNvPr id="13" name="Text 10"/>
          <p:cNvSpPr/>
          <p:nvPr/>
        </p:nvSpPr>
        <p:spPr>
          <a:xfrm>
            <a:off x="6598768" y="3611880"/>
            <a:ext cx="4769968" cy="1828800"/>
          </a:xfrm>
          <a:prstGeom prst="rect">
            <a:avLst/>
          </a:prstGeom>
          <a:noFill/>
          <a:ln/>
        </p:spPr>
        <p:txBody>
          <a:bodyPr wrap="square" lIns="0" tIns="0" rIns="0" bIns="0" rtlCol="0" anchor="ctr"/>
          <a:lstStyle/>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Father &amp; true grandfather</a:t>
            </a:r>
            <a:endParaRPr lang="en-US" sz="2000" dirty="0"/>
          </a:p>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Daughters &amp; son’s daughters</a:t>
            </a:r>
            <a:endParaRPr lang="en-US" sz="2000" dirty="0"/>
          </a:p>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Full &amp; paternal sisters</a:t>
            </a:r>
            <a:endParaRPr lang="en-US" sz="2000"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23</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dirty="0"/>
          </a:p>
        </p:txBody>
      </p:sp>
      <p:pic>
        <p:nvPicPr>
          <p:cNvPr id="3" name="Image 0" descr="/home/claude/work/icon_heirs.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HEIRS · GROUP 1 · THE FULL PICTURE</a:t>
            </a:r>
            <a:endParaRPr lang="en-US" sz="1250" dirty="0"/>
          </a:p>
        </p:txBody>
      </p:sp>
      <p:sp>
        <p:nvSpPr>
          <p:cNvPr id="5" name="Text 2"/>
          <p:cNvSpPr txBox="1"/>
          <p:nvPr/>
        </p:nvSpPr>
        <p:spPr>
          <a:xfrm>
            <a:off x="1371600" y="676656"/>
            <a:ext cx="1024128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The complete set of fixed-share heirs</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1371600" y="1227480"/>
            <a:ext cx="10241280" cy="457200"/>
          </a:xfrm>
          <a:prstGeom prst="rect">
            <a:avLst/>
          </a:prstGeom>
          <a:noFill/>
          <a:ln/>
        </p:spPr>
        <p:txBody>
          <a:bodyPr wrap="square" lIns="0" tIns="0" rIns="0" bIns="0" rtlCol="0" anchor="t"/>
          <a:lstStyle/>
          <a:p>
            <a:pPr marL="0" indent="0">
              <a:lnSpc>
                <a:spcPct val="105000"/>
              </a:lnSpc>
              <a:buNone/>
            </a:pPr>
            <a:r>
              <a:rPr lang="en-US" sz="1600" i="1" dirty="0">
                <a:solidFill>
                  <a:srgbClr val="6B7C76"/>
                </a:solidFill>
                <a:latin typeface="EB Garamond" pitchFamily="34" charset="0"/>
                <a:ea typeface="EB Garamond" pitchFamily="34" charset="-122"/>
                <a:cs typeface="EB Garamond" pitchFamily="34" charset="-120"/>
              </a:rPr>
              <a:t>Twelve relatives can take a fixed Qur’anic fraction (fard). Most estates involve only a few; the rest appear in rarer cases, yet a complete will still accounts for them all.</a:t>
            </a:r>
            <a:endParaRPr lang="en-US" sz="1600" dirty="0"/>
          </a:p>
        </p:txBody>
      </p:sp>
      <p:sp>
        <p:nvSpPr>
          <p:cNvPr id="8" name="Shape 5"/>
          <p:cNvSpPr/>
          <p:nvPr/>
        </p:nvSpPr>
        <p:spPr>
          <a:xfrm>
            <a:off x="566928" y="1828800"/>
            <a:ext cx="5422392" cy="3858768"/>
          </a:xfrm>
          <a:prstGeom prst="roundRect">
            <a:avLst>
              <a:gd name="adj" fmla="val 213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3200" dirty="0"/>
          </a:p>
        </p:txBody>
      </p:sp>
      <p:sp>
        <p:nvSpPr>
          <p:cNvPr id="9" name="Shape 6"/>
          <p:cNvSpPr/>
          <p:nvPr/>
        </p:nvSpPr>
        <p:spPr>
          <a:xfrm>
            <a:off x="6199632" y="1828800"/>
            <a:ext cx="5422392" cy="3858768"/>
          </a:xfrm>
          <a:prstGeom prst="roundRect">
            <a:avLst>
              <a:gd name="adj" fmla="val 213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400" dirty="0"/>
          </a:p>
        </p:txBody>
      </p:sp>
      <p:sp>
        <p:nvSpPr>
          <p:cNvPr id="10" name="Text 7"/>
          <p:cNvSpPr txBox="1"/>
          <p:nvPr/>
        </p:nvSpPr>
        <p:spPr>
          <a:xfrm>
            <a:off x="868680" y="1975104"/>
            <a:ext cx="4846320" cy="274320"/>
          </a:xfrm>
          <a:prstGeom prst="rect">
            <a:avLst/>
          </a:prstGeom>
          <a:noFill/>
          <a:ln/>
        </p:spPr>
        <p:txBody>
          <a:bodyPr wrap="square" lIns="0" tIns="0" rIns="0" bIns="0" rtlCol="0" anchor="ctr"/>
          <a:lstStyle/>
          <a:p>
            <a:pPr marL="0" indent="0">
              <a:buNone/>
            </a:pPr>
            <a:r>
              <a:rPr lang="en-US" sz="1600" b="1" kern="0" spc="180" dirty="0">
                <a:solidFill>
                  <a:srgbClr val="A6842F"/>
                </a:solidFill>
                <a:latin typeface="EB Garamond" pitchFamily="34" charset="0"/>
                <a:ea typeface="EB Garamond" pitchFamily="34" charset="-122"/>
                <a:cs typeface="EB Garamond" pitchFamily="34" charset="-120"/>
              </a:rPr>
              <a:t>MALE-LINE SHARERS · 4</a:t>
            </a:r>
            <a:endParaRPr lang="en-US" sz="1600" dirty="0"/>
          </a:p>
        </p:txBody>
      </p:sp>
      <p:sp>
        <p:nvSpPr>
          <p:cNvPr id="11" name="Text 8"/>
          <p:cNvSpPr txBox="1"/>
          <p:nvPr/>
        </p:nvSpPr>
        <p:spPr>
          <a:xfrm>
            <a:off x="6501384" y="1975104"/>
            <a:ext cx="4846320" cy="274320"/>
          </a:xfrm>
          <a:prstGeom prst="rect">
            <a:avLst/>
          </a:prstGeom>
          <a:noFill/>
          <a:ln/>
        </p:spPr>
        <p:txBody>
          <a:bodyPr wrap="square" lIns="0" tIns="0" rIns="0" bIns="0" rtlCol="0" anchor="ctr"/>
          <a:lstStyle/>
          <a:p>
            <a:pPr marL="0" indent="0">
              <a:buNone/>
            </a:pPr>
            <a:r>
              <a:rPr lang="en-US" sz="1600" b="1" kern="0" spc="180" dirty="0">
                <a:solidFill>
                  <a:srgbClr val="A6842F"/>
                </a:solidFill>
                <a:latin typeface="EB Garamond" pitchFamily="34" charset="0"/>
                <a:ea typeface="EB Garamond" pitchFamily="34" charset="-122"/>
                <a:cs typeface="EB Garamond" pitchFamily="34" charset="-120"/>
              </a:rPr>
              <a:t>FEMALE-LINE SHARERS · 8</a:t>
            </a:r>
            <a:endParaRPr lang="en-US" sz="1600" dirty="0"/>
          </a:p>
        </p:txBody>
      </p:sp>
      <p:sp>
        <p:nvSpPr>
          <p:cNvPr id="12" name="Shape 9"/>
          <p:cNvSpPr/>
          <p:nvPr/>
        </p:nvSpPr>
        <p:spPr>
          <a:xfrm>
            <a:off x="868680" y="2331720"/>
            <a:ext cx="4818888" cy="0"/>
          </a:xfrm>
          <a:prstGeom prst="line">
            <a:avLst/>
          </a:prstGeom>
          <a:noFill/>
          <a:ln w="12700">
            <a:solidFill>
              <a:srgbClr val="E3EAE7"/>
            </a:solidFill>
            <a:prstDash val="solid"/>
          </a:ln>
        </p:spPr>
        <p:txBody>
          <a:bodyPr/>
          <a:lstStyle/>
          <a:p>
            <a:endParaRPr lang="en-GB" sz="2400" dirty="0"/>
          </a:p>
        </p:txBody>
      </p:sp>
      <p:sp>
        <p:nvSpPr>
          <p:cNvPr id="13" name="Shape 10"/>
          <p:cNvSpPr/>
          <p:nvPr/>
        </p:nvSpPr>
        <p:spPr>
          <a:xfrm>
            <a:off x="6501384" y="2331720"/>
            <a:ext cx="4818888" cy="0"/>
          </a:xfrm>
          <a:prstGeom prst="line">
            <a:avLst/>
          </a:prstGeom>
          <a:noFill/>
          <a:ln w="12700">
            <a:solidFill>
              <a:srgbClr val="E3EAE7"/>
            </a:solidFill>
            <a:prstDash val="solid"/>
          </a:ln>
        </p:spPr>
        <p:txBody>
          <a:bodyPr/>
          <a:lstStyle/>
          <a:p>
            <a:endParaRPr lang="en-GB" sz="2400" dirty="0"/>
          </a:p>
        </p:txBody>
      </p:sp>
      <p:sp>
        <p:nvSpPr>
          <p:cNvPr id="14" name="Text 11"/>
          <p:cNvSpPr txBox="1"/>
          <p:nvPr/>
        </p:nvSpPr>
        <p:spPr>
          <a:xfrm>
            <a:off x="868680" y="2487168"/>
            <a:ext cx="4800600" cy="237744"/>
          </a:xfrm>
          <a:prstGeom prst="rect">
            <a:avLst/>
          </a:prstGeom>
          <a:noFill/>
          <a:ln/>
        </p:spPr>
        <p:txBody>
          <a:bodyPr wrap="square" lIns="0" tIns="0" rIns="0" bIns="0" rtlCol="0" anchor="t"/>
          <a:lstStyle/>
          <a:p>
            <a:pPr marL="0" indent="0">
              <a:buNone/>
            </a:pPr>
            <a:r>
              <a:rPr lang="en-US" b="1" dirty="0">
                <a:solidFill>
                  <a:srgbClr val="233631"/>
                </a:solidFill>
                <a:latin typeface="EB Garamond" pitchFamily="34" charset="0"/>
                <a:ea typeface="EB Garamond" pitchFamily="34" charset="-122"/>
                <a:cs typeface="EB Garamond" pitchFamily="34" charset="-120"/>
              </a:rPr>
              <a:t>Husband  </a:t>
            </a:r>
            <a:r>
              <a:rPr lang="en-US" b="1" dirty="0">
                <a:solidFill>
                  <a:srgbClr val="A6842F"/>
                </a:solidFill>
                <a:latin typeface="EB Garamond" pitchFamily="34" charset="0"/>
                <a:ea typeface="EB Garamond" pitchFamily="34" charset="-122"/>
                <a:cs typeface="EB Garamond" pitchFamily="34" charset="-120"/>
              </a:rPr>
              <a:t>1/2 → 1/4</a:t>
            </a:r>
            <a:endParaRPr lang="en-US" dirty="0"/>
          </a:p>
        </p:txBody>
      </p:sp>
      <p:sp>
        <p:nvSpPr>
          <p:cNvPr id="15" name="Text 12"/>
          <p:cNvSpPr txBox="1"/>
          <p:nvPr/>
        </p:nvSpPr>
        <p:spPr>
          <a:xfrm>
            <a:off x="868680" y="2706624"/>
            <a:ext cx="4800600" cy="219456"/>
          </a:xfrm>
          <a:prstGeom prst="rect">
            <a:avLst/>
          </a:prstGeom>
          <a:noFill/>
          <a:ln/>
        </p:spPr>
        <p:txBody>
          <a:bodyPr wrap="square" lIns="0" tIns="0" rIns="0" bIns="0" rtlCol="0" anchor="t"/>
          <a:lstStyle/>
          <a:p>
            <a:pPr marL="0" indent="0">
              <a:buNone/>
            </a:pPr>
            <a:r>
              <a:rPr lang="en-US" sz="1400" dirty="0">
                <a:solidFill>
                  <a:srgbClr val="6B7C76"/>
                </a:solidFill>
                <a:latin typeface="EB Garamond" pitchFamily="34" charset="0"/>
                <a:ea typeface="EB Garamond" pitchFamily="34" charset="-122"/>
                <a:cs typeface="EB Garamond" pitchFamily="34" charset="-120"/>
              </a:rPr>
              <a:t>half with no children, quarter with children</a:t>
            </a:r>
            <a:endParaRPr lang="en-US" sz="1400" dirty="0"/>
          </a:p>
        </p:txBody>
      </p:sp>
      <p:sp>
        <p:nvSpPr>
          <p:cNvPr id="16" name="Text 13"/>
          <p:cNvSpPr txBox="1"/>
          <p:nvPr/>
        </p:nvSpPr>
        <p:spPr>
          <a:xfrm>
            <a:off x="868680" y="3273552"/>
            <a:ext cx="4800600" cy="237744"/>
          </a:xfrm>
          <a:prstGeom prst="rect">
            <a:avLst/>
          </a:prstGeom>
          <a:noFill/>
          <a:ln/>
        </p:spPr>
        <p:txBody>
          <a:bodyPr wrap="square" lIns="0" tIns="0" rIns="0" bIns="0" rtlCol="0" anchor="t"/>
          <a:lstStyle/>
          <a:p>
            <a:pPr marL="0" indent="0">
              <a:buNone/>
            </a:pPr>
            <a:r>
              <a:rPr lang="en-US" b="1" dirty="0">
                <a:solidFill>
                  <a:srgbClr val="233631"/>
                </a:solidFill>
                <a:latin typeface="EB Garamond" pitchFamily="34" charset="0"/>
                <a:ea typeface="EB Garamond" pitchFamily="34" charset="-122"/>
                <a:cs typeface="EB Garamond" pitchFamily="34" charset="-120"/>
              </a:rPr>
              <a:t>Father  </a:t>
            </a:r>
            <a:r>
              <a:rPr lang="en-US" b="1" dirty="0">
                <a:solidFill>
                  <a:srgbClr val="A6842F"/>
                </a:solidFill>
                <a:latin typeface="EB Garamond" pitchFamily="34" charset="0"/>
                <a:ea typeface="EB Garamond" pitchFamily="34" charset="-122"/>
                <a:cs typeface="EB Garamond" pitchFamily="34" charset="-120"/>
              </a:rPr>
              <a:t>1/6 (+ residue)</a:t>
            </a:r>
            <a:endParaRPr lang="en-US" dirty="0"/>
          </a:p>
        </p:txBody>
      </p:sp>
      <p:sp>
        <p:nvSpPr>
          <p:cNvPr id="17" name="Text 14"/>
          <p:cNvSpPr txBox="1"/>
          <p:nvPr/>
        </p:nvSpPr>
        <p:spPr>
          <a:xfrm>
            <a:off x="868680" y="3493008"/>
            <a:ext cx="4800600" cy="219456"/>
          </a:xfrm>
          <a:prstGeom prst="rect">
            <a:avLst/>
          </a:prstGeom>
          <a:noFill/>
          <a:ln/>
        </p:spPr>
        <p:txBody>
          <a:bodyPr wrap="square" lIns="0" tIns="0" rIns="0" bIns="0" rtlCol="0" anchor="t"/>
          <a:lstStyle/>
          <a:p>
            <a:pPr marL="0" indent="0">
              <a:buNone/>
            </a:pPr>
            <a:r>
              <a:rPr lang="en-US" sz="1400" dirty="0">
                <a:solidFill>
                  <a:srgbClr val="6B7C76"/>
                </a:solidFill>
                <a:latin typeface="EB Garamond" pitchFamily="34" charset="0"/>
                <a:ea typeface="EB Garamond" pitchFamily="34" charset="-122"/>
                <a:cs typeface="EB Garamond" pitchFamily="34" charset="-120"/>
              </a:rPr>
              <a:t>a sixth with a son; the remainder if no children</a:t>
            </a:r>
            <a:endParaRPr lang="en-US" sz="1400" dirty="0"/>
          </a:p>
        </p:txBody>
      </p:sp>
      <p:sp>
        <p:nvSpPr>
          <p:cNvPr id="18" name="Text 15"/>
          <p:cNvSpPr txBox="1"/>
          <p:nvPr/>
        </p:nvSpPr>
        <p:spPr>
          <a:xfrm>
            <a:off x="868680" y="4059936"/>
            <a:ext cx="4800600" cy="237744"/>
          </a:xfrm>
          <a:prstGeom prst="rect">
            <a:avLst/>
          </a:prstGeom>
          <a:noFill/>
          <a:ln/>
        </p:spPr>
        <p:txBody>
          <a:bodyPr wrap="square" lIns="0" tIns="0" rIns="0" bIns="0" rtlCol="0" anchor="t"/>
          <a:lstStyle/>
          <a:p>
            <a:pPr marL="0" indent="0">
              <a:buNone/>
            </a:pPr>
            <a:r>
              <a:rPr lang="en-US" b="1" dirty="0">
                <a:solidFill>
                  <a:srgbClr val="233631"/>
                </a:solidFill>
                <a:latin typeface="EB Garamond" pitchFamily="34" charset="0"/>
                <a:ea typeface="EB Garamond" pitchFamily="34" charset="-122"/>
                <a:cs typeface="EB Garamond" pitchFamily="34" charset="-120"/>
              </a:rPr>
              <a:t>Paternal grandfather  </a:t>
            </a:r>
            <a:r>
              <a:rPr lang="en-US" b="1" dirty="0">
                <a:solidFill>
                  <a:srgbClr val="A6842F"/>
                </a:solidFill>
                <a:latin typeface="EB Garamond" pitchFamily="34" charset="0"/>
                <a:ea typeface="EB Garamond" pitchFamily="34" charset="-122"/>
                <a:cs typeface="EB Garamond" pitchFamily="34" charset="-120"/>
              </a:rPr>
              <a:t>1/6</a:t>
            </a:r>
            <a:endParaRPr lang="en-US" dirty="0"/>
          </a:p>
        </p:txBody>
      </p:sp>
      <p:sp>
        <p:nvSpPr>
          <p:cNvPr id="19" name="Text 16"/>
          <p:cNvSpPr txBox="1"/>
          <p:nvPr/>
        </p:nvSpPr>
        <p:spPr>
          <a:xfrm>
            <a:off x="868680" y="4279392"/>
            <a:ext cx="4800600" cy="219456"/>
          </a:xfrm>
          <a:prstGeom prst="rect">
            <a:avLst/>
          </a:prstGeom>
          <a:noFill/>
          <a:ln/>
        </p:spPr>
        <p:txBody>
          <a:bodyPr wrap="square" lIns="0" tIns="0" rIns="0" bIns="0" rtlCol="0" anchor="t"/>
          <a:lstStyle/>
          <a:p>
            <a:pPr marL="0" indent="0">
              <a:buNone/>
            </a:pPr>
            <a:r>
              <a:rPr lang="en-US" sz="1400" i="1" dirty="0">
                <a:solidFill>
                  <a:srgbClr val="A6842F"/>
                </a:solidFill>
                <a:latin typeface="EB Garamond" pitchFamily="34" charset="0"/>
                <a:ea typeface="EB Garamond" pitchFamily="34" charset="-122"/>
                <a:cs typeface="EB Garamond" pitchFamily="34" charset="-120"/>
              </a:rPr>
              <a:t>rare · </a:t>
            </a:r>
            <a:r>
              <a:rPr lang="en-US" sz="1400" dirty="0">
                <a:solidFill>
                  <a:srgbClr val="6B7C76"/>
                </a:solidFill>
                <a:latin typeface="EB Garamond" pitchFamily="34" charset="0"/>
                <a:ea typeface="EB Garamond" pitchFamily="34" charset="-122"/>
                <a:cs typeface="EB Garamond" pitchFamily="34" charset="-120"/>
              </a:rPr>
              <a:t>stands in for an absent father</a:t>
            </a:r>
            <a:endParaRPr lang="en-US" sz="1400" dirty="0"/>
          </a:p>
        </p:txBody>
      </p:sp>
      <p:sp>
        <p:nvSpPr>
          <p:cNvPr id="20" name="Text 17"/>
          <p:cNvSpPr txBox="1"/>
          <p:nvPr/>
        </p:nvSpPr>
        <p:spPr>
          <a:xfrm>
            <a:off x="868680" y="4846320"/>
            <a:ext cx="4800600" cy="237744"/>
          </a:xfrm>
          <a:prstGeom prst="rect">
            <a:avLst/>
          </a:prstGeom>
          <a:noFill/>
          <a:ln/>
        </p:spPr>
        <p:txBody>
          <a:bodyPr wrap="square" lIns="0" tIns="0" rIns="0" bIns="0" rtlCol="0" anchor="t"/>
          <a:lstStyle/>
          <a:p>
            <a:pPr marL="0" indent="0">
              <a:buNone/>
            </a:pPr>
            <a:r>
              <a:rPr lang="en-US" b="1" dirty="0">
                <a:solidFill>
                  <a:srgbClr val="233631"/>
                </a:solidFill>
                <a:latin typeface="EB Garamond" pitchFamily="34" charset="0"/>
                <a:ea typeface="EB Garamond" pitchFamily="34" charset="-122"/>
                <a:cs typeface="EB Garamond" pitchFamily="34" charset="-120"/>
              </a:rPr>
              <a:t>Uterine brother  </a:t>
            </a:r>
            <a:r>
              <a:rPr lang="en-US" b="1" dirty="0">
                <a:solidFill>
                  <a:srgbClr val="A6842F"/>
                </a:solidFill>
                <a:latin typeface="EB Garamond" pitchFamily="34" charset="0"/>
                <a:ea typeface="EB Garamond" pitchFamily="34" charset="-122"/>
                <a:cs typeface="EB Garamond" pitchFamily="34" charset="-120"/>
              </a:rPr>
              <a:t>1/6 → 1/3</a:t>
            </a:r>
            <a:endParaRPr lang="en-US" dirty="0"/>
          </a:p>
        </p:txBody>
      </p:sp>
      <p:sp>
        <p:nvSpPr>
          <p:cNvPr id="21" name="Text 18"/>
          <p:cNvSpPr txBox="1"/>
          <p:nvPr/>
        </p:nvSpPr>
        <p:spPr>
          <a:xfrm>
            <a:off x="868680" y="5065776"/>
            <a:ext cx="4800600" cy="219456"/>
          </a:xfrm>
          <a:prstGeom prst="rect">
            <a:avLst/>
          </a:prstGeom>
          <a:noFill/>
          <a:ln/>
        </p:spPr>
        <p:txBody>
          <a:bodyPr wrap="square" lIns="0" tIns="0" rIns="0" bIns="0" rtlCol="0" anchor="t"/>
          <a:lstStyle/>
          <a:p>
            <a:pPr marL="0" indent="0">
              <a:buNone/>
            </a:pPr>
            <a:r>
              <a:rPr lang="en-US" sz="1400" i="1" dirty="0">
                <a:solidFill>
                  <a:srgbClr val="A6842F"/>
                </a:solidFill>
                <a:latin typeface="EB Garamond" pitchFamily="34" charset="0"/>
                <a:ea typeface="EB Garamond" pitchFamily="34" charset="-122"/>
                <a:cs typeface="EB Garamond" pitchFamily="34" charset="-120"/>
              </a:rPr>
              <a:t>rare · </a:t>
            </a:r>
            <a:r>
              <a:rPr lang="en-US" sz="1400" dirty="0">
                <a:solidFill>
                  <a:srgbClr val="6B7C76"/>
                </a:solidFill>
                <a:latin typeface="EB Garamond" pitchFamily="34" charset="0"/>
                <a:ea typeface="EB Garamond" pitchFamily="34" charset="-122"/>
                <a:cs typeface="EB Garamond" pitchFamily="34" charset="-120"/>
              </a:rPr>
              <a:t>kalāla only; shared equally, no 2:1</a:t>
            </a:r>
            <a:endParaRPr lang="en-US" sz="1400" dirty="0"/>
          </a:p>
        </p:txBody>
      </p:sp>
      <p:sp>
        <p:nvSpPr>
          <p:cNvPr id="22" name="Text 19"/>
          <p:cNvSpPr txBox="1"/>
          <p:nvPr/>
        </p:nvSpPr>
        <p:spPr>
          <a:xfrm>
            <a:off x="6501384" y="2487168"/>
            <a:ext cx="4800600" cy="237744"/>
          </a:xfrm>
          <a:prstGeom prst="rect">
            <a:avLst/>
          </a:prstGeom>
          <a:noFill/>
          <a:ln/>
        </p:spPr>
        <p:txBody>
          <a:bodyPr wrap="square" lIns="0" tIns="0" rIns="0" bIns="0" rtlCol="0" anchor="t"/>
          <a:lstStyle/>
          <a:p>
            <a:pPr marL="0" indent="0">
              <a:buNone/>
            </a:pPr>
            <a:r>
              <a:rPr lang="en-US" sz="1600" b="1" dirty="0">
                <a:solidFill>
                  <a:srgbClr val="233631"/>
                </a:solidFill>
                <a:latin typeface="EB Garamond" pitchFamily="34" charset="0"/>
                <a:ea typeface="EB Garamond" pitchFamily="34" charset="-122"/>
                <a:cs typeface="EB Garamond" pitchFamily="34" charset="-120"/>
              </a:rPr>
              <a:t>Wife  </a:t>
            </a:r>
            <a:r>
              <a:rPr lang="en-US" sz="1600" b="1" dirty="0">
                <a:solidFill>
                  <a:srgbClr val="A6842F"/>
                </a:solidFill>
                <a:latin typeface="EB Garamond" pitchFamily="34" charset="0"/>
                <a:ea typeface="EB Garamond" pitchFamily="34" charset="-122"/>
                <a:cs typeface="EB Garamond" pitchFamily="34" charset="-120"/>
              </a:rPr>
              <a:t>1/4 → 1/8</a:t>
            </a:r>
            <a:endParaRPr lang="en-US" sz="1600" dirty="0"/>
          </a:p>
        </p:txBody>
      </p:sp>
      <p:sp>
        <p:nvSpPr>
          <p:cNvPr id="23" name="Text 20"/>
          <p:cNvSpPr txBox="1"/>
          <p:nvPr/>
        </p:nvSpPr>
        <p:spPr>
          <a:xfrm>
            <a:off x="6501384" y="2706624"/>
            <a:ext cx="4800600" cy="219456"/>
          </a:xfrm>
          <a:prstGeom prst="rect">
            <a:avLst/>
          </a:prstGeom>
          <a:noFill/>
          <a:ln/>
        </p:spPr>
        <p:txBody>
          <a:bodyPr wrap="square" lIns="0" tIns="0" rIns="0" bIns="0" rtlCol="0" anchor="t"/>
          <a:lstStyle/>
          <a:p>
            <a:pPr marL="0" indent="0">
              <a:buNone/>
            </a:pPr>
            <a:r>
              <a:rPr lang="en-US" sz="1200" dirty="0">
                <a:solidFill>
                  <a:srgbClr val="6B7C76"/>
                </a:solidFill>
                <a:latin typeface="EB Garamond" pitchFamily="34" charset="0"/>
                <a:ea typeface="EB Garamond" pitchFamily="34" charset="-122"/>
                <a:cs typeface="EB Garamond" pitchFamily="34" charset="-120"/>
              </a:rPr>
              <a:t>a quarter with no children, an eighth with children</a:t>
            </a:r>
            <a:endParaRPr lang="en-US" sz="1200" dirty="0"/>
          </a:p>
        </p:txBody>
      </p:sp>
      <p:sp>
        <p:nvSpPr>
          <p:cNvPr id="24" name="Text 21"/>
          <p:cNvSpPr txBox="1"/>
          <p:nvPr/>
        </p:nvSpPr>
        <p:spPr>
          <a:xfrm>
            <a:off x="6501384" y="2871216"/>
            <a:ext cx="4800600" cy="237744"/>
          </a:xfrm>
          <a:prstGeom prst="rect">
            <a:avLst/>
          </a:prstGeom>
          <a:noFill/>
          <a:ln/>
        </p:spPr>
        <p:txBody>
          <a:bodyPr wrap="square" lIns="0" tIns="0" rIns="0" bIns="0" rtlCol="0" anchor="t"/>
          <a:lstStyle/>
          <a:p>
            <a:pPr marL="0" indent="0">
              <a:buNone/>
            </a:pPr>
            <a:r>
              <a:rPr lang="en-US" sz="1600" b="1" dirty="0">
                <a:solidFill>
                  <a:srgbClr val="233631"/>
                </a:solidFill>
                <a:latin typeface="EB Garamond" pitchFamily="34" charset="0"/>
                <a:ea typeface="EB Garamond" pitchFamily="34" charset="-122"/>
                <a:cs typeface="EB Garamond" pitchFamily="34" charset="-120"/>
              </a:rPr>
              <a:t>Mother  </a:t>
            </a:r>
            <a:r>
              <a:rPr lang="en-US" sz="1600" b="1" dirty="0">
                <a:solidFill>
                  <a:srgbClr val="A6842F"/>
                </a:solidFill>
                <a:latin typeface="EB Garamond" pitchFamily="34" charset="0"/>
                <a:ea typeface="EB Garamond" pitchFamily="34" charset="-122"/>
                <a:cs typeface="EB Garamond" pitchFamily="34" charset="-120"/>
              </a:rPr>
              <a:t>1/3 → 1/6</a:t>
            </a:r>
            <a:endParaRPr lang="en-US" sz="1600" dirty="0"/>
          </a:p>
        </p:txBody>
      </p:sp>
      <p:sp>
        <p:nvSpPr>
          <p:cNvPr id="25" name="Text 22"/>
          <p:cNvSpPr txBox="1"/>
          <p:nvPr/>
        </p:nvSpPr>
        <p:spPr>
          <a:xfrm>
            <a:off x="6501384" y="3090672"/>
            <a:ext cx="4800600" cy="219456"/>
          </a:xfrm>
          <a:prstGeom prst="rect">
            <a:avLst/>
          </a:prstGeom>
          <a:noFill/>
          <a:ln/>
        </p:spPr>
        <p:txBody>
          <a:bodyPr wrap="square" lIns="0" tIns="0" rIns="0" bIns="0" rtlCol="0" anchor="t"/>
          <a:lstStyle/>
          <a:p>
            <a:pPr marL="0" indent="0">
              <a:buNone/>
            </a:pPr>
            <a:r>
              <a:rPr lang="en-US" sz="1200" dirty="0">
                <a:solidFill>
                  <a:srgbClr val="6B7C76"/>
                </a:solidFill>
                <a:latin typeface="EB Garamond" pitchFamily="34" charset="0"/>
                <a:ea typeface="EB Garamond" pitchFamily="34" charset="-122"/>
                <a:cs typeface="EB Garamond" pitchFamily="34" charset="-120"/>
              </a:rPr>
              <a:t>a sixth if there are children or 2+ siblings</a:t>
            </a:r>
            <a:endParaRPr lang="en-US" sz="1200" dirty="0"/>
          </a:p>
        </p:txBody>
      </p:sp>
      <p:sp>
        <p:nvSpPr>
          <p:cNvPr id="26" name="Text 23"/>
          <p:cNvSpPr txBox="1"/>
          <p:nvPr/>
        </p:nvSpPr>
        <p:spPr>
          <a:xfrm>
            <a:off x="6501384" y="3255264"/>
            <a:ext cx="4800600" cy="237744"/>
          </a:xfrm>
          <a:prstGeom prst="rect">
            <a:avLst/>
          </a:prstGeom>
          <a:noFill/>
          <a:ln/>
        </p:spPr>
        <p:txBody>
          <a:bodyPr wrap="square" lIns="0" tIns="0" rIns="0" bIns="0" rtlCol="0" anchor="t"/>
          <a:lstStyle/>
          <a:p>
            <a:pPr marL="0" indent="0">
              <a:buNone/>
            </a:pPr>
            <a:r>
              <a:rPr lang="en-US" sz="1600" b="1" dirty="0">
                <a:solidFill>
                  <a:srgbClr val="233631"/>
                </a:solidFill>
                <a:latin typeface="EB Garamond" pitchFamily="34" charset="0"/>
                <a:ea typeface="EB Garamond" pitchFamily="34" charset="-122"/>
                <a:cs typeface="EB Garamond" pitchFamily="34" charset="-120"/>
              </a:rPr>
              <a:t>Grandmother  </a:t>
            </a:r>
            <a:r>
              <a:rPr lang="en-US" sz="1600" b="1" dirty="0">
                <a:solidFill>
                  <a:srgbClr val="A6842F"/>
                </a:solidFill>
                <a:latin typeface="EB Garamond" pitchFamily="34" charset="0"/>
                <a:ea typeface="EB Garamond" pitchFamily="34" charset="-122"/>
                <a:cs typeface="EB Garamond" pitchFamily="34" charset="-120"/>
              </a:rPr>
              <a:t>1/6</a:t>
            </a:r>
            <a:endParaRPr lang="en-US" sz="1600" dirty="0"/>
          </a:p>
        </p:txBody>
      </p:sp>
      <p:sp>
        <p:nvSpPr>
          <p:cNvPr id="27" name="Text 24"/>
          <p:cNvSpPr txBox="1"/>
          <p:nvPr/>
        </p:nvSpPr>
        <p:spPr>
          <a:xfrm>
            <a:off x="6501384" y="3474720"/>
            <a:ext cx="4800600" cy="219456"/>
          </a:xfrm>
          <a:prstGeom prst="rect">
            <a:avLst/>
          </a:prstGeom>
          <a:noFill/>
          <a:ln/>
        </p:spPr>
        <p:txBody>
          <a:bodyPr wrap="square" lIns="0" tIns="0" rIns="0" bIns="0" rtlCol="0" anchor="t"/>
          <a:lstStyle/>
          <a:p>
            <a:pPr marL="0" indent="0">
              <a:buNone/>
            </a:pPr>
            <a:r>
              <a:rPr lang="en-US" sz="1200" i="1" dirty="0">
                <a:solidFill>
                  <a:srgbClr val="A6842F"/>
                </a:solidFill>
                <a:latin typeface="EB Garamond" pitchFamily="34" charset="0"/>
                <a:ea typeface="EB Garamond" pitchFamily="34" charset="-122"/>
                <a:cs typeface="EB Garamond" pitchFamily="34" charset="-120"/>
              </a:rPr>
              <a:t>rare · </a:t>
            </a:r>
            <a:r>
              <a:rPr lang="en-US" sz="1200" dirty="0">
                <a:solidFill>
                  <a:srgbClr val="6B7C76"/>
                </a:solidFill>
                <a:latin typeface="EB Garamond" pitchFamily="34" charset="0"/>
                <a:ea typeface="EB Garamond" pitchFamily="34" charset="-122"/>
                <a:cs typeface="EB Garamond" pitchFamily="34" charset="-120"/>
              </a:rPr>
              <a:t>maternal or paternal; when the mother is absent</a:t>
            </a:r>
            <a:endParaRPr lang="en-US" sz="1200" dirty="0"/>
          </a:p>
        </p:txBody>
      </p:sp>
      <p:sp>
        <p:nvSpPr>
          <p:cNvPr id="28" name="Text 25"/>
          <p:cNvSpPr txBox="1"/>
          <p:nvPr/>
        </p:nvSpPr>
        <p:spPr>
          <a:xfrm>
            <a:off x="6501384" y="3639312"/>
            <a:ext cx="4800600" cy="237744"/>
          </a:xfrm>
          <a:prstGeom prst="rect">
            <a:avLst/>
          </a:prstGeom>
          <a:noFill/>
          <a:ln/>
        </p:spPr>
        <p:txBody>
          <a:bodyPr wrap="square" lIns="0" tIns="0" rIns="0" bIns="0" rtlCol="0" anchor="t"/>
          <a:lstStyle/>
          <a:p>
            <a:pPr marL="0" indent="0">
              <a:buNone/>
            </a:pPr>
            <a:r>
              <a:rPr lang="en-US" sz="1600" b="1" dirty="0">
                <a:solidFill>
                  <a:srgbClr val="233631"/>
                </a:solidFill>
                <a:latin typeface="EB Garamond" pitchFamily="34" charset="0"/>
                <a:ea typeface="EB Garamond" pitchFamily="34" charset="-122"/>
                <a:cs typeface="EB Garamond" pitchFamily="34" charset="-120"/>
              </a:rPr>
              <a:t>Daughter  </a:t>
            </a:r>
            <a:r>
              <a:rPr lang="en-US" sz="1600" b="1" dirty="0">
                <a:solidFill>
                  <a:srgbClr val="A6842F"/>
                </a:solidFill>
                <a:latin typeface="EB Garamond" pitchFamily="34" charset="0"/>
                <a:ea typeface="EB Garamond" pitchFamily="34" charset="-122"/>
                <a:cs typeface="EB Garamond" pitchFamily="34" charset="-120"/>
              </a:rPr>
              <a:t>1/2 → 2/3</a:t>
            </a:r>
            <a:endParaRPr lang="en-US" sz="1600" dirty="0"/>
          </a:p>
        </p:txBody>
      </p:sp>
      <p:sp>
        <p:nvSpPr>
          <p:cNvPr id="29" name="Text 26"/>
          <p:cNvSpPr txBox="1"/>
          <p:nvPr/>
        </p:nvSpPr>
        <p:spPr>
          <a:xfrm>
            <a:off x="6501384" y="3858768"/>
            <a:ext cx="4800600" cy="219456"/>
          </a:xfrm>
          <a:prstGeom prst="rect">
            <a:avLst/>
          </a:prstGeom>
          <a:noFill/>
          <a:ln/>
        </p:spPr>
        <p:txBody>
          <a:bodyPr wrap="square" lIns="0" tIns="0" rIns="0" bIns="0" rtlCol="0" anchor="t"/>
          <a:lstStyle/>
          <a:p>
            <a:pPr marL="0" indent="0">
              <a:buNone/>
            </a:pPr>
            <a:r>
              <a:rPr lang="en-US" sz="1200" dirty="0">
                <a:solidFill>
                  <a:srgbClr val="6B7C76"/>
                </a:solidFill>
                <a:latin typeface="EB Garamond" pitchFamily="34" charset="0"/>
                <a:ea typeface="EB Garamond" pitchFamily="34" charset="-122"/>
                <a:cs typeface="EB Garamond" pitchFamily="34" charset="-120"/>
              </a:rPr>
              <a:t>a half alone; two-thirds if two or more</a:t>
            </a:r>
            <a:endParaRPr lang="en-US" sz="1200" dirty="0"/>
          </a:p>
        </p:txBody>
      </p:sp>
      <p:sp>
        <p:nvSpPr>
          <p:cNvPr id="30" name="Text 27"/>
          <p:cNvSpPr txBox="1"/>
          <p:nvPr/>
        </p:nvSpPr>
        <p:spPr>
          <a:xfrm>
            <a:off x="6501384" y="4023360"/>
            <a:ext cx="4800600" cy="237744"/>
          </a:xfrm>
          <a:prstGeom prst="rect">
            <a:avLst/>
          </a:prstGeom>
          <a:noFill/>
          <a:ln/>
        </p:spPr>
        <p:txBody>
          <a:bodyPr wrap="square" lIns="0" tIns="0" rIns="0" bIns="0" rtlCol="0" anchor="t"/>
          <a:lstStyle/>
          <a:p>
            <a:pPr marL="0" indent="0">
              <a:buNone/>
            </a:pPr>
            <a:r>
              <a:rPr lang="en-US" sz="1600" b="1" dirty="0">
                <a:solidFill>
                  <a:srgbClr val="233631"/>
                </a:solidFill>
                <a:latin typeface="EB Garamond" pitchFamily="34" charset="0"/>
                <a:ea typeface="EB Garamond" pitchFamily="34" charset="-122"/>
                <a:cs typeface="EB Garamond" pitchFamily="34" charset="-120"/>
              </a:rPr>
              <a:t>Son’s daughter  </a:t>
            </a:r>
            <a:r>
              <a:rPr lang="en-US" sz="1600" b="1" dirty="0">
                <a:solidFill>
                  <a:srgbClr val="A6842F"/>
                </a:solidFill>
                <a:latin typeface="EB Garamond" pitchFamily="34" charset="0"/>
                <a:ea typeface="EB Garamond" pitchFamily="34" charset="-122"/>
                <a:cs typeface="EB Garamond" pitchFamily="34" charset="-120"/>
              </a:rPr>
              <a:t>1/2 / 2/3 / 1/6</a:t>
            </a:r>
            <a:endParaRPr lang="en-US" sz="1600" dirty="0"/>
          </a:p>
        </p:txBody>
      </p:sp>
      <p:sp>
        <p:nvSpPr>
          <p:cNvPr id="31" name="Text 28"/>
          <p:cNvSpPr txBox="1"/>
          <p:nvPr/>
        </p:nvSpPr>
        <p:spPr>
          <a:xfrm>
            <a:off x="6501384" y="4242816"/>
            <a:ext cx="4800600" cy="219456"/>
          </a:xfrm>
          <a:prstGeom prst="rect">
            <a:avLst/>
          </a:prstGeom>
          <a:noFill/>
          <a:ln/>
        </p:spPr>
        <p:txBody>
          <a:bodyPr wrap="square" lIns="0" tIns="0" rIns="0" bIns="0" rtlCol="0" anchor="t"/>
          <a:lstStyle/>
          <a:p>
            <a:pPr marL="0" indent="0">
              <a:buNone/>
            </a:pPr>
            <a:r>
              <a:rPr lang="en-US" sz="1200" i="1" dirty="0">
                <a:solidFill>
                  <a:srgbClr val="A6842F"/>
                </a:solidFill>
                <a:latin typeface="EB Garamond" pitchFamily="34" charset="0"/>
                <a:ea typeface="EB Garamond" pitchFamily="34" charset="-122"/>
                <a:cs typeface="EB Garamond" pitchFamily="34" charset="-120"/>
              </a:rPr>
              <a:t>rare · </a:t>
            </a:r>
            <a:r>
              <a:rPr lang="en-US" sz="1200" dirty="0">
                <a:solidFill>
                  <a:srgbClr val="6B7C76"/>
                </a:solidFill>
                <a:latin typeface="EB Garamond" pitchFamily="34" charset="0"/>
                <a:ea typeface="EB Garamond" pitchFamily="34" charset="-122"/>
                <a:cs typeface="EB Garamond" pitchFamily="34" charset="-120"/>
              </a:rPr>
              <a:t>when no daughter, or to “top up” one daughter</a:t>
            </a:r>
            <a:endParaRPr lang="en-US" sz="1200" dirty="0"/>
          </a:p>
        </p:txBody>
      </p:sp>
      <p:sp>
        <p:nvSpPr>
          <p:cNvPr id="32" name="Text 29"/>
          <p:cNvSpPr txBox="1"/>
          <p:nvPr/>
        </p:nvSpPr>
        <p:spPr>
          <a:xfrm>
            <a:off x="6501384" y="4407408"/>
            <a:ext cx="4800600" cy="237744"/>
          </a:xfrm>
          <a:prstGeom prst="rect">
            <a:avLst/>
          </a:prstGeom>
          <a:noFill/>
          <a:ln/>
        </p:spPr>
        <p:txBody>
          <a:bodyPr wrap="square" lIns="0" tIns="0" rIns="0" bIns="0" rtlCol="0" anchor="t"/>
          <a:lstStyle/>
          <a:p>
            <a:pPr marL="0" indent="0">
              <a:buNone/>
            </a:pPr>
            <a:r>
              <a:rPr lang="en-US" sz="1600" b="1" dirty="0">
                <a:solidFill>
                  <a:srgbClr val="233631"/>
                </a:solidFill>
                <a:latin typeface="EB Garamond" pitchFamily="34" charset="0"/>
                <a:ea typeface="EB Garamond" pitchFamily="34" charset="-122"/>
                <a:cs typeface="EB Garamond" pitchFamily="34" charset="-120"/>
              </a:rPr>
              <a:t>Full sister  </a:t>
            </a:r>
            <a:r>
              <a:rPr lang="en-US" sz="1600" b="1" dirty="0">
                <a:solidFill>
                  <a:srgbClr val="A6842F"/>
                </a:solidFill>
                <a:latin typeface="EB Garamond" pitchFamily="34" charset="0"/>
                <a:ea typeface="EB Garamond" pitchFamily="34" charset="-122"/>
                <a:cs typeface="EB Garamond" pitchFamily="34" charset="-120"/>
              </a:rPr>
              <a:t>1/2 → 2/3</a:t>
            </a:r>
            <a:endParaRPr lang="en-US" sz="1600" dirty="0"/>
          </a:p>
        </p:txBody>
      </p:sp>
      <p:sp>
        <p:nvSpPr>
          <p:cNvPr id="33" name="Text 30"/>
          <p:cNvSpPr txBox="1"/>
          <p:nvPr/>
        </p:nvSpPr>
        <p:spPr>
          <a:xfrm>
            <a:off x="6501384" y="4626864"/>
            <a:ext cx="4800600" cy="219456"/>
          </a:xfrm>
          <a:prstGeom prst="rect">
            <a:avLst/>
          </a:prstGeom>
          <a:noFill/>
          <a:ln/>
        </p:spPr>
        <p:txBody>
          <a:bodyPr wrap="square" lIns="0" tIns="0" rIns="0" bIns="0" rtlCol="0" anchor="t"/>
          <a:lstStyle/>
          <a:p>
            <a:pPr marL="0" indent="0">
              <a:buNone/>
            </a:pPr>
            <a:r>
              <a:rPr lang="en-US" sz="1200" i="1" dirty="0">
                <a:solidFill>
                  <a:srgbClr val="A6842F"/>
                </a:solidFill>
                <a:latin typeface="EB Garamond" pitchFamily="34" charset="0"/>
                <a:ea typeface="EB Garamond" pitchFamily="34" charset="-122"/>
                <a:cs typeface="EB Garamond" pitchFamily="34" charset="-120"/>
              </a:rPr>
              <a:t>rare · </a:t>
            </a:r>
            <a:r>
              <a:rPr lang="en-US" sz="1200" dirty="0">
                <a:solidFill>
                  <a:srgbClr val="6B7C76"/>
                </a:solidFill>
                <a:latin typeface="EB Garamond" pitchFamily="34" charset="0"/>
                <a:ea typeface="EB Garamond" pitchFamily="34" charset="-122"/>
                <a:cs typeface="EB Garamond" pitchFamily="34" charset="-120"/>
              </a:rPr>
              <a:t>kalāla only; blocked by a son or father</a:t>
            </a:r>
            <a:endParaRPr lang="en-US" sz="1200" dirty="0"/>
          </a:p>
        </p:txBody>
      </p:sp>
      <p:sp>
        <p:nvSpPr>
          <p:cNvPr id="34" name="Text 31"/>
          <p:cNvSpPr txBox="1"/>
          <p:nvPr/>
        </p:nvSpPr>
        <p:spPr>
          <a:xfrm>
            <a:off x="6501384" y="4791456"/>
            <a:ext cx="4800600" cy="237744"/>
          </a:xfrm>
          <a:prstGeom prst="rect">
            <a:avLst/>
          </a:prstGeom>
          <a:noFill/>
          <a:ln/>
        </p:spPr>
        <p:txBody>
          <a:bodyPr wrap="square" lIns="0" tIns="0" rIns="0" bIns="0" rtlCol="0" anchor="t"/>
          <a:lstStyle/>
          <a:p>
            <a:pPr marL="0" indent="0">
              <a:buNone/>
            </a:pPr>
            <a:r>
              <a:rPr lang="en-US" sz="1600" b="1" dirty="0">
                <a:solidFill>
                  <a:srgbClr val="233631"/>
                </a:solidFill>
                <a:latin typeface="EB Garamond" pitchFamily="34" charset="0"/>
                <a:ea typeface="EB Garamond" pitchFamily="34" charset="-122"/>
                <a:cs typeface="EB Garamond" pitchFamily="34" charset="-120"/>
              </a:rPr>
              <a:t>Paternal sister  </a:t>
            </a:r>
            <a:r>
              <a:rPr lang="en-US" sz="1600" b="1" dirty="0">
                <a:solidFill>
                  <a:srgbClr val="A6842F"/>
                </a:solidFill>
                <a:latin typeface="EB Garamond" pitchFamily="34" charset="0"/>
                <a:ea typeface="EB Garamond" pitchFamily="34" charset="-122"/>
                <a:cs typeface="EB Garamond" pitchFamily="34" charset="-120"/>
              </a:rPr>
              <a:t>1/2 / 1/6</a:t>
            </a:r>
            <a:endParaRPr lang="en-US" sz="1600" dirty="0"/>
          </a:p>
        </p:txBody>
      </p:sp>
      <p:sp>
        <p:nvSpPr>
          <p:cNvPr id="35" name="Text 32"/>
          <p:cNvSpPr txBox="1"/>
          <p:nvPr/>
        </p:nvSpPr>
        <p:spPr>
          <a:xfrm>
            <a:off x="6501384" y="5010912"/>
            <a:ext cx="4800600" cy="219456"/>
          </a:xfrm>
          <a:prstGeom prst="rect">
            <a:avLst/>
          </a:prstGeom>
          <a:noFill/>
          <a:ln/>
        </p:spPr>
        <p:txBody>
          <a:bodyPr wrap="square" lIns="0" tIns="0" rIns="0" bIns="0" rtlCol="0" anchor="t"/>
          <a:lstStyle/>
          <a:p>
            <a:pPr marL="0" indent="0">
              <a:buNone/>
            </a:pPr>
            <a:r>
              <a:rPr lang="en-US" sz="1200" i="1" dirty="0">
                <a:solidFill>
                  <a:srgbClr val="A6842F"/>
                </a:solidFill>
                <a:latin typeface="EB Garamond" pitchFamily="34" charset="0"/>
                <a:ea typeface="EB Garamond" pitchFamily="34" charset="-122"/>
                <a:cs typeface="EB Garamond" pitchFamily="34" charset="-120"/>
              </a:rPr>
              <a:t>rare · </a:t>
            </a:r>
            <a:r>
              <a:rPr lang="en-US" sz="1200" dirty="0">
                <a:solidFill>
                  <a:srgbClr val="6B7C76"/>
                </a:solidFill>
                <a:latin typeface="EB Garamond" pitchFamily="34" charset="0"/>
                <a:ea typeface="EB Garamond" pitchFamily="34" charset="-122"/>
                <a:cs typeface="EB Garamond" pitchFamily="34" charset="-120"/>
              </a:rPr>
              <a:t>kalāla; tops up a lone full sister</a:t>
            </a:r>
            <a:endParaRPr lang="en-US" sz="1200" dirty="0"/>
          </a:p>
        </p:txBody>
      </p:sp>
      <p:sp>
        <p:nvSpPr>
          <p:cNvPr id="36" name="Text 33"/>
          <p:cNvSpPr txBox="1"/>
          <p:nvPr/>
        </p:nvSpPr>
        <p:spPr>
          <a:xfrm>
            <a:off x="6501384" y="5175504"/>
            <a:ext cx="4800600" cy="237744"/>
          </a:xfrm>
          <a:prstGeom prst="rect">
            <a:avLst/>
          </a:prstGeom>
          <a:noFill/>
          <a:ln/>
        </p:spPr>
        <p:txBody>
          <a:bodyPr wrap="square" lIns="0" tIns="0" rIns="0" bIns="0" rtlCol="0" anchor="t"/>
          <a:lstStyle/>
          <a:p>
            <a:pPr marL="0" indent="0">
              <a:buNone/>
            </a:pPr>
            <a:r>
              <a:rPr lang="en-US" sz="1600" b="1" dirty="0">
                <a:solidFill>
                  <a:srgbClr val="233631"/>
                </a:solidFill>
                <a:latin typeface="EB Garamond" pitchFamily="34" charset="0"/>
                <a:ea typeface="EB Garamond" pitchFamily="34" charset="-122"/>
                <a:cs typeface="EB Garamond" pitchFamily="34" charset="-120"/>
              </a:rPr>
              <a:t>Uterine sister  </a:t>
            </a:r>
            <a:r>
              <a:rPr lang="en-US" sz="1600" b="1" dirty="0">
                <a:solidFill>
                  <a:srgbClr val="A6842F"/>
                </a:solidFill>
                <a:latin typeface="EB Garamond" pitchFamily="34" charset="0"/>
                <a:ea typeface="EB Garamond" pitchFamily="34" charset="-122"/>
                <a:cs typeface="EB Garamond" pitchFamily="34" charset="-120"/>
              </a:rPr>
              <a:t>1/6 → 1/3</a:t>
            </a:r>
            <a:endParaRPr lang="en-US" sz="1600" dirty="0"/>
          </a:p>
        </p:txBody>
      </p:sp>
      <p:sp>
        <p:nvSpPr>
          <p:cNvPr id="37" name="Text 34"/>
          <p:cNvSpPr txBox="1"/>
          <p:nvPr/>
        </p:nvSpPr>
        <p:spPr>
          <a:xfrm>
            <a:off x="6501384" y="5394960"/>
            <a:ext cx="4800600" cy="219456"/>
          </a:xfrm>
          <a:prstGeom prst="rect">
            <a:avLst/>
          </a:prstGeom>
          <a:noFill/>
          <a:ln/>
        </p:spPr>
        <p:txBody>
          <a:bodyPr wrap="square" lIns="0" tIns="0" rIns="0" bIns="0" rtlCol="0" anchor="t"/>
          <a:lstStyle/>
          <a:p>
            <a:pPr marL="0" indent="0">
              <a:buNone/>
            </a:pPr>
            <a:r>
              <a:rPr lang="en-US" sz="1200" i="1" dirty="0">
                <a:solidFill>
                  <a:srgbClr val="A6842F"/>
                </a:solidFill>
                <a:latin typeface="EB Garamond" pitchFamily="34" charset="0"/>
                <a:ea typeface="EB Garamond" pitchFamily="34" charset="-122"/>
                <a:cs typeface="EB Garamond" pitchFamily="34" charset="-120"/>
              </a:rPr>
              <a:t>rare · </a:t>
            </a:r>
            <a:r>
              <a:rPr lang="en-US" sz="1200" dirty="0">
                <a:solidFill>
                  <a:srgbClr val="6B7C76"/>
                </a:solidFill>
                <a:latin typeface="EB Garamond" pitchFamily="34" charset="0"/>
                <a:ea typeface="EB Garamond" pitchFamily="34" charset="-122"/>
                <a:cs typeface="EB Garamond" pitchFamily="34" charset="-120"/>
              </a:rPr>
              <a:t>kalāla; shared equally, no 2:1</a:t>
            </a:r>
            <a:endParaRPr lang="en-US" sz="1200" dirty="0"/>
          </a:p>
        </p:txBody>
      </p:sp>
      <p:sp>
        <p:nvSpPr>
          <p:cNvPr id="38" name="Shape 35"/>
          <p:cNvSpPr/>
          <p:nvPr/>
        </p:nvSpPr>
        <p:spPr>
          <a:xfrm>
            <a:off x="566928" y="5815584"/>
            <a:ext cx="11055096" cy="658368"/>
          </a:xfrm>
          <a:prstGeom prst="roundRect">
            <a:avLst>
              <a:gd name="adj" fmla="val 9722"/>
            </a:avLst>
          </a:prstGeom>
          <a:solidFill>
            <a:srgbClr val="E9F0ED"/>
          </a:solidFill>
          <a:ln w="12700">
            <a:solidFill>
              <a:srgbClr val="CFDED7"/>
            </a:solidFill>
            <a:prstDash val="solid"/>
          </a:ln>
        </p:spPr>
        <p:txBody>
          <a:bodyPr/>
          <a:lstStyle/>
          <a:p>
            <a:endParaRPr lang="en-GB" sz="2400" dirty="0"/>
          </a:p>
        </p:txBody>
      </p:sp>
      <p:sp>
        <p:nvSpPr>
          <p:cNvPr id="39" name="Text 36"/>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sz="1600" b="1" dirty="0">
                <a:solidFill>
                  <a:srgbClr val="0E3B36"/>
                </a:solidFill>
                <a:latin typeface="EB Garamond" pitchFamily="34" charset="0"/>
                <a:ea typeface="EB Garamond" pitchFamily="34" charset="-122"/>
                <a:cs typeface="EB Garamond" pitchFamily="34" charset="-120"/>
              </a:rPr>
              <a:t>The rare ones  </a:t>
            </a:r>
            <a:r>
              <a:rPr lang="en-US" sz="1600" dirty="0">
                <a:solidFill>
                  <a:srgbClr val="233631"/>
                </a:solidFill>
                <a:latin typeface="EB Garamond" pitchFamily="34" charset="0"/>
                <a:ea typeface="EB Garamond" pitchFamily="34" charset="-122"/>
                <a:cs typeface="EB Garamond" pitchFamily="34" charset="-120"/>
              </a:rPr>
              <a:t>are the grandfather, grandmothers, son’s daughter and paternal / uterine siblings; they inherit only when a nearer heir is absent (or in kalāla). Confirm every case with a Mufti.</a:t>
            </a:r>
            <a:endParaRPr lang="en-US" sz="1600" dirty="0"/>
          </a:p>
        </p:txBody>
      </p:sp>
      <p:sp>
        <p:nvSpPr>
          <p:cNvPr id="40" name="Slide Number 24"/>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24</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7">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dirty="0"/>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dirty="0"/>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dirty="0"/>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STRAIGHT FROM THE QUR’AN</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The shares, verse by verse</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1550" dirty="0">
                <a:solidFill>
                  <a:srgbClr val="5FA392"/>
                </a:solidFill>
                <a:latin typeface="EB Garamond" pitchFamily="34" charset="0"/>
                <a:ea typeface="EB Garamond" pitchFamily="34" charset="-122"/>
                <a:cs typeface="EB Garamond" pitchFamily="34" charset="-120"/>
              </a:rPr>
              <a:t>The whole framework sits within roughly 14 āyāt of Sūrah an-Nisā’ — and almost every fixed share comes from just three of them: 4:11, 4:12 and 4:176. Here is exactly what each one dictates.</a:t>
            </a:r>
            <a:endParaRPr lang="en-US" sz="155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25</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SŪRAH AN-NISĀ’ · 4:7</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A share ordained for men AND women</a:t>
            </a:r>
            <a:endParaRPr lang="en-US" sz="3300" dirty="0"/>
          </a:p>
        </p:txBody>
      </p:sp>
      <p:sp>
        <p:nvSpPr>
          <p:cNvPr id="6" name="Shape 3"/>
          <p:cNvSpPr/>
          <p:nvPr/>
        </p:nvSpPr>
        <p:spPr>
          <a:xfrm>
            <a:off x="548640" y="1600200"/>
            <a:ext cx="11094415" cy="1600200"/>
          </a:xfrm>
          <a:prstGeom prst="roundRect">
            <a:avLst>
              <a:gd name="adj" fmla="val 4571"/>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7" name="Text 4"/>
          <p:cNvSpPr/>
          <p:nvPr/>
        </p:nvSpPr>
        <p:spPr>
          <a:xfrm>
            <a:off x="822960" y="1737360"/>
            <a:ext cx="10545775" cy="777240"/>
          </a:xfrm>
          <a:prstGeom prst="rect">
            <a:avLst/>
          </a:prstGeom>
          <a:noFill/>
          <a:ln/>
        </p:spPr>
        <p:txBody>
          <a:bodyPr wrap="square" lIns="0" tIns="0" rIns="0" bIns="0" rtlCol="0" anchor="ctr"/>
          <a:lstStyle/>
          <a:p>
            <a:pPr marL="0" indent="0" algn="ctr" rtl="1">
              <a:buNone/>
            </a:pPr>
            <a:r>
              <a:rPr lang="en-US" sz="2500" dirty="0">
                <a:solidFill>
                  <a:srgbClr val="0E3B34"/>
                </a:solidFill>
                <a:latin typeface="Amiri" pitchFamily="34" charset="0"/>
                <a:ea typeface="Amiri" pitchFamily="34" charset="-122"/>
                <a:cs typeface="Amiri" pitchFamily="34" charset="-120"/>
              </a:rPr>
              <a:t>لِّلرِّجَالِ نَصِيبٌ مِّمَّا تَرَكَ ٱلْوَٰلِدَانِ وَٱلْأَقْرَبُونَ ۚ وَلِلنِّسَآءِ نَصِيبٌ</a:t>
            </a:r>
            <a:endParaRPr lang="en-US" sz="2500" dirty="0"/>
          </a:p>
        </p:txBody>
      </p:sp>
      <p:sp>
        <p:nvSpPr>
          <p:cNvPr id="8" name="Text 5"/>
          <p:cNvSpPr/>
          <p:nvPr/>
        </p:nvSpPr>
        <p:spPr>
          <a:xfrm>
            <a:off x="640080" y="2542032"/>
            <a:ext cx="10957255" cy="548640"/>
          </a:xfrm>
          <a:prstGeom prst="rect">
            <a:avLst/>
          </a:prstGeom>
          <a:noFill/>
          <a:ln/>
        </p:spPr>
        <p:txBody>
          <a:bodyPr wrap="square" lIns="0" tIns="0" rIns="0" bIns="0" rtlCol="0" anchor="ctr"/>
          <a:lstStyle/>
          <a:p>
            <a:pPr marL="0" indent="0" algn="ctr">
              <a:buNone/>
            </a:pPr>
            <a:r>
              <a:rPr lang="en-US" sz="1700" i="1" dirty="0">
                <a:solidFill>
                  <a:srgbClr val="5E726B"/>
                </a:solidFill>
                <a:latin typeface="EB Garamond" pitchFamily="34" charset="0"/>
                <a:ea typeface="EB Garamond" pitchFamily="34" charset="-122"/>
                <a:cs typeface="EB Garamond" pitchFamily="34" charset="-120"/>
              </a:rPr>
              <a:t>“For men is a share of what parents and close relatives leave, and for women is a share… — be it little or much — an ordained portion.”</a:t>
            </a:r>
            <a:endParaRPr lang="en-US" sz="1700" dirty="0"/>
          </a:p>
        </p:txBody>
      </p:sp>
      <p:sp>
        <p:nvSpPr>
          <p:cNvPr id="9" name="Shape 6"/>
          <p:cNvSpPr/>
          <p:nvPr/>
        </p:nvSpPr>
        <p:spPr>
          <a:xfrm>
            <a:off x="594360" y="3593592"/>
            <a:ext cx="146304" cy="146304"/>
          </a:xfrm>
          <a:prstGeom prst="ellipse">
            <a:avLst/>
          </a:prstGeom>
          <a:solidFill>
            <a:srgbClr val="C8A35A"/>
          </a:solidFill>
          <a:ln/>
        </p:spPr>
        <p:txBody>
          <a:bodyPr/>
          <a:lstStyle/>
          <a:p>
            <a:endParaRPr lang="en-GB" dirty="0"/>
          </a:p>
        </p:txBody>
      </p:sp>
      <p:sp>
        <p:nvSpPr>
          <p:cNvPr id="10" name="Text 7"/>
          <p:cNvSpPr/>
          <p:nvPr/>
        </p:nvSpPr>
        <p:spPr>
          <a:xfrm>
            <a:off x="868680" y="3410712"/>
            <a:ext cx="10728655" cy="502920"/>
          </a:xfrm>
          <a:prstGeom prst="rect">
            <a:avLst/>
          </a:prstGeom>
          <a:noFill/>
          <a:ln/>
        </p:spPr>
        <p:txBody>
          <a:bodyPr wrap="square" lIns="0" tIns="0" rIns="0" bIns="0" rtlCol="0" anchor="ctr"/>
          <a:lstStyle/>
          <a:p>
            <a:pPr marL="0" indent="0">
              <a:buNone/>
            </a:pPr>
            <a:r>
              <a:rPr lang="en-US" sz="1550" b="1" dirty="0">
                <a:solidFill>
                  <a:srgbClr val="0E3B34"/>
                </a:solidFill>
                <a:latin typeface="EB Garamond" pitchFamily="34" charset="0"/>
                <a:ea typeface="EB Garamond" pitchFamily="34" charset="-122"/>
                <a:cs typeface="EB Garamond" pitchFamily="34" charset="-120"/>
              </a:rPr>
              <a:t>A fixed obligation  —  </a:t>
            </a:r>
            <a:r>
              <a:rPr lang="en-US" sz="1550" dirty="0">
                <a:solidFill>
                  <a:srgbClr val="1C2B27"/>
                </a:solidFill>
                <a:latin typeface="EB Garamond" pitchFamily="34" charset="0"/>
                <a:ea typeface="EB Garamond" pitchFamily="34" charset="-122"/>
                <a:cs typeface="EB Garamond" pitchFamily="34" charset="-120"/>
              </a:rPr>
              <a:t>Allah calls it a “</a:t>
            </a:r>
            <a:r>
              <a:rPr lang="en-US" sz="1550" i="1" dirty="0" err="1">
                <a:solidFill>
                  <a:srgbClr val="1C2B27"/>
                </a:solidFill>
                <a:latin typeface="EB Garamond" pitchFamily="34" charset="0"/>
                <a:ea typeface="EB Garamond" pitchFamily="34" charset="-122"/>
                <a:cs typeface="EB Garamond" pitchFamily="34" charset="-120"/>
              </a:rPr>
              <a:t>naṣīban</a:t>
            </a:r>
            <a:r>
              <a:rPr lang="en-US" sz="1550" i="1" dirty="0">
                <a:solidFill>
                  <a:srgbClr val="1C2B27"/>
                </a:solidFill>
                <a:latin typeface="EB Garamond" pitchFamily="34" charset="0"/>
                <a:ea typeface="EB Garamond" pitchFamily="34" charset="-122"/>
                <a:cs typeface="EB Garamond" pitchFamily="34" charset="-120"/>
              </a:rPr>
              <a:t> </a:t>
            </a:r>
            <a:r>
              <a:rPr lang="en-US" sz="1550" i="1" dirty="0" err="1">
                <a:solidFill>
                  <a:srgbClr val="1C2B27"/>
                </a:solidFill>
                <a:latin typeface="EB Garamond" pitchFamily="34" charset="0"/>
                <a:ea typeface="EB Garamond" pitchFamily="34" charset="-122"/>
                <a:cs typeface="EB Garamond" pitchFamily="34" charset="-120"/>
              </a:rPr>
              <a:t>mafrūḍan</a:t>
            </a:r>
            <a:r>
              <a:rPr lang="en-US" sz="1550" dirty="0">
                <a:solidFill>
                  <a:srgbClr val="1C2B27"/>
                </a:solidFill>
                <a:latin typeface="EB Garamond" pitchFamily="34" charset="0"/>
                <a:ea typeface="EB Garamond" pitchFamily="34" charset="-122"/>
                <a:cs typeface="EB Garamond" pitchFamily="34" charset="-120"/>
              </a:rPr>
              <a:t>” — an ordained, obligatory share, not optional generosity.</a:t>
            </a:r>
            <a:endParaRPr lang="en-US" sz="1550" dirty="0"/>
          </a:p>
        </p:txBody>
      </p:sp>
      <p:sp>
        <p:nvSpPr>
          <p:cNvPr id="11" name="Shape 8"/>
          <p:cNvSpPr/>
          <p:nvPr/>
        </p:nvSpPr>
        <p:spPr>
          <a:xfrm>
            <a:off x="594360" y="4160520"/>
            <a:ext cx="146304" cy="146304"/>
          </a:xfrm>
          <a:prstGeom prst="ellipse">
            <a:avLst/>
          </a:prstGeom>
          <a:solidFill>
            <a:srgbClr val="C8A35A"/>
          </a:solidFill>
          <a:ln/>
        </p:spPr>
        <p:txBody>
          <a:bodyPr/>
          <a:lstStyle/>
          <a:p>
            <a:endParaRPr lang="en-GB"/>
          </a:p>
        </p:txBody>
      </p:sp>
      <p:sp>
        <p:nvSpPr>
          <p:cNvPr id="12" name="Text 9"/>
          <p:cNvSpPr/>
          <p:nvPr/>
        </p:nvSpPr>
        <p:spPr>
          <a:xfrm>
            <a:off x="868680" y="3977640"/>
            <a:ext cx="10728655" cy="502920"/>
          </a:xfrm>
          <a:prstGeom prst="rect">
            <a:avLst/>
          </a:prstGeom>
          <a:noFill/>
          <a:ln/>
        </p:spPr>
        <p:txBody>
          <a:bodyPr wrap="square" lIns="0" tIns="0" rIns="0" bIns="0" rtlCol="0" anchor="ctr"/>
          <a:lstStyle/>
          <a:p>
            <a:pPr marL="0" indent="0">
              <a:buNone/>
            </a:pPr>
            <a:r>
              <a:rPr lang="en-US" sz="1550" b="1" dirty="0">
                <a:solidFill>
                  <a:srgbClr val="0E3B34"/>
                </a:solidFill>
                <a:latin typeface="EB Garamond" pitchFamily="34" charset="0"/>
                <a:ea typeface="EB Garamond" pitchFamily="34" charset="-122"/>
                <a:cs typeface="EB Garamond" pitchFamily="34" charset="-120"/>
              </a:rPr>
              <a:t>A woman’s right is guaranteed  —  </a:t>
            </a:r>
            <a:r>
              <a:rPr lang="en-US" sz="1550" dirty="0">
                <a:solidFill>
                  <a:srgbClr val="1C2B27"/>
                </a:solidFill>
                <a:latin typeface="EB Garamond" pitchFamily="34" charset="0"/>
                <a:ea typeface="EB Garamond" pitchFamily="34" charset="-122"/>
                <a:cs typeface="EB Garamond" pitchFamily="34" charset="-120"/>
              </a:rPr>
              <a:t>Her portion is set by Allah Himself. No culture, custom or relative may cancel it.</a:t>
            </a:r>
            <a:endParaRPr lang="en-US" sz="1550" dirty="0"/>
          </a:p>
        </p:txBody>
      </p:sp>
      <p:sp>
        <p:nvSpPr>
          <p:cNvPr id="13" name="Shape 10"/>
          <p:cNvSpPr/>
          <p:nvPr/>
        </p:nvSpPr>
        <p:spPr>
          <a:xfrm>
            <a:off x="594360" y="4727448"/>
            <a:ext cx="146304" cy="146304"/>
          </a:xfrm>
          <a:prstGeom prst="ellipse">
            <a:avLst/>
          </a:prstGeom>
          <a:solidFill>
            <a:srgbClr val="C8A35A"/>
          </a:solidFill>
          <a:ln/>
        </p:spPr>
        <p:txBody>
          <a:bodyPr/>
          <a:lstStyle/>
          <a:p>
            <a:endParaRPr lang="en-GB"/>
          </a:p>
        </p:txBody>
      </p:sp>
      <p:sp>
        <p:nvSpPr>
          <p:cNvPr id="14" name="Text 11"/>
          <p:cNvSpPr/>
          <p:nvPr/>
        </p:nvSpPr>
        <p:spPr>
          <a:xfrm>
            <a:off x="868680" y="4544568"/>
            <a:ext cx="10728655" cy="502920"/>
          </a:xfrm>
          <a:prstGeom prst="rect">
            <a:avLst/>
          </a:prstGeom>
          <a:noFill/>
          <a:ln/>
        </p:spPr>
        <p:txBody>
          <a:bodyPr wrap="square" lIns="0" tIns="0" rIns="0" bIns="0" rtlCol="0" anchor="ctr"/>
          <a:lstStyle/>
          <a:p>
            <a:pPr marL="0" indent="0">
              <a:buNone/>
            </a:pPr>
            <a:r>
              <a:rPr lang="en-US" sz="1550" b="1" dirty="0">
                <a:solidFill>
                  <a:srgbClr val="0E3B34"/>
                </a:solidFill>
                <a:latin typeface="EB Garamond" pitchFamily="34" charset="0"/>
                <a:ea typeface="EB Garamond" pitchFamily="34" charset="-122"/>
                <a:cs typeface="EB Garamond" pitchFamily="34" charset="-120"/>
              </a:rPr>
              <a:t>It was revolutionary  —  </a:t>
            </a:r>
            <a:r>
              <a:rPr lang="en-US" sz="1550" dirty="0">
                <a:solidFill>
                  <a:srgbClr val="1C2B27"/>
                </a:solidFill>
                <a:latin typeface="EB Garamond" pitchFamily="34" charset="0"/>
                <a:ea typeface="EB Garamond" pitchFamily="34" charset="-122"/>
                <a:cs typeface="EB Garamond" pitchFamily="34" charset="-120"/>
              </a:rPr>
              <a:t>Revealed when women and children were often left with nothing, this verse secured their wealth for all time.</a:t>
            </a:r>
            <a:endParaRPr lang="en-US" sz="1550" dirty="0"/>
          </a:p>
        </p:txBody>
      </p:sp>
      <p:sp>
        <p:nvSpPr>
          <p:cNvPr id="16" name="Text 12"/>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7" name="Text 13"/>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26</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SŪRAH AN-NISĀ’ · 4:11</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Children &amp; parents</a:t>
            </a:r>
            <a:endParaRPr lang="en-US" sz="3300" dirty="0"/>
          </a:p>
        </p:txBody>
      </p:sp>
      <p:sp>
        <p:nvSpPr>
          <p:cNvPr id="6" name="Shape 3"/>
          <p:cNvSpPr/>
          <p:nvPr/>
        </p:nvSpPr>
        <p:spPr>
          <a:xfrm>
            <a:off x="548640" y="1600200"/>
            <a:ext cx="11094415"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a:p>
        </p:txBody>
      </p:sp>
      <p:sp>
        <p:nvSpPr>
          <p:cNvPr id="7" name="Text 4"/>
          <p:cNvSpPr/>
          <p:nvPr/>
        </p:nvSpPr>
        <p:spPr>
          <a:xfrm>
            <a:off x="822960" y="1737360"/>
            <a:ext cx="10545775" cy="640080"/>
          </a:xfrm>
          <a:prstGeom prst="rect">
            <a:avLst/>
          </a:prstGeom>
          <a:noFill/>
          <a:ln/>
        </p:spPr>
        <p:txBody>
          <a:bodyPr wrap="square" lIns="0" tIns="0" rIns="0" bIns="0" rtlCol="0" anchor="ctr"/>
          <a:lstStyle/>
          <a:p>
            <a:pPr marL="0" indent="0" algn="ctr" rtl="1">
              <a:buNone/>
            </a:pPr>
            <a:r>
              <a:rPr lang="en-US" sz="3500" dirty="0">
                <a:solidFill>
                  <a:srgbClr val="0E3B34"/>
                </a:solidFill>
                <a:latin typeface="Amiri" pitchFamily="34" charset="0"/>
                <a:ea typeface="Amiri" pitchFamily="34" charset="-122"/>
                <a:cs typeface="Amiri" pitchFamily="34" charset="-120"/>
              </a:rPr>
              <a:t>لِلذَّكَرِ مِثْلُ حَظِّ ٱلْأُنثَيَيْنِ</a:t>
            </a:r>
            <a:endParaRPr lang="en-US" sz="3500" dirty="0"/>
          </a:p>
        </p:txBody>
      </p:sp>
      <p:sp>
        <p:nvSpPr>
          <p:cNvPr id="8" name="Text 5"/>
          <p:cNvSpPr/>
          <p:nvPr/>
        </p:nvSpPr>
        <p:spPr>
          <a:xfrm>
            <a:off x="822960" y="2395728"/>
            <a:ext cx="10545775" cy="502920"/>
          </a:xfrm>
          <a:prstGeom prst="rect">
            <a:avLst/>
          </a:prstGeom>
          <a:noFill/>
          <a:ln/>
        </p:spPr>
        <p:txBody>
          <a:bodyPr wrap="square" lIns="0" tIns="0" rIns="0" bIns="0" rtlCol="0" anchor="ctr"/>
          <a:lstStyle/>
          <a:p>
            <a:pPr marL="0" indent="0" algn="ctr">
              <a:buNone/>
            </a:pPr>
            <a:r>
              <a:rPr lang="en-US" sz="2000" i="1" dirty="0">
                <a:solidFill>
                  <a:srgbClr val="5E726B"/>
                </a:solidFill>
                <a:latin typeface="EB Garamond" pitchFamily="34" charset="0"/>
                <a:ea typeface="EB Garamond" pitchFamily="34" charset="-122"/>
                <a:cs typeface="EB Garamond" pitchFamily="34" charset="-120"/>
              </a:rPr>
              <a:t>“…for the male, a share like that of two females.”  — the foundational rule for children.</a:t>
            </a:r>
            <a:endParaRPr lang="en-US" sz="2000" dirty="0"/>
          </a:p>
        </p:txBody>
      </p:sp>
      <p:sp>
        <p:nvSpPr>
          <p:cNvPr id="9" name="Shape 6"/>
          <p:cNvSpPr/>
          <p:nvPr/>
        </p:nvSpPr>
        <p:spPr>
          <a:xfrm>
            <a:off x="594360" y="3291840"/>
            <a:ext cx="146304" cy="146304"/>
          </a:xfrm>
          <a:prstGeom prst="ellipse">
            <a:avLst/>
          </a:prstGeom>
          <a:solidFill>
            <a:srgbClr val="C8A35A"/>
          </a:solidFill>
          <a:ln/>
        </p:spPr>
        <p:txBody>
          <a:bodyPr/>
          <a:lstStyle/>
          <a:p>
            <a:endParaRPr lang="en-GB" sz="2000"/>
          </a:p>
        </p:txBody>
      </p:sp>
      <p:sp>
        <p:nvSpPr>
          <p:cNvPr id="10" name="Text 7"/>
          <p:cNvSpPr/>
          <p:nvPr/>
        </p:nvSpPr>
        <p:spPr>
          <a:xfrm>
            <a:off x="868680" y="3209544"/>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Children  —  </a:t>
            </a:r>
            <a:r>
              <a:rPr lang="en-US" sz="1600" dirty="0">
                <a:solidFill>
                  <a:srgbClr val="1C2B27"/>
                </a:solidFill>
                <a:latin typeface="EB Garamond" pitchFamily="34" charset="0"/>
                <a:ea typeface="EB Garamond" pitchFamily="34" charset="-122"/>
                <a:cs typeface="EB Garamond" pitchFamily="34" charset="-120"/>
              </a:rPr>
              <a:t>A son takes the share of two daughters (2 : 1).</a:t>
            </a:r>
            <a:endParaRPr lang="en-US" sz="1600" dirty="0"/>
          </a:p>
        </p:txBody>
      </p:sp>
      <p:sp>
        <p:nvSpPr>
          <p:cNvPr id="11" name="Shape 8"/>
          <p:cNvSpPr/>
          <p:nvPr/>
        </p:nvSpPr>
        <p:spPr>
          <a:xfrm>
            <a:off x="594360" y="3675888"/>
            <a:ext cx="146304" cy="146304"/>
          </a:xfrm>
          <a:prstGeom prst="ellipse">
            <a:avLst/>
          </a:prstGeom>
          <a:solidFill>
            <a:srgbClr val="C8A35A"/>
          </a:solidFill>
          <a:ln/>
        </p:spPr>
        <p:txBody>
          <a:bodyPr/>
          <a:lstStyle/>
          <a:p>
            <a:endParaRPr lang="en-GB" sz="2000"/>
          </a:p>
        </p:txBody>
      </p:sp>
      <p:sp>
        <p:nvSpPr>
          <p:cNvPr id="12" name="Text 9"/>
          <p:cNvSpPr/>
          <p:nvPr/>
        </p:nvSpPr>
        <p:spPr>
          <a:xfrm>
            <a:off x="868680" y="3593592"/>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Daughters only — two or more  —  </a:t>
            </a:r>
            <a:r>
              <a:rPr lang="en-US" sz="1600" dirty="0">
                <a:solidFill>
                  <a:srgbClr val="1C2B27"/>
                </a:solidFill>
                <a:latin typeface="EB Garamond" pitchFamily="34" charset="0"/>
                <a:ea typeface="EB Garamond" pitchFamily="34" charset="-122"/>
                <a:cs typeface="EB Garamond" pitchFamily="34" charset="-120"/>
              </a:rPr>
              <a:t>They share two-thirds (2/3) between them.</a:t>
            </a:r>
            <a:endParaRPr lang="en-US" sz="1600" dirty="0"/>
          </a:p>
        </p:txBody>
      </p:sp>
      <p:sp>
        <p:nvSpPr>
          <p:cNvPr id="13" name="Shape 10"/>
          <p:cNvSpPr/>
          <p:nvPr/>
        </p:nvSpPr>
        <p:spPr>
          <a:xfrm>
            <a:off x="594360" y="4059936"/>
            <a:ext cx="146304" cy="146304"/>
          </a:xfrm>
          <a:prstGeom prst="ellipse">
            <a:avLst/>
          </a:prstGeom>
          <a:solidFill>
            <a:srgbClr val="C8A35A"/>
          </a:solidFill>
          <a:ln/>
        </p:spPr>
        <p:txBody>
          <a:bodyPr/>
          <a:lstStyle/>
          <a:p>
            <a:endParaRPr lang="en-GB" sz="2000"/>
          </a:p>
        </p:txBody>
      </p:sp>
      <p:sp>
        <p:nvSpPr>
          <p:cNvPr id="14" name="Text 11"/>
          <p:cNvSpPr/>
          <p:nvPr/>
        </p:nvSpPr>
        <p:spPr>
          <a:xfrm>
            <a:off x="868680" y="3977640"/>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One daughter only  —  </a:t>
            </a:r>
            <a:r>
              <a:rPr lang="en-US" sz="1600" dirty="0">
                <a:solidFill>
                  <a:srgbClr val="1C2B27"/>
                </a:solidFill>
                <a:latin typeface="EB Garamond" pitchFamily="34" charset="0"/>
                <a:ea typeface="EB Garamond" pitchFamily="34" charset="-122"/>
                <a:cs typeface="EB Garamond" pitchFamily="34" charset="-120"/>
              </a:rPr>
              <a:t>She takes one-half (1/2).</a:t>
            </a:r>
            <a:endParaRPr lang="en-US" sz="1600" dirty="0"/>
          </a:p>
        </p:txBody>
      </p:sp>
      <p:sp>
        <p:nvSpPr>
          <p:cNvPr id="15" name="Shape 12"/>
          <p:cNvSpPr/>
          <p:nvPr/>
        </p:nvSpPr>
        <p:spPr>
          <a:xfrm>
            <a:off x="594360" y="4443984"/>
            <a:ext cx="146304" cy="146304"/>
          </a:xfrm>
          <a:prstGeom prst="ellipse">
            <a:avLst/>
          </a:prstGeom>
          <a:solidFill>
            <a:srgbClr val="C8A35A"/>
          </a:solidFill>
          <a:ln/>
        </p:spPr>
        <p:txBody>
          <a:bodyPr/>
          <a:lstStyle/>
          <a:p>
            <a:endParaRPr lang="en-GB" sz="2000"/>
          </a:p>
        </p:txBody>
      </p:sp>
      <p:sp>
        <p:nvSpPr>
          <p:cNvPr id="16" name="Text 13"/>
          <p:cNvSpPr/>
          <p:nvPr/>
        </p:nvSpPr>
        <p:spPr>
          <a:xfrm>
            <a:off x="868680" y="4361688"/>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Each parent, if there are children  —  </a:t>
            </a:r>
            <a:r>
              <a:rPr lang="en-US" sz="1600" dirty="0">
                <a:solidFill>
                  <a:srgbClr val="1C2B27"/>
                </a:solidFill>
                <a:latin typeface="EB Garamond" pitchFamily="34" charset="0"/>
                <a:ea typeface="EB Garamond" pitchFamily="34" charset="-122"/>
                <a:cs typeface="EB Garamond" pitchFamily="34" charset="-120"/>
              </a:rPr>
              <a:t>One-sixth (1/6) each.</a:t>
            </a:r>
            <a:endParaRPr lang="en-US" sz="1600" dirty="0"/>
          </a:p>
        </p:txBody>
      </p:sp>
      <p:sp>
        <p:nvSpPr>
          <p:cNvPr id="17" name="Shape 14"/>
          <p:cNvSpPr/>
          <p:nvPr/>
        </p:nvSpPr>
        <p:spPr>
          <a:xfrm>
            <a:off x="594360" y="4877732"/>
            <a:ext cx="146304" cy="146304"/>
          </a:xfrm>
          <a:prstGeom prst="ellipse">
            <a:avLst/>
          </a:prstGeom>
          <a:solidFill>
            <a:srgbClr val="C8A35A"/>
          </a:solidFill>
          <a:ln/>
        </p:spPr>
        <p:txBody>
          <a:bodyPr/>
          <a:lstStyle/>
          <a:p>
            <a:endParaRPr lang="en-GB" sz="2000"/>
          </a:p>
        </p:txBody>
      </p:sp>
      <p:sp>
        <p:nvSpPr>
          <p:cNvPr id="18" name="Text 15"/>
          <p:cNvSpPr/>
          <p:nvPr/>
        </p:nvSpPr>
        <p:spPr>
          <a:xfrm>
            <a:off x="868680" y="4775547"/>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Mother — when the ONLY heirs are the two parents (no children, no spouse)  —  </a:t>
            </a:r>
            <a:r>
              <a:rPr lang="en-US" sz="1600" dirty="0">
                <a:solidFill>
                  <a:srgbClr val="1C2B27"/>
                </a:solidFill>
                <a:latin typeface="EB Garamond" pitchFamily="34" charset="0"/>
                <a:ea typeface="EB Garamond" pitchFamily="34" charset="-122"/>
                <a:cs typeface="EB Garamond" pitchFamily="34" charset="-120"/>
              </a:rPr>
              <a:t>She takes 1/3; father takes 2/3.</a:t>
            </a:r>
            <a:endParaRPr lang="en-US" sz="1600" dirty="0"/>
          </a:p>
        </p:txBody>
      </p:sp>
      <p:sp>
        <p:nvSpPr>
          <p:cNvPr id="19" name="Shape 16"/>
          <p:cNvSpPr/>
          <p:nvPr/>
        </p:nvSpPr>
        <p:spPr>
          <a:xfrm>
            <a:off x="594360" y="5261780"/>
            <a:ext cx="146304" cy="146304"/>
          </a:xfrm>
          <a:prstGeom prst="ellipse">
            <a:avLst/>
          </a:prstGeom>
          <a:solidFill>
            <a:srgbClr val="C8A35A"/>
          </a:solidFill>
          <a:ln/>
        </p:spPr>
        <p:txBody>
          <a:bodyPr/>
          <a:lstStyle/>
          <a:p>
            <a:endParaRPr lang="en-GB" sz="2000"/>
          </a:p>
        </p:txBody>
      </p:sp>
      <p:sp>
        <p:nvSpPr>
          <p:cNvPr id="20" name="Text 17"/>
          <p:cNvSpPr/>
          <p:nvPr/>
        </p:nvSpPr>
        <p:spPr>
          <a:xfrm>
            <a:off x="868680" y="5159595"/>
            <a:ext cx="10728655"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Mother — if the deceased left two or more siblings  —  </a:t>
            </a:r>
            <a:r>
              <a:rPr lang="en-US" sz="1600" dirty="0">
                <a:solidFill>
                  <a:srgbClr val="1C2B27"/>
                </a:solidFill>
                <a:latin typeface="EB Garamond" pitchFamily="34" charset="0"/>
                <a:ea typeface="EB Garamond" pitchFamily="34" charset="-122"/>
                <a:cs typeface="EB Garamond" pitchFamily="34" charset="-120"/>
              </a:rPr>
              <a:t>Reduced to one-sixth (1/6).</a:t>
            </a:r>
            <a:endParaRPr lang="en-US" sz="1600" dirty="0"/>
          </a:p>
        </p:txBody>
      </p:sp>
      <p:sp>
        <p:nvSpPr>
          <p:cNvPr id="22" name="Text 1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27</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SŪRAH AN-NISĀ’ · 4:12</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Husband, wife &amp; mother’s-side siblings</a:t>
            </a:r>
            <a:endParaRPr lang="en-US" sz="3300" dirty="0"/>
          </a:p>
        </p:txBody>
      </p:sp>
      <p:sp>
        <p:nvSpPr>
          <p:cNvPr id="6" name="Text 3"/>
          <p:cNvSpPr/>
          <p:nvPr/>
        </p:nvSpPr>
        <p:spPr>
          <a:xfrm>
            <a:off x="548640" y="1508760"/>
            <a:ext cx="11094415" cy="411480"/>
          </a:xfrm>
          <a:prstGeom prst="rect">
            <a:avLst/>
          </a:prstGeom>
          <a:noFill/>
          <a:ln/>
        </p:spPr>
        <p:txBody>
          <a:bodyPr wrap="square" lIns="0" tIns="0" rIns="0" bIns="0" rtlCol="0" anchor="ctr"/>
          <a:lstStyle/>
          <a:p>
            <a:pPr marL="0" indent="0">
              <a:buNone/>
            </a:pPr>
            <a:r>
              <a:rPr lang="en-US" sz="2000" dirty="0">
                <a:solidFill>
                  <a:srgbClr val="5E726B"/>
                </a:solidFill>
                <a:latin typeface="EB Garamond" pitchFamily="34" charset="0"/>
                <a:ea typeface="EB Garamond" pitchFamily="34" charset="-122"/>
                <a:cs typeface="EB Garamond" pitchFamily="34" charset="-120"/>
              </a:rPr>
              <a:t>This āyah sets the spouses’ shares, and the shares of half-siblings through the mother (‘uterine’ siblings):</a:t>
            </a:r>
            <a:endParaRPr lang="en-US" sz="2000" dirty="0"/>
          </a:p>
        </p:txBody>
      </p:sp>
      <p:sp>
        <p:nvSpPr>
          <p:cNvPr id="7" name="Shape 4"/>
          <p:cNvSpPr/>
          <p:nvPr/>
        </p:nvSpPr>
        <p:spPr>
          <a:xfrm>
            <a:off x="548640" y="2011679"/>
            <a:ext cx="5318608" cy="3472931"/>
          </a:xfrm>
          <a:prstGeom prst="roundRect">
            <a:avLst>
              <a:gd name="adj" fmla="val 2286"/>
            </a:avLst>
          </a:prstGeom>
          <a:solidFill>
            <a:srgbClr val="F3F7F5"/>
          </a:solidFill>
          <a:ln/>
          <a:effectLst>
            <a:outerShdw blurRad="88900" dist="38100" dir="5400000" algn="bl" rotWithShape="0">
              <a:srgbClr val="000000">
                <a:alpha val="13000"/>
              </a:srgbClr>
            </a:outerShdw>
          </a:effectLst>
        </p:spPr>
        <p:txBody>
          <a:bodyPr/>
          <a:lstStyle/>
          <a:p>
            <a:endParaRPr lang="en-GB" sz="2800"/>
          </a:p>
        </p:txBody>
      </p:sp>
      <p:sp>
        <p:nvSpPr>
          <p:cNvPr id="8" name="Text 5"/>
          <p:cNvSpPr/>
          <p:nvPr/>
        </p:nvSpPr>
        <p:spPr>
          <a:xfrm>
            <a:off x="822960" y="2176272"/>
            <a:ext cx="4769968" cy="41148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Spouses</a:t>
            </a:r>
            <a:endParaRPr lang="en-US" sz="2400" dirty="0"/>
          </a:p>
        </p:txBody>
      </p:sp>
      <p:sp>
        <p:nvSpPr>
          <p:cNvPr id="9" name="Text 6"/>
          <p:cNvSpPr/>
          <p:nvPr/>
        </p:nvSpPr>
        <p:spPr>
          <a:xfrm>
            <a:off x="822960" y="2697480"/>
            <a:ext cx="4769968"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Husband — no children:  </a:t>
            </a:r>
            <a:r>
              <a:rPr lang="en-US" sz="2000" dirty="0">
                <a:solidFill>
                  <a:srgbClr val="1C2B27"/>
                </a:solidFill>
                <a:latin typeface="EB Garamond" pitchFamily="34" charset="0"/>
                <a:ea typeface="EB Garamond" pitchFamily="34" charset="-122"/>
                <a:cs typeface="EB Garamond" pitchFamily="34" charset="-120"/>
              </a:rPr>
              <a:t>one-half (1/2).</a:t>
            </a:r>
            <a:endParaRPr lang="en-US" sz="2000" dirty="0"/>
          </a:p>
        </p:txBody>
      </p:sp>
      <p:sp>
        <p:nvSpPr>
          <p:cNvPr id="10" name="Text 7"/>
          <p:cNvSpPr/>
          <p:nvPr/>
        </p:nvSpPr>
        <p:spPr>
          <a:xfrm>
            <a:off x="822960" y="3374136"/>
            <a:ext cx="4769968"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Husband — with children:  </a:t>
            </a:r>
            <a:r>
              <a:rPr lang="en-US" sz="2000" dirty="0">
                <a:solidFill>
                  <a:srgbClr val="1C2B27"/>
                </a:solidFill>
                <a:latin typeface="EB Garamond" pitchFamily="34" charset="0"/>
                <a:ea typeface="EB Garamond" pitchFamily="34" charset="-122"/>
                <a:cs typeface="EB Garamond" pitchFamily="34" charset="-120"/>
              </a:rPr>
              <a:t>one-quarter (1/4).</a:t>
            </a:r>
            <a:endParaRPr lang="en-US" sz="2000" dirty="0"/>
          </a:p>
        </p:txBody>
      </p:sp>
      <p:sp>
        <p:nvSpPr>
          <p:cNvPr id="11" name="Text 8"/>
          <p:cNvSpPr/>
          <p:nvPr/>
        </p:nvSpPr>
        <p:spPr>
          <a:xfrm>
            <a:off x="822960" y="4050792"/>
            <a:ext cx="4769968"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Wife — no children:  </a:t>
            </a:r>
            <a:r>
              <a:rPr lang="en-US" sz="2000" dirty="0">
                <a:solidFill>
                  <a:srgbClr val="1C2B27"/>
                </a:solidFill>
                <a:latin typeface="EB Garamond" pitchFamily="34" charset="0"/>
                <a:ea typeface="EB Garamond" pitchFamily="34" charset="-122"/>
                <a:cs typeface="EB Garamond" pitchFamily="34" charset="-120"/>
              </a:rPr>
              <a:t>one-quarter (1/4).</a:t>
            </a:r>
            <a:endParaRPr lang="en-US" sz="2000" dirty="0"/>
          </a:p>
        </p:txBody>
      </p:sp>
      <p:sp>
        <p:nvSpPr>
          <p:cNvPr id="12" name="Text 9"/>
          <p:cNvSpPr/>
          <p:nvPr/>
        </p:nvSpPr>
        <p:spPr>
          <a:xfrm>
            <a:off x="822960" y="4727448"/>
            <a:ext cx="4769968"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Wife — with children:  </a:t>
            </a:r>
            <a:r>
              <a:rPr lang="en-US" sz="2000" dirty="0">
                <a:solidFill>
                  <a:srgbClr val="1C2B27"/>
                </a:solidFill>
                <a:latin typeface="EB Garamond" pitchFamily="34" charset="0"/>
                <a:ea typeface="EB Garamond" pitchFamily="34" charset="-122"/>
                <a:cs typeface="EB Garamond" pitchFamily="34" charset="-120"/>
              </a:rPr>
              <a:t>one-eighth (1/8). Co-wives share the same portion.</a:t>
            </a:r>
            <a:endParaRPr lang="en-US" sz="2000" dirty="0"/>
          </a:p>
        </p:txBody>
      </p:sp>
      <p:sp>
        <p:nvSpPr>
          <p:cNvPr id="13" name="Shape 10"/>
          <p:cNvSpPr/>
          <p:nvPr/>
        </p:nvSpPr>
        <p:spPr>
          <a:xfrm>
            <a:off x="6324448" y="2011679"/>
            <a:ext cx="5318608" cy="3434963"/>
          </a:xfrm>
          <a:prstGeom prst="roundRect">
            <a:avLst>
              <a:gd name="adj" fmla="val 2286"/>
            </a:avLst>
          </a:prstGeom>
          <a:solidFill>
            <a:srgbClr val="F3F7F5"/>
          </a:solidFill>
          <a:ln/>
          <a:effectLst>
            <a:outerShdw blurRad="88900" dist="38100" dir="5400000" algn="bl" rotWithShape="0">
              <a:srgbClr val="000000">
                <a:alpha val="13000"/>
              </a:srgbClr>
            </a:outerShdw>
          </a:effectLst>
        </p:spPr>
        <p:txBody>
          <a:bodyPr/>
          <a:lstStyle/>
          <a:p>
            <a:endParaRPr lang="en-GB" sz="2800"/>
          </a:p>
        </p:txBody>
      </p:sp>
      <p:sp>
        <p:nvSpPr>
          <p:cNvPr id="14" name="Text 11"/>
          <p:cNvSpPr/>
          <p:nvPr/>
        </p:nvSpPr>
        <p:spPr>
          <a:xfrm>
            <a:off x="6598768" y="2176272"/>
            <a:ext cx="4769968" cy="411480"/>
          </a:xfrm>
          <a:prstGeom prst="rect">
            <a:avLst/>
          </a:prstGeom>
          <a:noFill/>
          <a:ln/>
        </p:spPr>
        <p:txBody>
          <a:bodyPr wrap="square" lIns="0" tIns="0" rIns="0" bIns="0" rtlCol="0" anchor="ctr"/>
          <a:lstStyle/>
          <a:p>
            <a:pPr marL="0" indent="0">
              <a:buNone/>
            </a:pPr>
            <a:r>
              <a:rPr lang="en-US" sz="2400" b="1" dirty="0">
                <a:solidFill>
                  <a:srgbClr val="9C7B33"/>
                </a:solidFill>
                <a:latin typeface="EB Garamond" pitchFamily="34" charset="0"/>
                <a:ea typeface="EB Garamond" pitchFamily="34" charset="-122"/>
                <a:cs typeface="EB Garamond" pitchFamily="34" charset="-120"/>
              </a:rPr>
              <a:t>Mother’s-side (uterine) siblings</a:t>
            </a:r>
            <a:endParaRPr lang="en-US" sz="2400" dirty="0"/>
          </a:p>
        </p:txBody>
      </p:sp>
      <p:sp>
        <p:nvSpPr>
          <p:cNvPr id="15" name="Text 12"/>
          <p:cNvSpPr/>
          <p:nvPr/>
        </p:nvSpPr>
        <p:spPr>
          <a:xfrm>
            <a:off x="6598768" y="2697480"/>
            <a:ext cx="4769968"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One only:  </a:t>
            </a:r>
            <a:r>
              <a:rPr lang="en-US" sz="2000" dirty="0">
                <a:solidFill>
                  <a:srgbClr val="1C2B27"/>
                </a:solidFill>
                <a:latin typeface="EB Garamond" pitchFamily="34" charset="0"/>
                <a:ea typeface="EB Garamond" pitchFamily="34" charset="-122"/>
                <a:cs typeface="EB Garamond" pitchFamily="34" charset="-120"/>
              </a:rPr>
              <a:t>one-sixth (1/6).</a:t>
            </a:r>
            <a:endParaRPr lang="en-US" sz="2000" dirty="0"/>
          </a:p>
        </p:txBody>
      </p:sp>
      <p:sp>
        <p:nvSpPr>
          <p:cNvPr id="16" name="Text 13"/>
          <p:cNvSpPr/>
          <p:nvPr/>
        </p:nvSpPr>
        <p:spPr>
          <a:xfrm>
            <a:off x="6598768" y="3374136"/>
            <a:ext cx="4769968"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Two or more:  </a:t>
            </a:r>
            <a:r>
              <a:rPr lang="en-US" sz="2000" dirty="0">
                <a:solidFill>
                  <a:srgbClr val="1C2B27"/>
                </a:solidFill>
                <a:latin typeface="EB Garamond" pitchFamily="34" charset="0"/>
                <a:ea typeface="EB Garamond" pitchFamily="34" charset="-122"/>
                <a:cs typeface="EB Garamond" pitchFamily="34" charset="-120"/>
              </a:rPr>
              <a:t>they share one-third (1/3)…</a:t>
            </a:r>
            <a:endParaRPr lang="en-US" sz="2000" dirty="0"/>
          </a:p>
        </p:txBody>
      </p:sp>
      <p:sp>
        <p:nvSpPr>
          <p:cNvPr id="17" name="Text 14"/>
          <p:cNvSpPr/>
          <p:nvPr/>
        </p:nvSpPr>
        <p:spPr>
          <a:xfrm>
            <a:off x="6598768" y="4050792"/>
            <a:ext cx="4769968"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…shared EQUALLY:  </a:t>
            </a:r>
            <a:r>
              <a:rPr lang="en-US" sz="2000" dirty="0">
                <a:solidFill>
                  <a:srgbClr val="1C2B27"/>
                </a:solidFill>
                <a:latin typeface="EB Garamond" pitchFamily="34" charset="0"/>
                <a:ea typeface="EB Garamond" pitchFamily="34" charset="-122"/>
                <a:cs typeface="EB Garamond" pitchFamily="34" charset="-120"/>
              </a:rPr>
              <a:t>male and female take the same — no 2 : 1 here.</a:t>
            </a:r>
            <a:endParaRPr lang="en-US" sz="2000" dirty="0"/>
          </a:p>
        </p:txBody>
      </p:sp>
      <p:sp>
        <p:nvSpPr>
          <p:cNvPr id="18" name="Text 15"/>
          <p:cNvSpPr/>
          <p:nvPr/>
        </p:nvSpPr>
        <p:spPr>
          <a:xfrm>
            <a:off x="6598768" y="4727448"/>
            <a:ext cx="4769968"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Note:  </a:t>
            </a:r>
            <a:r>
              <a:rPr lang="en-US" sz="2000" dirty="0">
                <a:solidFill>
                  <a:srgbClr val="1C2B27"/>
                </a:solidFill>
                <a:latin typeface="EB Garamond" pitchFamily="34" charset="0"/>
                <a:ea typeface="EB Garamond" pitchFamily="34" charset="-122"/>
                <a:cs typeface="EB Garamond" pitchFamily="34" charset="-120"/>
              </a:rPr>
              <a:t>blocked entirely if the deceased left a child or a father.</a:t>
            </a:r>
            <a:endParaRPr lang="en-US" sz="2000" dirty="0"/>
          </a:p>
        </p:txBody>
      </p:sp>
      <p:sp>
        <p:nvSpPr>
          <p:cNvPr id="19" name="Shape 16"/>
          <p:cNvSpPr/>
          <p:nvPr/>
        </p:nvSpPr>
        <p:spPr>
          <a:xfrm>
            <a:off x="548640" y="5576051"/>
            <a:ext cx="11094415" cy="640080"/>
          </a:xfrm>
          <a:prstGeom prst="roundRect">
            <a:avLst>
              <a:gd name="adj" fmla="val 11429"/>
            </a:avLst>
          </a:prstGeom>
          <a:solidFill>
            <a:srgbClr val="E9F2EE"/>
          </a:solidFill>
          <a:ln/>
        </p:spPr>
        <p:txBody>
          <a:bodyPr/>
          <a:lstStyle/>
          <a:p>
            <a:endParaRPr lang="en-GB" sz="2800"/>
          </a:p>
        </p:txBody>
      </p:sp>
      <p:sp>
        <p:nvSpPr>
          <p:cNvPr id="20" name="Text 17"/>
          <p:cNvSpPr/>
          <p:nvPr/>
        </p:nvSpPr>
        <p:spPr>
          <a:xfrm>
            <a:off x="822960" y="5667491"/>
            <a:ext cx="10751157" cy="45720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Remember:  </a:t>
            </a:r>
            <a:r>
              <a:rPr lang="en-US" sz="2000" dirty="0">
                <a:solidFill>
                  <a:srgbClr val="1C2B27"/>
                </a:solidFill>
                <a:latin typeface="EB Garamond" pitchFamily="34" charset="0"/>
                <a:ea typeface="EB Garamond" pitchFamily="34" charset="-122"/>
                <a:cs typeface="EB Garamond" pitchFamily="34" charset="-120"/>
              </a:rPr>
              <a:t>all of this is paid only AFTER funeral costs, debts, and any bequest (up to one-third) are settled.</a:t>
            </a:r>
            <a:endParaRPr lang="en-US" sz="2000" dirty="0"/>
          </a:p>
        </p:txBody>
      </p:sp>
      <p:sp>
        <p:nvSpPr>
          <p:cNvPr id="22" name="Text 1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28</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SŪRAH AN-NISĀ’ · 4:176</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kalāla — when there are no children or parents</a:t>
            </a:r>
            <a:endParaRPr lang="en-US" sz="3300" dirty="0"/>
          </a:p>
        </p:txBody>
      </p:sp>
      <p:sp>
        <p:nvSpPr>
          <p:cNvPr id="6" name="Shape 3"/>
          <p:cNvSpPr/>
          <p:nvPr/>
        </p:nvSpPr>
        <p:spPr>
          <a:xfrm>
            <a:off x="548640" y="1600200"/>
            <a:ext cx="11094415" cy="1280160"/>
          </a:xfrm>
          <a:prstGeom prst="roundRect">
            <a:avLst>
              <a:gd name="adj" fmla="val 5714"/>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7" name="Text 4"/>
          <p:cNvSpPr/>
          <p:nvPr/>
        </p:nvSpPr>
        <p:spPr>
          <a:xfrm>
            <a:off x="822960" y="1691640"/>
            <a:ext cx="10545775" cy="548640"/>
          </a:xfrm>
          <a:prstGeom prst="rect">
            <a:avLst/>
          </a:prstGeom>
          <a:noFill/>
          <a:ln/>
        </p:spPr>
        <p:txBody>
          <a:bodyPr wrap="square" lIns="0" tIns="0" rIns="0" bIns="0" rtlCol="0" anchor="ctr"/>
          <a:lstStyle/>
          <a:p>
            <a:pPr marL="0" indent="0" algn="ctr" rtl="1">
              <a:buNone/>
            </a:pPr>
            <a:r>
              <a:rPr lang="en-US" sz="3300" dirty="0">
                <a:solidFill>
                  <a:srgbClr val="0E3B34"/>
                </a:solidFill>
                <a:latin typeface="Amiri" pitchFamily="34" charset="0"/>
                <a:ea typeface="Amiri" pitchFamily="34" charset="-122"/>
                <a:cs typeface="Amiri" pitchFamily="34" charset="-120"/>
              </a:rPr>
              <a:t>كَلَالَة</a:t>
            </a:r>
            <a:endParaRPr lang="en-US" sz="3300" dirty="0"/>
          </a:p>
        </p:txBody>
      </p:sp>
      <p:sp>
        <p:nvSpPr>
          <p:cNvPr id="8" name="Text 5"/>
          <p:cNvSpPr/>
          <p:nvPr/>
        </p:nvSpPr>
        <p:spPr>
          <a:xfrm>
            <a:off x="594360" y="2286000"/>
            <a:ext cx="10964849" cy="502920"/>
          </a:xfrm>
          <a:prstGeom prst="rect">
            <a:avLst/>
          </a:prstGeom>
          <a:noFill/>
          <a:ln/>
        </p:spPr>
        <p:txBody>
          <a:bodyPr wrap="square" lIns="0" tIns="0" rIns="0" bIns="0" rtlCol="0" anchor="ctr"/>
          <a:lstStyle/>
          <a:p>
            <a:pPr marL="0" indent="0" algn="ctr">
              <a:buNone/>
            </a:pPr>
            <a:r>
              <a:rPr lang="en-US" i="1" dirty="0">
                <a:solidFill>
                  <a:srgbClr val="5E726B"/>
                </a:solidFill>
                <a:latin typeface="EB Garamond" pitchFamily="34" charset="0"/>
                <a:ea typeface="EB Garamond" pitchFamily="34" charset="-122"/>
                <a:cs typeface="EB Garamond" pitchFamily="34" charset="-120"/>
              </a:rPr>
              <a:t>‘Kalāla’ = a person who dies leaving NO children and NO parents. This āyah governs the full and paternal brothers and sisters.</a:t>
            </a:r>
            <a:endParaRPr lang="en-US" dirty="0"/>
          </a:p>
        </p:txBody>
      </p:sp>
      <p:sp>
        <p:nvSpPr>
          <p:cNvPr id="9" name="Shape 6"/>
          <p:cNvSpPr/>
          <p:nvPr/>
        </p:nvSpPr>
        <p:spPr>
          <a:xfrm>
            <a:off x="594360" y="3209544"/>
            <a:ext cx="146304" cy="146304"/>
          </a:xfrm>
          <a:prstGeom prst="ellipse">
            <a:avLst/>
          </a:prstGeom>
          <a:solidFill>
            <a:srgbClr val="C8A35A"/>
          </a:solidFill>
          <a:ln/>
        </p:spPr>
        <p:txBody>
          <a:bodyPr/>
          <a:lstStyle/>
          <a:p>
            <a:endParaRPr lang="en-GB" sz="2800"/>
          </a:p>
        </p:txBody>
      </p:sp>
      <p:sp>
        <p:nvSpPr>
          <p:cNvPr id="10" name="Text 7"/>
          <p:cNvSpPr/>
          <p:nvPr/>
        </p:nvSpPr>
        <p:spPr>
          <a:xfrm>
            <a:off x="868680" y="3136392"/>
            <a:ext cx="10728655"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One full/paternal sister  —  </a:t>
            </a:r>
            <a:r>
              <a:rPr lang="en-US" sz="2000" dirty="0">
                <a:solidFill>
                  <a:srgbClr val="1C2B27"/>
                </a:solidFill>
                <a:latin typeface="EB Garamond" pitchFamily="34" charset="0"/>
                <a:ea typeface="EB Garamond" pitchFamily="34" charset="-122"/>
                <a:cs typeface="EB Garamond" pitchFamily="34" charset="-120"/>
              </a:rPr>
              <a:t>takes one-half (1/2).</a:t>
            </a:r>
            <a:endParaRPr lang="en-US" sz="2000" dirty="0"/>
          </a:p>
        </p:txBody>
      </p:sp>
      <p:sp>
        <p:nvSpPr>
          <p:cNvPr id="11" name="Shape 8"/>
          <p:cNvSpPr/>
          <p:nvPr/>
        </p:nvSpPr>
        <p:spPr>
          <a:xfrm>
            <a:off x="594360" y="3685032"/>
            <a:ext cx="146304" cy="146304"/>
          </a:xfrm>
          <a:prstGeom prst="ellipse">
            <a:avLst/>
          </a:prstGeom>
          <a:solidFill>
            <a:srgbClr val="C8A35A"/>
          </a:solidFill>
          <a:ln/>
        </p:spPr>
        <p:txBody>
          <a:bodyPr/>
          <a:lstStyle/>
          <a:p>
            <a:endParaRPr lang="en-GB" sz="2800"/>
          </a:p>
        </p:txBody>
      </p:sp>
      <p:sp>
        <p:nvSpPr>
          <p:cNvPr id="12" name="Text 9"/>
          <p:cNvSpPr/>
          <p:nvPr/>
        </p:nvSpPr>
        <p:spPr>
          <a:xfrm>
            <a:off x="868680" y="3611880"/>
            <a:ext cx="10728655"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Two or more sisters  —  </a:t>
            </a:r>
            <a:r>
              <a:rPr lang="en-US" sz="2000" dirty="0">
                <a:solidFill>
                  <a:srgbClr val="1C2B27"/>
                </a:solidFill>
                <a:latin typeface="EB Garamond" pitchFamily="34" charset="0"/>
                <a:ea typeface="EB Garamond" pitchFamily="34" charset="-122"/>
                <a:cs typeface="EB Garamond" pitchFamily="34" charset="-120"/>
              </a:rPr>
              <a:t>share two-thirds (2/3).</a:t>
            </a:r>
            <a:endParaRPr lang="en-US" sz="2000" dirty="0"/>
          </a:p>
        </p:txBody>
      </p:sp>
      <p:sp>
        <p:nvSpPr>
          <p:cNvPr id="13" name="Shape 10"/>
          <p:cNvSpPr/>
          <p:nvPr/>
        </p:nvSpPr>
        <p:spPr>
          <a:xfrm>
            <a:off x="594360" y="4160520"/>
            <a:ext cx="146304" cy="146304"/>
          </a:xfrm>
          <a:prstGeom prst="ellipse">
            <a:avLst/>
          </a:prstGeom>
          <a:solidFill>
            <a:srgbClr val="C8A35A"/>
          </a:solidFill>
          <a:ln/>
        </p:spPr>
        <p:txBody>
          <a:bodyPr/>
          <a:lstStyle/>
          <a:p>
            <a:endParaRPr lang="en-GB" sz="2800"/>
          </a:p>
        </p:txBody>
      </p:sp>
      <p:sp>
        <p:nvSpPr>
          <p:cNvPr id="14" name="Text 11"/>
          <p:cNvSpPr/>
          <p:nvPr/>
        </p:nvSpPr>
        <p:spPr>
          <a:xfrm>
            <a:off x="868680" y="4087368"/>
            <a:ext cx="10728655"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A brother (or brothers) present  —  </a:t>
            </a:r>
            <a:r>
              <a:rPr lang="en-US" sz="2000" dirty="0">
                <a:solidFill>
                  <a:srgbClr val="1C2B27"/>
                </a:solidFill>
                <a:latin typeface="EB Garamond" pitchFamily="34" charset="0"/>
                <a:ea typeface="EB Garamond" pitchFamily="34" charset="-122"/>
                <a:cs typeface="EB Garamond" pitchFamily="34" charset="-120"/>
              </a:rPr>
              <a:t>they take the remainder; a lone brother takes all.</a:t>
            </a:r>
            <a:endParaRPr lang="en-US" sz="2000" dirty="0"/>
          </a:p>
        </p:txBody>
      </p:sp>
      <p:sp>
        <p:nvSpPr>
          <p:cNvPr id="15" name="Shape 12"/>
          <p:cNvSpPr/>
          <p:nvPr/>
        </p:nvSpPr>
        <p:spPr>
          <a:xfrm>
            <a:off x="594360" y="4636008"/>
            <a:ext cx="146304" cy="146304"/>
          </a:xfrm>
          <a:prstGeom prst="ellipse">
            <a:avLst/>
          </a:prstGeom>
          <a:solidFill>
            <a:srgbClr val="C8A35A"/>
          </a:solidFill>
          <a:ln/>
        </p:spPr>
        <p:txBody>
          <a:bodyPr/>
          <a:lstStyle/>
          <a:p>
            <a:endParaRPr lang="en-GB" sz="2800"/>
          </a:p>
        </p:txBody>
      </p:sp>
      <p:sp>
        <p:nvSpPr>
          <p:cNvPr id="16" name="Text 13"/>
          <p:cNvSpPr/>
          <p:nvPr/>
        </p:nvSpPr>
        <p:spPr>
          <a:xfrm>
            <a:off x="868680" y="4562856"/>
            <a:ext cx="10728655"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A brother with sister(s)  —  </a:t>
            </a:r>
            <a:r>
              <a:rPr lang="en-US" sz="2000" dirty="0">
                <a:solidFill>
                  <a:srgbClr val="1C2B27"/>
                </a:solidFill>
                <a:latin typeface="EB Garamond" pitchFamily="34" charset="0"/>
                <a:ea typeface="EB Garamond" pitchFamily="34" charset="-122"/>
                <a:cs typeface="EB Garamond" pitchFamily="34" charset="-120"/>
              </a:rPr>
              <a:t>they share the residue 2 : 1 — the same ratio as 4:11.</a:t>
            </a:r>
            <a:endParaRPr lang="en-US" sz="2000" dirty="0"/>
          </a:p>
        </p:txBody>
      </p:sp>
      <p:sp>
        <p:nvSpPr>
          <p:cNvPr id="17" name="Shape 14"/>
          <p:cNvSpPr/>
          <p:nvPr/>
        </p:nvSpPr>
        <p:spPr>
          <a:xfrm>
            <a:off x="548640" y="5166360"/>
            <a:ext cx="11094415" cy="868680"/>
          </a:xfrm>
          <a:prstGeom prst="roundRect">
            <a:avLst>
              <a:gd name="adj" fmla="val 8421"/>
            </a:avLst>
          </a:prstGeom>
          <a:solidFill>
            <a:srgbClr val="F7ECEC"/>
          </a:solidFill>
          <a:ln/>
        </p:spPr>
        <p:txBody>
          <a:bodyPr/>
          <a:lstStyle/>
          <a:p>
            <a:endParaRPr lang="en-GB" sz="2800"/>
          </a:p>
        </p:txBody>
      </p:sp>
      <p:sp>
        <p:nvSpPr>
          <p:cNvPr id="18" name="Text 15"/>
          <p:cNvSpPr/>
          <p:nvPr/>
        </p:nvSpPr>
        <p:spPr>
          <a:xfrm>
            <a:off x="822960" y="5285232"/>
            <a:ext cx="10545775" cy="64008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Watch out:  </a:t>
            </a:r>
            <a:r>
              <a:rPr lang="en-US" sz="2000" dirty="0">
                <a:solidFill>
                  <a:srgbClr val="1C2B27"/>
                </a:solidFill>
                <a:latin typeface="EB Garamond" pitchFamily="34" charset="0"/>
                <a:ea typeface="EB Garamond" pitchFamily="34" charset="-122"/>
                <a:cs typeface="EB Garamond" pitchFamily="34" charset="-120"/>
              </a:rPr>
              <a:t>these siblings inherit ONLY in kalāla. The moment there is a son or a father, full and paternal siblings are blocked (ḥajb) and receive nothing.</a:t>
            </a:r>
            <a:endParaRPr lang="en-US" sz="2000" dirty="0"/>
          </a:p>
        </p:txBody>
      </p:sp>
      <p:sp>
        <p:nvSpPr>
          <p:cNvPr id="20" name="Text 1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1" name="Text 1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29</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ANSWERING A COMMON QUESTION</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“Why does a male sometimes get twice a female?”</a:t>
            </a:r>
            <a:endParaRPr lang="en-US" sz="3300" dirty="0"/>
          </a:p>
        </p:txBody>
      </p:sp>
      <p:sp>
        <p:nvSpPr>
          <p:cNvPr id="6" name="Shape 3"/>
          <p:cNvSpPr/>
          <p:nvPr/>
        </p:nvSpPr>
        <p:spPr>
          <a:xfrm>
            <a:off x="548640" y="1572768"/>
            <a:ext cx="11094415"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682496"/>
            <a:ext cx="10545775" cy="713232"/>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The 2 : 1 ratio is NOT a blanket rule that women get half. It applies in specific cases — and is tied to financial RESPONSIBILITY, not worth.</a:t>
            </a:r>
            <a:endParaRPr lang="en-US" dirty="0"/>
          </a:p>
        </p:txBody>
      </p:sp>
      <p:sp>
        <p:nvSpPr>
          <p:cNvPr id="8" name="Shape 5"/>
          <p:cNvSpPr/>
          <p:nvPr/>
        </p:nvSpPr>
        <p:spPr>
          <a:xfrm>
            <a:off x="548640" y="2697480"/>
            <a:ext cx="3515258" cy="2472860"/>
          </a:xfrm>
          <a:prstGeom prst="roundRect">
            <a:avLst>
              <a:gd name="adj" fmla="val 3200"/>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9" name="Text 6"/>
          <p:cNvSpPr/>
          <p:nvPr/>
        </p:nvSpPr>
        <p:spPr>
          <a:xfrm>
            <a:off x="777240" y="2852928"/>
            <a:ext cx="3058058" cy="41148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Sometimes LESS</a:t>
            </a:r>
            <a:endParaRPr lang="en-US" sz="2000" dirty="0"/>
          </a:p>
        </p:txBody>
      </p:sp>
      <p:sp>
        <p:nvSpPr>
          <p:cNvPr id="10" name="Text 7"/>
          <p:cNvSpPr/>
          <p:nvPr/>
        </p:nvSpPr>
        <p:spPr>
          <a:xfrm>
            <a:off x="777240" y="3310128"/>
            <a:ext cx="3058058" cy="160020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Only where the man carries the cost — e.g. a son inherits twice a daughter because HE must pay a dowry and maintain a wife, children and relatives. Her share is entirely her own to keep.</a:t>
            </a:r>
            <a:endParaRPr lang="en-US" dirty="0"/>
          </a:p>
        </p:txBody>
      </p:sp>
      <p:sp>
        <p:nvSpPr>
          <p:cNvPr id="11" name="Shape 8"/>
          <p:cNvSpPr/>
          <p:nvPr/>
        </p:nvSpPr>
        <p:spPr>
          <a:xfrm>
            <a:off x="4338218" y="2697480"/>
            <a:ext cx="3515258" cy="2472860"/>
          </a:xfrm>
          <a:prstGeom prst="roundRect">
            <a:avLst>
              <a:gd name="adj" fmla="val 3200"/>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12" name="Text 9"/>
          <p:cNvSpPr/>
          <p:nvPr/>
        </p:nvSpPr>
        <p:spPr>
          <a:xfrm>
            <a:off x="4566818" y="2852928"/>
            <a:ext cx="3058058" cy="41148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Sometimes EQUAL</a:t>
            </a:r>
            <a:endParaRPr lang="en-US" sz="2000" dirty="0"/>
          </a:p>
        </p:txBody>
      </p:sp>
      <p:sp>
        <p:nvSpPr>
          <p:cNvPr id="13" name="Text 10"/>
          <p:cNvSpPr/>
          <p:nvPr/>
        </p:nvSpPr>
        <p:spPr>
          <a:xfrm>
            <a:off x="4566818" y="3310128"/>
            <a:ext cx="3058058" cy="160020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Mother’s-side (uterine) brothers and sisters inherit exactly the same (4:12). A mother and father can each take 1/6. Gender is clearly not the deciding factor.</a:t>
            </a:r>
            <a:endParaRPr lang="en-US" dirty="0"/>
          </a:p>
        </p:txBody>
      </p:sp>
      <p:sp>
        <p:nvSpPr>
          <p:cNvPr id="14" name="Shape 11"/>
          <p:cNvSpPr/>
          <p:nvPr/>
        </p:nvSpPr>
        <p:spPr>
          <a:xfrm>
            <a:off x="8127797" y="2697480"/>
            <a:ext cx="3515258" cy="2472860"/>
          </a:xfrm>
          <a:prstGeom prst="roundRect">
            <a:avLst>
              <a:gd name="adj" fmla="val 3200"/>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15" name="Text 12"/>
          <p:cNvSpPr/>
          <p:nvPr/>
        </p:nvSpPr>
        <p:spPr>
          <a:xfrm>
            <a:off x="8356397" y="2852928"/>
            <a:ext cx="305805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Sometimes MORE</a:t>
            </a:r>
            <a:endParaRPr lang="en-US" sz="2000" dirty="0"/>
          </a:p>
        </p:txBody>
      </p:sp>
      <p:sp>
        <p:nvSpPr>
          <p:cNvPr id="16" name="Text 13"/>
          <p:cNvSpPr/>
          <p:nvPr/>
        </p:nvSpPr>
        <p:spPr>
          <a:xfrm>
            <a:off x="8356397" y="3310128"/>
            <a:ext cx="3058058" cy="160020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 daughter can inherit while a brother of the deceased gets nothing. Fixed-share women (wife, mother, daughters) are often paid before male residuaries — who may receive little or nothing.</a:t>
            </a:r>
            <a:endParaRPr lang="en-US" dirty="0"/>
          </a:p>
        </p:txBody>
      </p:sp>
      <p:sp>
        <p:nvSpPr>
          <p:cNvPr id="17" name="Shape 14"/>
          <p:cNvSpPr/>
          <p:nvPr/>
        </p:nvSpPr>
        <p:spPr>
          <a:xfrm>
            <a:off x="548640" y="5261780"/>
            <a:ext cx="11094415" cy="868680"/>
          </a:xfrm>
          <a:prstGeom prst="roundRect">
            <a:avLst>
              <a:gd name="adj" fmla="val 8421"/>
            </a:avLst>
          </a:prstGeom>
          <a:solidFill>
            <a:srgbClr val="E9F2EE"/>
          </a:solidFill>
          <a:ln/>
        </p:spPr>
        <p:txBody>
          <a:bodyPr/>
          <a:lstStyle/>
          <a:p>
            <a:endParaRPr lang="en-GB" sz="2400"/>
          </a:p>
        </p:txBody>
      </p:sp>
      <p:sp>
        <p:nvSpPr>
          <p:cNvPr id="18" name="Text 15"/>
          <p:cNvSpPr/>
          <p:nvPr/>
        </p:nvSpPr>
        <p:spPr>
          <a:xfrm>
            <a:off x="822960" y="5371508"/>
            <a:ext cx="10545775" cy="658368"/>
          </a:xfrm>
          <a:prstGeom prst="rect">
            <a:avLst/>
          </a:prstGeom>
          <a:noFill/>
          <a:ln/>
        </p:spPr>
        <p:txBody>
          <a:bodyPr wrap="square" lIns="0" tIns="0" rIns="0" bIns="0" rtlCol="0" anchor="ctr"/>
          <a:lstStyle/>
          <a:p>
            <a:pPr marL="0" indent="0">
              <a:buNone/>
            </a:pPr>
            <a:r>
              <a:rPr lang="en-US" b="1" dirty="0">
                <a:solidFill>
                  <a:srgbClr val="2C7A6B"/>
                </a:solidFill>
                <a:latin typeface="EB Garamond" pitchFamily="34" charset="0"/>
                <a:ea typeface="EB Garamond" pitchFamily="34" charset="-122"/>
                <a:cs typeface="EB Garamond" pitchFamily="34" charset="-120"/>
              </a:rPr>
              <a:t>On brothers &amp; sisters specifically:  </a:t>
            </a:r>
            <a:r>
              <a:rPr lang="en-US" dirty="0">
                <a:solidFill>
                  <a:srgbClr val="1C2B27"/>
                </a:solidFill>
                <a:latin typeface="EB Garamond" pitchFamily="34" charset="0"/>
                <a:ea typeface="EB Garamond" pitchFamily="34" charset="-122"/>
                <a:cs typeface="EB Garamond" pitchFamily="34" charset="-120"/>
              </a:rPr>
              <a:t>uterine siblings share EQUALLY, while full/paternal siblings follow 2 : 1 — because the brother, not the sister, must shoulder the family’s upkeep. The difference tracks duty, not value. In practice the woman often ends up better off: she keeps her share, he must spend his.</a:t>
            </a:r>
            <a:endParaRPr lang="en-US" dirty="0"/>
          </a:p>
        </p:txBody>
      </p:sp>
      <p:sp>
        <p:nvSpPr>
          <p:cNvPr id="20" name="Text 1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1" name="Text 1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30</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SŪRAH AN-NISĀ’ · 4:13–14</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These are the limits set by Allah</a:t>
            </a:r>
            <a:endParaRPr lang="en-US" sz="3300" dirty="0"/>
          </a:p>
        </p:txBody>
      </p:sp>
      <p:sp>
        <p:nvSpPr>
          <p:cNvPr id="6" name="Shape 3"/>
          <p:cNvSpPr/>
          <p:nvPr/>
        </p:nvSpPr>
        <p:spPr>
          <a:xfrm>
            <a:off x="548640" y="1481328"/>
            <a:ext cx="11094415"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7" name="Text 4"/>
          <p:cNvSpPr/>
          <p:nvPr/>
        </p:nvSpPr>
        <p:spPr>
          <a:xfrm>
            <a:off x="822960" y="1536192"/>
            <a:ext cx="10545775" cy="502920"/>
          </a:xfrm>
          <a:prstGeom prst="rect">
            <a:avLst/>
          </a:prstGeom>
          <a:noFill/>
          <a:ln/>
        </p:spPr>
        <p:txBody>
          <a:bodyPr wrap="square" lIns="0" tIns="0" rIns="0" bIns="0" rtlCol="0" anchor="ctr"/>
          <a:lstStyle/>
          <a:p>
            <a:pPr marL="0" indent="0" algn="ctr" rtl="1">
              <a:buNone/>
            </a:pPr>
            <a:r>
              <a:rPr lang="en-US" sz="3600" dirty="0">
                <a:solidFill>
                  <a:srgbClr val="0E3B34"/>
                </a:solidFill>
                <a:latin typeface="Amiri" pitchFamily="34" charset="0"/>
                <a:ea typeface="Amiri" pitchFamily="34" charset="-122"/>
                <a:cs typeface="Amiri" pitchFamily="34" charset="-120"/>
              </a:rPr>
              <a:t>تِلْكَ حُدُودُ ٱللَّهِ</a:t>
            </a:r>
            <a:endParaRPr lang="en-US" sz="3600" dirty="0"/>
          </a:p>
        </p:txBody>
      </p:sp>
      <p:sp>
        <p:nvSpPr>
          <p:cNvPr id="8" name="Text 5"/>
          <p:cNvSpPr/>
          <p:nvPr/>
        </p:nvSpPr>
        <p:spPr>
          <a:xfrm>
            <a:off x="822960" y="2048256"/>
            <a:ext cx="10545775" cy="329184"/>
          </a:xfrm>
          <a:prstGeom prst="rect">
            <a:avLst/>
          </a:prstGeom>
          <a:noFill/>
          <a:ln/>
        </p:spPr>
        <p:txBody>
          <a:bodyPr wrap="square" lIns="0" tIns="0" rIns="0" bIns="0" rtlCol="0" anchor="ctr"/>
          <a:lstStyle/>
          <a:p>
            <a:pPr marL="0" indent="0" algn="ctr">
              <a:buNone/>
            </a:pPr>
            <a:r>
              <a:rPr lang="en-US" sz="2000" i="1" dirty="0">
                <a:solidFill>
                  <a:srgbClr val="5E726B"/>
                </a:solidFill>
                <a:latin typeface="EB Garamond" pitchFamily="34" charset="0"/>
                <a:ea typeface="EB Garamond" pitchFamily="34" charset="-122"/>
                <a:cs typeface="EB Garamond" pitchFamily="34" charset="-120"/>
              </a:rPr>
              <a:t>“These are the limits set by Allah.”</a:t>
            </a:r>
            <a:endParaRPr lang="en-US" sz="2000" dirty="0"/>
          </a:p>
        </p:txBody>
      </p:sp>
      <p:sp>
        <p:nvSpPr>
          <p:cNvPr id="9" name="Shape 6"/>
          <p:cNvSpPr/>
          <p:nvPr/>
        </p:nvSpPr>
        <p:spPr>
          <a:xfrm>
            <a:off x="548640" y="2542032"/>
            <a:ext cx="5318608" cy="2971800"/>
          </a:xfrm>
          <a:prstGeom prst="roundRect">
            <a:avLst>
              <a:gd name="adj" fmla="val 2462"/>
            </a:avLst>
          </a:prstGeom>
          <a:solidFill>
            <a:srgbClr val="E9F2EE"/>
          </a:solidFill>
          <a:ln/>
          <a:effectLst>
            <a:outerShdw blurRad="88900" dist="38100" dir="5400000" algn="bl" rotWithShape="0">
              <a:srgbClr val="000000">
                <a:alpha val="13000"/>
              </a:srgbClr>
            </a:outerShdw>
          </a:effectLst>
        </p:spPr>
        <p:txBody>
          <a:bodyPr/>
          <a:lstStyle/>
          <a:p>
            <a:endParaRPr lang="en-GB" sz="2800"/>
          </a:p>
        </p:txBody>
      </p:sp>
      <p:sp>
        <p:nvSpPr>
          <p:cNvPr id="10" name="Text 7"/>
          <p:cNvSpPr/>
          <p:nvPr/>
        </p:nvSpPr>
        <p:spPr>
          <a:xfrm>
            <a:off x="822960" y="2670048"/>
            <a:ext cx="4769968" cy="329184"/>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Obey  ·  4:13</a:t>
            </a:r>
            <a:endParaRPr lang="en-US" sz="2400" dirty="0"/>
          </a:p>
        </p:txBody>
      </p:sp>
      <p:sp>
        <p:nvSpPr>
          <p:cNvPr id="11" name="Text 8"/>
          <p:cNvSpPr/>
          <p:nvPr/>
        </p:nvSpPr>
        <p:spPr>
          <a:xfrm>
            <a:off x="822960" y="3355848"/>
            <a:ext cx="4769968" cy="896112"/>
          </a:xfrm>
          <a:prstGeom prst="rect">
            <a:avLst/>
          </a:prstGeom>
          <a:noFill/>
          <a:ln/>
        </p:spPr>
        <p:txBody>
          <a:bodyPr wrap="square" lIns="0" tIns="0" rIns="0" bIns="0" rtlCol="0" anchor="t"/>
          <a:lstStyle/>
          <a:p>
            <a:pPr marL="0" indent="0" algn="r" rtl="1">
              <a:buNone/>
            </a:pPr>
            <a:r>
              <a:rPr lang="en-US" sz="2000" dirty="0">
                <a:solidFill>
                  <a:srgbClr val="0E3B34"/>
                </a:solidFill>
                <a:latin typeface="Amiri" pitchFamily="34" charset="0"/>
                <a:ea typeface="Amiri" pitchFamily="34" charset="-122"/>
                <a:cs typeface="Amiri" pitchFamily="34" charset="-120"/>
              </a:rPr>
              <a:t>وَمَن يُطِعِ ٱللَّهَ وَرَسُولَهُۥ يُدْخِلْهُ جَنَّٰتٍ تَجْرِى مِن تَحْتِهَا ٱلْأَنْهَٰرُ خَٰلِدِينَ فِيهَا ۚ وَذَٰلِكَ ٱلْفَوْزُ ٱلْعَظِيمُ</a:t>
            </a:r>
            <a:endParaRPr lang="en-US" sz="2000" dirty="0"/>
          </a:p>
        </p:txBody>
      </p:sp>
      <p:sp>
        <p:nvSpPr>
          <p:cNvPr id="12" name="Text 9"/>
          <p:cNvSpPr/>
          <p:nvPr/>
        </p:nvSpPr>
        <p:spPr>
          <a:xfrm>
            <a:off x="822960" y="4315968"/>
            <a:ext cx="4769968" cy="1097280"/>
          </a:xfrm>
          <a:prstGeom prst="rect">
            <a:avLst/>
          </a:prstGeom>
          <a:noFill/>
          <a:ln/>
        </p:spPr>
        <p:txBody>
          <a:bodyPr wrap="square" lIns="0" tIns="0" rIns="0" bIns="0" rtlCol="0" anchor="t"/>
          <a:lstStyle/>
          <a:p>
            <a:pPr marL="0" indent="0">
              <a:buNone/>
            </a:pPr>
            <a:r>
              <a:rPr lang="en-US" sz="2000" i="1" dirty="0">
                <a:solidFill>
                  <a:srgbClr val="1C2B27"/>
                </a:solidFill>
                <a:latin typeface="EB Garamond" pitchFamily="34" charset="0"/>
                <a:ea typeface="EB Garamond" pitchFamily="34" charset="-122"/>
                <a:cs typeface="EB Garamond" pitchFamily="34" charset="-120"/>
              </a:rPr>
              <a:t>“Whoever obeys Allah and His Messenger, He admits to Gardens beneath which rivers flow, abiding forever — that is the great success.”</a:t>
            </a:r>
            <a:endParaRPr lang="en-US" sz="2000" dirty="0"/>
          </a:p>
        </p:txBody>
      </p:sp>
      <p:sp>
        <p:nvSpPr>
          <p:cNvPr id="13" name="Shape 10"/>
          <p:cNvSpPr/>
          <p:nvPr/>
        </p:nvSpPr>
        <p:spPr>
          <a:xfrm>
            <a:off x="6324448" y="2542032"/>
            <a:ext cx="5318608" cy="2971800"/>
          </a:xfrm>
          <a:prstGeom prst="roundRect">
            <a:avLst>
              <a:gd name="adj" fmla="val 2462"/>
            </a:avLst>
          </a:prstGeom>
          <a:solidFill>
            <a:srgbClr val="F7ECEC"/>
          </a:solidFill>
          <a:ln/>
          <a:effectLst>
            <a:outerShdw blurRad="88900" dist="38100" dir="5400000" algn="bl" rotWithShape="0">
              <a:srgbClr val="000000">
                <a:alpha val="13000"/>
              </a:srgbClr>
            </a:outerShdw>
          </a:effectLst>
        </p:spPr>
        <p:txBody>
          <a:bodyPr/>
          <a:lstStyle/>
          <a:p>
            <a:endParaRPr lang="en-GB" sz="2800"/>
          </a:p>
        </p:txBody>
      </p:sp>
      <p:sp>
        <p:nvSpPr>
          <p:cNvPr id="14" name="Text 11"/>
          <p:cNvSpPr/>
          <p:nvPr/>
        </p:nvSpPr>
        <p:spPr>
          <a:xfrm>
            <a:off x="6598768" y="2670048"/>
            <a:ext cx="4769968" cy="329184"/>
          </a:xfrm>
          <a:prstGeom prst="rect">
            <a:avLst/>
          </a:prstGeom>
          <a:noFill/>
          <a:ln/>
        </p:spPr>
        <p:txBody>
          <a:bodyPr wrap="square" lIns="0" tIns="0" rIns="0" bIns="0" rtlCol="0" anchor="ctr"/>
          <a:lstStyle/>
          <a:p>
            <a:pPr marL="0" indent="0">
              <a:buNone/>
            </a:pPr>
            <a:r>
              <a:rPr lang="en-US" sz="2400" b="1" dirty="0">
                <a:solidFill>
                  <a:srgbClr val="B23A3A"/>
                </a:solidFill>
                <a:latin typeface="EB Garamond" pitchFamily="34" charset="0"/>
                <a:ea typeface="EB Garamond" pitchFamily="34" charset="-122"/>
                <a:cs typeface="EB Garamond" pitchFamily="34" charset="-120"/>
              </a:rPr>
              <a:t>Transgress  ·  4:14</a:t>
            </a:r>
            <a:endParaRPr lang="en-US" sz="2400" dirty="0"/>
          </a:p>
        </p:txBody>
      </p:sp>
      <p:sp>
        <p:nvSpPr>
          <p:cNvPr id="15" name="Text 12"/>
          <p:cNvSpPr/>
          <p:nvPr/>
        </p:nvSpPr>
        <p:spPr>
          <a:xfrm>
            <a:off x="6598768" y="3429000"/>
            <a:ext cx="4769968" cy="822960"/>
          </a:xfrm>
          <a:prstGeom prst="rect">
            <a:avLst/>
          </a:prstGeom>
          <a:noFill/>
          <a:ln/>
        </p:spPr>
        <p:txBody>
          <a:bodyPr wrap="square" lIns="0" tIns="0" rIns="0" bIns="0" rtlCol="0" anchor="t"/>
          <a:lstStyle/>
          <a:p>
            <a:pPr marL="0" indent="0" algn="r" rtl="1">
              <a:buNone/>
            </a:pPr>
            <a:r>
              <a:rPr lang="en-US" sz="2000" dirty="0">
                <a:solidFill>
                  <a:srgbClr val="0E3B34"/>
                </a:solidFill>
                <a:latin typeface="Amiri" pitchFamily="34" charset="0"/>
                <a:ea typeface="Amiri" pitchFamily="34" charset="-122"/>
                <a:cs typeface="Amiri" pitchFamily="34" charset="-120"/>
              </a:rPr>
              <a:t>وَمَن يَعْصِ ٱللَّهَ وَرَسُولَهُۥ وَيَتَعَدَّ حُدُودَهُۥ يُدْخِلْهُ نَارًا خَٰلِدًا فِيهَا وَلَهُۥ عَذَابٌ مُّهِينٌ</a:t>
            </a:r>
            <a:endParaRPr lang="en-US" sz="2000" dirty="0"/>
          </a:p>
        </p:txBody>
      </p:sp>
      <p:sp>
        <p:nvSpPr>
          <p:cNvPr id="16" name="Text 13"/>
          <p:cNvSpPr/>
          <p:nvPr/>
        </p:nvSpPr>
        <p:spPr>
          <a:xfrm>
            <a:off x="6598768" y="4315968"/>
            <a:ext cx="4769968" cy="1097280"/>
          </a:xfrm>
          <a:prstGeom prst="rect">
            <a:avLst/>
          </a:prstGeom>
          <a:noFill/>
          <a:ln/>
        </p:spPr>
        <p:txBody>
          <a:bodyPr wrap="square" lIns="0" tIns="0" rIns="0" bIns="0" rtlCol="0" anchor="t"/>
          <a:lstStyle/>
          <a:p>
            <a:pPr marL="0" indent="0">
              <a:buNone/>
            </a:pPr>
            <a:r>
              <a:rPr lang="en-US" sz="2000" i="1" dirty="0">
                <a:solidFill>
                  <a:srgbClr val="1C2B27"/>
                </a:solidFill>
                <a:latin typeface="EB Garamond" pitchFamily="34" charset="0"/>
                <a:ea typeface="EB Garamond" pitchFamily="34" charset="-122"/>
                <a:cs typeface="EB Garamond" pitchFamily="34" charset="-120"/>
              </a:rPr>
              <a:t>“Whoever disobeys Allah and His Messenger and oversteps His limits, He admits to the Fire, abiding there — and for him is a humiliating punishment.”</a:t>
            </a:r>
            <a:endParaRPr lang="en-US" sz="2000" dirty="0"/>
          </a:p>
        </p:txBody>
      </p:sp>
      <p:sp>
        <p:nvSpPr>
          <p:cNvPr id="17" name="Shape 14"/>
          <p:cNvSpPr/>
          <p:nvPr/>
        </p:nvSpPr>
        <p:spPr>
          <a:xfrm>
            <a:off x="548640" y="5650992"/>
            <a:ext cx="11094415" cy="749808"/>
          </a:xfrm>
          <a:prstGeom prst="roundRect">
            <a:avLst>
              <a:gd name="adj" fmla="val 9756"/>
            </a:avLst>
          </a:prstGeom>
          <a:solidFill>
            <a:srgbClr val="F3F7F5"/>
          </a:solidFill>
          <a:ln/>
        </p:spPr>
        <p:txBody>
          <a:bodyPr/>
          <a:lstStyle/>
          <a:p>
            <a:endParaRPr lang="en-GB" sz="2800"/>
          </a:p>
        </p:txBody>
      </p:sp>
      <p:sp>
        <p:nvSpPr>
          <p:cNvPr id="18" name="Text 15"/>
          <p:cNvSpPr/>
          <p:nvPr/>
        </p:nvSpPr>
        <p:spPr>
          <a:xfrm>
            <a:off x="822960" y="5742432"/>
            <a:ext cx="10545775" cy="566928"/>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Why this matters:  </a:t>
            </a:r>
            <a:r>
              <a:rPr lang="en-US" sz="2000" dirty="0">
                <a:solidFill>
                  <a:srgbClr val="1C2B27"/>
                </a:solidFill>
                <a:latin typeface="EB Garamond" pitchFamily="34" charset="0"/>
                <a:ea typeface="EB Garamond" pitchFamily="34" charset="-122"/>
                <a:cs typeface="EB Garamond" pitchFamily="34" charset="-120"/>
              </a:rPr>
              <a:t>dividing the estate by the Sharī‘ah is not paperwork — it is staying within the limits Allah set, an act of obedience tied directly to His pleasure and Paradise.</a:t>
            </a:r>
            <a:endParaRPr lang="en-US" sz="2000" dirty="0"/>
          </a:p>
        </p:txBody>
      </p:sp>
      <p:sp>
        <p:nvSpPr>
          <p:cNvPr id="20" name="Text 1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1" name="Text 1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31</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BUILDING BLOCKS</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Every fixed share is one of six fractions</a:t>
            </a:r>
            <a:endParaRPr lang="en-US" sz="3300" dirty="0"/>
          </a:p>
        </p:txBody>
      </p:sp>
      <p:sp>
        <p:nvSpPr>
          <p:cNvPr id="6" name="Shape 3"/>
          <p:cNvSpPr/>
          <p:nvPr/>
        </p:nvSpPr>
        <p:spPr>
          <a:xfrm>
            <a:off x="548640" y="1783080"/>
            <a:ext cx="1620469" cy="1371600"/>
          </a:xfrm>
          <a:prstGeom prst="roundRect">
            <a:avLst>
              <a:gd name="adj" fmla="val 5333"/>
            </a:avLst>
          </a:prstGeom>
          <a:solidFill>
            <a:srgbClr val="FFFFFF"/>
          </a:solidFill>
          <a:ln/>
          <a:effectLst>
            <a:outerShdw blurRad="88900" dist="38100" dir="5400000" algn="bl" rotWithShape="0">
              <a:srgbClr val="000000">
                <a:alpha val="13000"/>
              </a:srgbClr>
            </a:outerShdw>
          </a:effectLst>
        </p:spPr>
        <p:txBody>
          <a:bodyPr/>
          <a:lstStyle/>
          <a:p>
            <a:endParaRPr lang="en-GB" sz="2800"/>
          </a:p>
        </p:txBody>
      </p:sp>
      <p:sp>
        <p:nvSpPr>
          <p:cNvPr id="7" name="Text 4"/>
          <p:cNvSpPr/>
          <p:nvPr/>
        </p:nvSpPr>
        <p:spPr>
          <a:xfrm>
            <a:off x="548640" y="1874520"/>
            <a:ext cx="1620469" cy="91440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1/2</a:t>
            </a:r>
            <a:endParaRPr lang="en-US" sz="4400" dirty="0"/>
          </a:p>
        </p:txBody>
      </p:sp>
      <p:sp>
        <p:nvSpPr>
          <p:cNvPr id="8" name="Shape 5"/>
          <p:cNvSpPr/>
          <p:nvPr/>
        </p:nvSpPr>
        <p:spPr>
          <a:xfrm>
            <a:off x="2443429" y="1783080"/>
            <a:ext cx="1620469" cy="1371600"/>
          </a:xfrm>
          <a:prstGeom prst="roundRect">
            <a:avLst>
              <a:gd name="adj" fmla="val 5333"/>
            </a:avLst>
          </a:prstGeom>
          <a:solidFill>
            <a:srgbClr val="FFFFFF"/>
          </a:solidFill>
          <a:ln/>
          <a:effectLst>
            <a:outerShdw blurRad="88900" dist="38100" dir="5400000" algn="bl" rotWithShape="0">
              <a:srgbClr val="000000">
                <a:alpha val="13000"/>
              </a:srgbClr>
            </a:outerShdw>
          </a:effectLst>
        </p:spPr>
        <p:txBody>
          <a:bodyPr/>
          <a:lstStyle/>
          <a:p>
            <a:endParaRPr lang="en-GB" sz="2800"/>
          </a:p>
        </p:txBody>
      </p:sp>
      <p:sp>
        <p:nvSpPr>
          <p:cNvPr id="9" name="Text 6"/>
          <p:cNvSpPr/>
          <p:nvPr/>
        </p:nvSpPr>
        <p:spPr>
          <a:xfrm>
            <a:off x="2443429" y="1874520"/>
            <a:ext cx="1620469" cy="91440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1/4</a:t>
            </a:r>
            <a:endParaRPr lang="en-US" sz="4400" dirty="0"/>
          </a:p>
        </p:txBody>
      </p:sp>
      <p:sp>
        <p:nvSpPr>
          <p:cNvPr id="10" name="Shape 7"/>
          <p:cNvSpPr/>
          <p:nvPr/>
        </p:nvSpPr>
        <p:spPr>
          <a:xfrm>
            <a:off x="4338218" y="1783080"/>
            <a:ext cx="1620469" cy="1371600"/>
          </a:xfrm>
          <a:prstGeom prst="roundRect">
            <a:avLst>
              <a:gd name="adj" fmla="val 5333"/>
            </a:avLst>
          </a:prstGeom>
          <a:solidFill>
            <a:srgbClr val="FFFFFF"/>
          </a:solidFill>
          <a:ln/>
          <a:effectLst>
            <a:outerShdw blurRad="88900" dist="38100" dir="5400000" algn="bl" rotWithShape="0">
              <a:srgbClr val="000000">
                <a:alpha val="13000"/>
              </a:srgbClr>
            </a:outerShdw>
          </a:effectLst>
        </p:spPr>
        <p:txBody>
          <a:bodyPr/>
          <a:lstStyle/>
          <a:p>
            <a:endParaRPr lang="en-GB" sz="2800"/>
          </a:p>
        </p:txBody>
      </p:sp>
      <p:sp>
        <p:nvSpPr>
          <p:cNvPr id="11" name="Text 8"/>
          <p:cNvSpPr/>
          <p:nvPr/>
        </p:nvSpPr>
        <p:spPr>
          <a:xfrm>
            <a:off x="4338218" y="1874520"/>
            <a:ext cx="1620469" cy="91440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1/8</a:t>
            </a:r>
            <a:endParaRPr lang="en-US" sz="4400" dirty="0"/>
          </a:p>
        </p:txBody>
      </p:sp>
      <p:sp>
        <p:nvSpPr>
          <p:cNvPr id="12" name="Shape 9"/>
          <p:cNvSpPr/>
          <p:nvPr/>
        </p:nvSpPr>
        <p:spPr>
          <a:xfrm>
            <a:off x="6233008" y="1783080"/>
            <a:ext cx="1620469" cy="1371600"/>
          </a:xfrm>
          <a:prstGeom prst="roundRect">
            <a:avLst>
              <a:gd name="adj" fmla="val 5333"/>
            </a:avLst>
          </a:prstGeom>
          <a:solidFill>
            <a:srgbClr val="FFFFFF"/>
          </a:solidFill>
          <a:ln/>
          <a:effectLst>
            <a:outerShdw blurRad="88900" dist="38100" dir="5400000" algn="bl" rotWithShape="0">
              <a:srgbClr val="000000">
                <a:alpha val="13000"/>
              </a:srgbClr>
            </a:outerShdw>
          </a:effectLst>
        </p:spPr>
        <p:txBody>
          <a:bodyPr/>
          <a:lstStyle/>
          <a:p>
            <a:endParaRPr lang="en-GB" sz="2800"/>
          </a:p>
        </p:txBody>
      </p:sp>
      <p:sp>
        <p:nvSpPr>
          <p:cNvPr id="13" name="Text 10"/>
          <p:cNvSpPr/>
          <p:nvPr/>
        </p:nvSpPr>
        <p:spPr>
          <a:xfrm>
            <a:off x="6233008" y="1874520"/>
            <a:ext cx="1620469" cy="91440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2/3</a:t>
            </a:r>
            <a:endParaRPr lang="en-US" sz="4400" dirty="0"/>
          </a:p>
        </p:txBody>
      </p:sp>
      <p:sp>
        <p:nvSpPr>
          <p:cNvPr id="14" name="Shape 11"/>
          <p:cNvSpPr/>
          <p:nvPr/>
        </p:nvSpPr>
        <p:spPr>
          <a:xfrm>
            <a:off x="8127797" y="1783080"/>
            <a:ext cx="1620469" cy="1371600"/>
          </a:xfrm>
          <a:prstGeom prst="roundRect">
            <a:avLst>
              <a:gd name="adj" fmla="val 5333"/>
            </a:avLst>
          </a:prstGeom>
          <a:solidFill>
            <a:srgbClr val="FFFFFF"/>
          </a:solidFill>
          <a:ln/>
          <a:effectLst>
            <a:outerShdw blurRad="88900" dist="38100" dir="5400000" algn="bl" rotWithShape="0">
              <a:srgbClr val="000000">
                <a:alpha val="13000"/>
              </a:srgbClr>
            </a:outerShdw>
          </a:effectLst>
        </p:spPr>
        <p:txBody>
          <a:bodyPr/>
          <a:lstStyle/>
          <a:p>
            <a:endParaRPr lang="en-GB" sz="2800"/>
          </a:p>
        </p:txBody>
      </p:sp>
      <p:sp>
        <p:nvSpPr>
          <p:cNvPr id="15" name="Text 12"/>
          <p:cNvSpPr/>
          <p:nvPr/>
        </p:nvSpPr>
        <p:spPr>
          <a:xfrm>
            <a:off x="8127797" y="1874520"/>
            <a:ext cx="1620469" cy="91440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1/3</a:t>
            </a:r>
            <a:endParaRPr lang="en-US" sz="4400" dirty="0"/>
          </a:p>
        </p:txBody>
      </p:sp>
      <p:sp>
        <p:nvSpPr>
          <p:cNvPr id="16" name="Shape 13"/>
          <p:cNvSpPr/>
          <p:nvPr/>
        </p:nvSpPr>
        <p:spPr>
          <a:xfrm>
            <a:off x="10022586" y="1783080"/>
            <a:ext cx="1620469" cy="1371600"/>
          </a:xfrm>
          <a:prstGeom prst="roundRect">
            <a:avLst>
              <a:gd name="adj" fmla="val 5333"/>
            </a:avLst>
          </a:prstGeom>
          <a:solidFill>
            <a:srgbClr val="FFFFFF"/>
          </a:solidFill>
          <a:ln/>
          <a:effectLst>
            <a:outerShdw blurRad="88900" dist="38100" dir="5400000" algn="bl" rotWithShape="0">
              <a:srgbClr val="000000">
                <a:alpha val="13000"/>
              </a:srgbClr>
            </a:outerShdw>
          </a:effectLst>
        </p:spPr>
        <p:txBody>
          <a:bodyPr/>
          <a:lstStyle/>
          <a:p>
            <a:endParaRPr lang="en-GB" sz="2800"/>
          </a:p>
        </p:txBody>
      </p:sp>
      <p:sp>
        <p:nvSpPr>
          <p:cNvPr id="17" name="Text 14"/>
          <p:cNvSpPr/>
          <p:nvPr/>
        </p:nvSpPr>
        <p:spPr>
          <a:xfrm>
            <a:off x="10022586" y="1874520"/>
            <a:ext cx="1620469" cy="91440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1/6</a:t>
            </a:r>
            <a:endParaRPr lang="en-US" sz="4400" dirty="0"/>
          </a:p>
        </p:txBody>
      </p:sp>
      <p:sp>
        <p:nvSpPr>
          <p:cNvPr id="18" name="Text 15"/>
          <p:cNvSpPr/>
          <p:nvPr/>
        </p:nvSpPr>
        <p:spPr>
          <a:xfrm>
            <a:off x="548640" y="3246120"/>
            <a:ext cx="1620469" cy="91440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Husband (no kids); lone daughter</a:t>
            </a:r>
            <a:endParaRPr lang="en-US" dirty="0"/>
          </a:p>
        </p:txBody>
      </p:sp>
      <p:sp>
        <p:nvSpPr>
          <p:cNvPr id="19" name="Text 16"/>
          <p:cNvSpPr/>
          <p:nvPr/>
        </p:nvSpPr>
        <p:spPr>
          <a:xfrm>
            <a:off x="2443429" y="3246120"/>
            <a:ext cx="1620469" cy="91440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Husband (with kids); wife (no kids)</a:t>
            </a:r>
            <a:endParaRPr lang="en-US" dirty="0"/>
          </a:p>
        </p:txBody>
      </p:sp>
      <p:sp>
        <p:nvSpPr>
          <p:cNvPr id="20" name="Text 17"/>
          <p:cNvSpPr/>
          <p:nvPr/>
        </p:nvSpPr>
        <p:spPr>
          <a:xfrm>
            <a:off x="4338218" y="3246120"/>
            <a:ext cx="1620469" cy="91440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Wife (with children)</a:t>
            </a:r>
            <a:endParaRPr lang="en-US" dirty="0"/>
          </a:p>
        </p:txBody>
      </p:sp>
      <p:sp>
        <p:nvSpPr>
          <p:cNvPr id="21" name="Text 18"/>
          <p:cNvSpPr/>
          <p:nvPr/>
        </p:nvSpPr>
        <p:spPr>
          <a:xfrm>
            <a:off x="6233008" y="3246120"/>
            <a:ext cx="1620469" cy="91440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Two+ daughters together</a:t>
            </a:r>
            <a:endParaRPr lang="en-US" dirty="0"/>
          </a:p>
        </p:txBody>
      </p:sp>
      <p:sp>
        <p:nvSpPr>
          <p:cNvPr id="22" name="Text 19"/>
          <p:cNvSpPr/>
          <p:nvPr/>
        </p:nvSpPr>
        <p:spPr>
          <a:xfrm>
            <a:off x="8127797" y="3246120"/>
            <a:ext cx="1620469" cy="91440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Mother (no kids/siblings)</a:t>
            </a:r>
            <a:endParaRPr lang="en-US" dirty="0"/>
          </a:p>
        </p:txBody>
      </p:sp>
      <p:sp>
        <p:nvSpPr>
          <p:cNvPr id="23" name="Text 20"/>
          <p:cNvSpPr/>
          <p:nvPr/>
        </p:nvSpPr>
        <p:spPr>
          <a:xfrm>
            <a:off x="10022586" y="3246120"/>
            <a:ext cx="1620469" cy="914400"/>
          </a:xfrm>
          <a:prstGeom prst="rect">
            <a:avLst/>
          </a:prstGeom>
          <a:noFill/>
          <a:ln/>
        </p:spPr>
        <p:txBody>
          <a:bodyPr wrap="square" lIns="0" tIns="0" rIns="0" bIns="0" rtlCol="0" anchor="t"/>
          <a:lstStyle/>
          <a:p>
            <a:pPr marL="0" indent="0" algn="ctr">
              <a:buNone/>
            </a:pPr>
            <a:r>
              <a:rPr lang="en-US" dirty="0">
                <a:solidFill>
                  <a:srgbClr val="5E726B"/>
                </a:solidFill>
                <a:latin typeface="EB Garamond" pitchFamily="34" charset="0"/>
                <a:ea typeface="EB Garamond" pitchFamily="34" charset="-122"/>
                <a:cs typeface="EB Garamond" pitchFamily="34" charset="-120"/>
              </a:rPr>
              <a:t>Each parent (with children)</a:t>
            </a:r>
            <a:endParaRPr lang="en-US" dirty="0"/>
          </a:p>
        </p:txBody>
      </p:sp>
      <p:sp>
        <p:nvSpPr>
          <p:cNvPr id="24" name="Shape 21"/>
          <p:cNvSpPr/>
          <p:nvPr/>
        </p:nvSpPr>
        <p:spPr>
          <a:xfrm>
            <a:off x="548640" y="4297680"/>
            <a:ext cx="11094415" cy="1280160"/>
          </a:xfrm>
          <a:prstGeom prst="roundRect">
            <a:avLst>
              <a:gd name="adj" fmla="val 5714"/>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25" name="Text 22"/>
          <p:cNvSpPr/>
          <p:nvPr/>
        </p:nvSpPr>
        <p:spPr>
          <a:xfrm>
            <a:off x="822960" y="4480560"/>
            <a:ext cx="10545775" cy="96012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How a case is solved:  </a:t>
            </a:r>
            <a:r>
              <a:rPr lang="en-US" sz="2000" dirty="0">
                <a:solidFill>
                  <a:srgbClr val="1C2B27"/>
                </a:solidFill>
                <a:latin typeface="EB Garamond" pitchFamily="34" charset="0"/>
                <a:ea typeface="EB Garamond" pitchFamily="34" charset="-122"/>
                <a:cs typeface="EB Garamond" pitchFamily="34" charset="-120"/>
              </a:rPr>
              <a:t>(1) give each fixed-share heir their fraction → (2) hand the remainder to the asaba → (3) if the fractions don’t add up to a whole, adjust using </a:t>
            </a:r>
            <a:r>
              <a:rPr lang="en-US" sz="2000" b="1" i="1" dirty="0">
                <a:solidFill>
                  <a:srgbClr val="9C7B33"/>
                </a:solidFill>
                <a:latin typeface="EB Garamond" pitchFamily="34" charset="0"/>
                <a:ea typeface="EB Garamond" pitchFamily="34" charset="-122"/>
                <a:cs typeface="EB Garamond" pitchFamily="34" charset="-120"/>
              </a:rPr>
              <a:t>‘awl</a:t>
            </a:r>
            <a:r>
              <a:rPr lang="en-US" sz="2000" dirty="0">
                <a:solidFill>
                  <a:srgbClr val="1C2B27"/>
                </a:solidFill>
                <a:latin typeface="EB Garamond" pitchFamily="34" charset="0"/>
                <a:ea typeface="EB Garamond" pitchFamily="34" charset="-122"/>
                <a:cs typeface="EB Garamond" pitchFamily="34" charset="-120"/>
              </a:rPr>
              <a:t> (shares too big) or </a:t>
            </a:r>
            <a:r>
              <a:rPr lang="en-US" sz="2000" b="1" i="1" dirty="0">
                <a:solidFill>
                  <a:srgbClr val="9C7B33"/>
                </a:solidFill>
                <a:latin typeface="EB Garamond" pitchFamily="34" charset="0"/>
                <a:ea typeface="EB Garamond" pitchFamily="34" charset="-122"/>
                <a:cs typeface="EB Garamond" pitchFamily="34" charset="-120"/>
              </a:rPr>
              <a:t>radd</a:t>
            </a:r>
            <a:r>
              <a:rPr lang="en-US" sz="2000" dirty="0">
                <a:solidFill>
                  <a:srgbClr val="1C2B27"/>
                </a:solidFill>
                <a:latin typeface="EB Garamond" pitchFamily="34" charset="0"/>
                <a:ea typeface="EB Garamond" pitchFamily="34" charset="-122"/>
                <a:cs typeface="EB Garamond" pitchFamily="34" charset="-120"/>
              </a:rPr>
              <a:t> (shares too small, money left over).</a:t>
            </a:r>
            <a:endParaRPr lang="en-US" sz="2000" dirty="0"/>
          </a:p>
        </p:txBody>
      </p:sp>
      <p:sp>
        <p:nvSpPr>
          <p:cNvPr id="27" name="Text 2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8" name="Text 2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32</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REFERENCE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fixed-share heirs at a glance</a:t>
            </a:r>
            <a:endParaRPr lang="en-US" sz="3300" dirty="0"/>
          </a:p>
        </p:txBody>
      </p:sp>
      <p:graphicFrame>
        <p:nvGraphicFramePr>
          <p:cNvPr id="26" name="Table 0"/>
          <p:cNvGraphicFramePr>
            <a:graphicFrameLocks noGrp="1"/>
          </p:cNvGraphicFramePr>
          <p:nvPr>
            <p:extLst>
              <p:ext uri="{D42A27DB-BD31-4B8C-83A1-F6EECF244321}">
                <p14:modId xmlns:p14="http://schemas.microsoft.com/office/powerpoint/2010/main" val="1217901475"/>
              </p:ext>
            </p:extLst>
          </p:nvPr>
        </p:nvGraphicFramePr>
        <p:xfrm>
          <a:off x="548640" y="1554480"/>
          <a:ext cx="11091672" cy="4325112"/>
        </p:xfrm>
        <a:graphic>
          <a:graphicData uri="http://schemas.openxmlformats.org/drawingml/2006/table">
            <a:tbl>
              <a:tblPr/>
              <a:tblGrid>
                <a:gridCol w="2103120">
                  <a:extLst>
                    <a:ext uri="{9D8B030D-6E8A-4147-A177-3AD203B41FA5}">
                      <a16:colId xmlns:a16="http://schemas.microsoft.com/office/drawing/2014/main" val="20000"/>
                    </a:ext>
                  </a:extLst>
                </a:gridCol>
                <a:gridCol w="1691640">
                  <a:extLst>
                    <a:ext uri="{9D8B030D-6E8A-4147-A177-3AD203B41FA5}">
                      <a16:colId xmlns:a16="http://schemas.microsoft.com/office/drawing/2014/main" val="20001"/>
                    </a:ext>
                  </a:extLst>
                </a:gridCol>
                <a:gridCol w="7296912">
                  <a:extLst>
                    <a:ext uri="{9D8B030D-6E8A-4147-A177-3AD203B41FA5}">
                      <a16:colId xmlns:a16="http://schemas.microsoft.com/office/drawing/2014/main" val="20002"/>
                    </a:ext>
                  </a:extLst>
                </a:gridCol>
              </a:tblGrid>
              <a:tr h="393192">
                <a:tc>
                  <a:txBody>
                    <a:bodyPr/>
                    <a:lstStyle/>
                    <a:p>
                      <a:pPr marL="0" indent="0" algn="l">
                        <a:buNone/>
                      </a:pPr>
                      <a:r>
                        <a:rPr lang="en-US" sz="1600" b="1" dirty="0">
                          <a:solidFill>
                            <a:srgbClr val="FFFFFF"/>
                          </a:solidFill>
                          <a:latin typeface="EB Garamond" pitchFamily="34" charset="0"/>
                          <a:ea typeface="EB Garamond" pitchFamily="34" charset="-122"/>
                          <a:cs typeface="EB Garamond" pitchFamily="34" charset="-120"/>
                        </a:rPr>
                        <a:t>Heir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l">
                        <a:buNone/>
                      </a:pPr>
                      <a:r>
                        <a:rPr lang="en-US" sz="1600" b="1" dirty="0">
                          <a:solidFill>
                            <a:srgbClr val="FFFFFF"/>
                          </a:solidFill>
                          <a:latin typeface="EB Garamond" pitchFamily="34" charset="0"/>
                          <a:ea typeface="EB Garamond" pitchFamily="34" charset="-122"/>
                          <a:cs typeface="EB Garamond" pitchFamily="34" charset="-120"/>
                        </a:rPr>
                        <a:t>Share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l">
                        <a:buNone/>
                      </a:pPr>
                      <a:r>
                        <a:rPr lang="en-US" sz="1600" b="1" dirty="0">
                          <a:solidFill>
                            <a:srgbClr val="FFFFFF"/>
                          </a:solidFill>
                          <a:latin typeface="EB Garamond" pitchFamily="34" charset="0"/>
                          <a:ea typeface="EB Garamond" pitchFamily="34" charset="-122"/>
                          <a:cs typeface="EB Garamond" pitchFamily="34" charset="-120"/>
                        </a:rPr>
                        <a:t>When / conditions</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Husband</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1/2 → 1/4</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1/2 if no children; 1/4 if there are children</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Wife (shared)</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1/4 → 1/8</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1/4 if no children; 1/8 if there are children</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Father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1/6 (+ rest)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1/6 with a son; 1/6 + remainder with only daughters; all the remainder if no children</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Mother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1/3 → 1/6</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1/6 if children or 2+ siblings; otherwise 1/3</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4"/>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Grandmother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1/6</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Shared if more than one; blocked by the mother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Daughter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1/2 → 2/3</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1/2 alone; 2/3 if two or more; shares 2:1 with a son (becomes residuary)</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6"/>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Son’s daughter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1/2 / 2/3 / 1/6</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Like a daughter; 1/6 to ‘top up’ when one daughter is above her; blocked by a son</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Full sister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1/2 → 2/3</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1/2 alone; 2/3 if two+; residuary with a full brother; blocked by son or father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8"/>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Paternal sister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1/2 / 2/3 / 1/6</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Like full sister; 1/6 to top up one full sister; blocked by a full brother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93192">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Uterine sibling</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1600" b="1" dirty="0">
                          <a:solidFill>
                            <a:srgbClr val="2C7A6B"/>
                          </a:solidFill>
                          <a:latin typeface="EB Garamond" pitchFamily="34" charset="0"/>
                          <a:ea typeface="EB Garamond" pitchFamily="34" charset="-122"/>
                          <a:cs typeface="EB Garamond" pitchFamily="34" charset="-120"/>
                        </a:rPr>
                        <a:t>1/6 → 1/3</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1/6 if one; 1/3 shared equally if two+ (male = female); blocked by any child or father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10"/>
                  </a:ext>
                </a:extLst>
              </a:tr>
            </a:tbl>
          </a:graphicData>
        </a:graphic>
      </p:graphicFrame>
      <p:sp>
        <p:nvSpPr>
          <p:cNvPr id="7" name="Text 3"/>
          <p:cNvSpPr/>
          <p:nvPr/>
        </p:nvSpPr>
        <p:spPr>
          <a:xfrm>
            <a:off x="545897" y="5976396"/>
            <a:ext cx="11094415" cy="274320"/>
          </a:xfrm>
          <a:prstGeom prst="rect">
            <a:avLst/>
          </a:prstGeom>
          <a:noFill/>
          <a:ln/>
        </p:spPr>
        <p:txBody>
          <a:bodyPr wrap="square" lIns="0" tIns="0" rIns="0" bIns="0" rtlCol="0" anchor="ctr"/>
          <a:lstStyle/>
          <a:p>
            <a:pPr marL="0" indent="0">
              <a:buNone/>
            </a:pPr>
            <a:r>
              <a:rPr lang="en-US" sz="1200" i="1" dirty="0">
                <a:solidFill>
                  <a:srgbClr val="5E726B"/>
                </a:solidFill>
                <a:latin typeface="EB Garamond" pitchFamily="34" charset="0"/>
                <a:ea typeface="EB Garamond" pitchFamily="34" charset="-122"/>
                <a:cs typeface="EB Garamond" pitchFamily="34" charset="-120"/>
              </a:rPr>
              <a:t>Hanafi view (followed here): the grandfather inherits like the father and BLOCKS the brothers &amp; sisters — they receive nothing. Always confirm exact shares with a qualified Mufti.</a:t>
            </a:r>
            <a:endParaRPr lang="en-US" sz="1200" dirty="0"/>
          </a:p>
        </p:txBody>
      </p:sp>
      <p:sp>
        <p:nvSpPr>
          <p:cNvPr id="9" name="Text 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0" name="Text 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33</a:t>
            </a:r>
            <a:endParaRPr lang="en-US" sz="10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HEIRS · GROUP 2</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i="1" dirty="0">
                <a:solidFill>
                  <a:srgbClr val="0E3B34"/>
                </a:solidFill>
                <a:latin typeface="EB Garamond" pitchFamily="34" charset="0"/>
                <a:ea typeface="EB Garamond" pitchFamily="34" charset="-122"/>
                <a:cs typeface="EB Garamond" pitchFamily="34" charset="-120"/>
              </a:rPr>
              <a:t>Asaba</a:t>
            </a:r>
            <a:r>
              <a:rPr lang="en-US" sz="3300" b="1" dirty="0">
                <a:solidFill>
                  <a:srgbClr val="0E3B34"/>
                </a:solidFill>
                <a:latin typeface="EB Garamond" pitchFamily="34" charset="0"/>
                <a:ea typeface="EB Garamond" pitchFamily="34" charset="-122"/>
                <a:cs typeface="EB Garamond" pitchFamily="34" charset="-120"/>
              </a:rPr>
              <a:t> — the ‘residuary’ heirs</a:t>
            </a:r>
            <a:endParaRPr lang="en-US" sz="3300" dirty="0"/>
          </a:p>
        </p:txBody>
      </p:sp>
      <p:sp>
        <p:nvSpPr>
          <p:cNvPr id="6" name="Shape 3"/>
          <p:cNvSpPr/>
          <p:nvPr/>
        </p:nvSpPr>
        <p:spPr>
          <a:xfrm>
            <a:off x="548640" y="1600200"/>
            <a:ext cx="11094415" cy="1143000"/>
          </a:xfrm>
          <a:prstGeom prst="roundRect">
            <a:avLst>
              <a:gd name="adj" fmla="val 6400"/>
            </a:avLst>
          </a:prstGeom>
          <a:solidFill>
            <a:srgbClr val="EAF3EF"/>
          </a:solidFill>
          <a:ln/>
          <a:effectLst>
            <a:outerShdw blurRad="88900" dist="38100" dir="5400000" algn="bl" rotWithShape="0">
              <a:srgbClr val="000000">
                <a:alpha val="13000"/>
              </a:srgbClr>
            </a:outerShdw>
          </a:effectLst>
        </p:spPr>
        <p:txBody>
          <a:bodyPr/>
          <a:lstStyle/>
          <a:p>
            <a:endParaRPr lang="en-GB" sz="2000"/>
          </a:p>
        </p:txBody>
      </p:sp>
      <p:sp>
        <p:nvSpPr>
          <p:cNvPr id="7" name="Text 4"/>
          <p:cNvSpPr/>
          <p:nvPr/>
        </p:nvSpPr>
        <p:spPr>
          <a:xfrm>
            <a:off x="822960" y="1709530"/>
            <a:ext cx="10545775" cy="942230"/>
          </a:xfrm>
          <a:prstGeom prst="rect">
            <a:avLst/>
          </a:prstGeom>
          <a:noFill/>
          <a:ln/>
        </p:spPr>
        <p:txBody>
          <a:bodyPr wrap="square" lIns="0" tIns="0" rIns="0" bIns="0" rtlCol="0" anchor="t"/>
          <a:lstStyle/>
          <a:p>
            <a:pPr marL="0" indent="0">
              <a:buNone/>
            </a:pPr>
            <a:r>
              <a:rPr lang="en-US" sz="2000" b="1" i="1" dirty="0">
                <a:solidFill>
                  <a:srgbClr val="0E3B34"/>
                </a:solidFill>
                <a:latin typeface="EB Garamond" pitchFamily="34" charset="0"/>
                <a:ea typeface="EB Garamond" pitchFamily="34" charset="-122"/>
                <a:cs typeface="EB Garamond" pitchFamily="34" charset="-120"/>
              </a:rPr>
              <a:t>Asaba</a:t>
            </a:r>
            <a:r>
              <a:rPr lang="en-US" sz="2000" dirty="0">
                <a:solidFill>
                  <a:srgbClr val="1C2B27"/>
                </a:solidFill>
                <a:latin typeface="EB Garamond" pitchFamily="34" charset="0"/>
                <a:ea typeface="EB Garamond" pitchFamily="34" charset="-122"/>
                <a:cs typeface="EB Garamond" pitchFamily="34" charset="-120"/>
              </a:rPr>
              <a:t> = the heirs who take </a:t>
            </a:r>
            <a:r>
              <a:rPr lang="en-US" sz="2000" b="1" dirty="0">
                <a:solidFill>
                  <a:srgbClr val="1C2B27"/>
                </a:solidFill>
                <a:latin typeface="EB Garamond" pitchFamily="34" charset="0"/>
                <a:ea typeface="EB Garamond" pitchFamily="34" charset="-122"/>
                <a:cs typeface="EB Garamond" pitchFamily="34" charset="-120"/>
              </a:rPr>
              <a:t>whatever is left</a:t>
            </a:r>
            <a:r>
              <a:rPr lang="en-US" sz="2000" dirty="0">
                <a:solidFill>
                  <a:srgbClr val="1C2B27"/>
                </a:solidFill>
                <a:latin typeface="EB Garamond" pitchFamily="34" charset="0"/>
                <a:ea typeface="EB Garamond" pitchFamily="34" charset="-122"/>
                <a:cs typeface="EB Garamond" pitchFamily="34" charset="-120"/>
              </a:rPr>
              <a:t> after the fixed shares are paid. They are usually the male line (son, then son’s son, father, brother, uncle…). If the fixed shares use up everything, the </a:t>
            </a:r>
            <a:r>
              <a:rPr lang="en-US" sz="2000" i="1" dirty="0">
                <a:solidFill>
                  <a:srgbClr val="1C2B27"/>
                </a:solidFill>
                <a:latin typeface="EB Garamond" pitchFamily="34" charset="0"/>
                <a:ea typeface="EB Garamond" pitchFamily="34" charset="-122"/>
                <a:cs typeface="EB Garamond" pitchFamily="34" charset="-120"/>
              </a:rPr>
              <a:t>asaba</a:t>
            </a:r>
            <a:r>
              <a:rPr lang="en-US" sz="2000" dirty="0">
                <a:solidFill>
                  <a:srgbClr val="1C2B27"/>
                </a:solidFill>
                <a:latin typeface="EB Garamond" pitchFamily="34" charset="0"/>
                <a:ea typeface="EB Garamond" pitchFamily="34" charset="-122"/>
                <a:cs typeface="EB Garamond" pitchFamily="34" charset="-120"/>
              </a:rPr>
              <a:t> may receive little or nothing; if lots remains, they take it all.</a:t>
            </a:r>
            <a:endParaRPr lang="en-US" sz="2000" dirty="0"/>
          </a:p>
        </p:txBody>
      </p:sp>
      <p:sp>
        <p:nvSpPr>
          <p:cNvPr id="8" name="Shape 5"/>
          <p:cNvSpPr/>
          <p:nvPr/>
        </p:nvSpPr>
        <p:spPr>
          <a:xfrm>
            <a:off x="548640" y="2926080"/>
            <a:ext cx="3515258" cy="2743200"/>
          </a:xfrm>
          <a:prstGeom prst="roundRect">
            <a:avLst>
              <a:gd name="adj" fmla="val 2667"/>
            </a:avLst>
          </a:prstGeom>
          <a:solidFill>
            <a:srgbClr val="FFFFFF"/>
          </a:solidFill>
          <a:ln/>
          <a:effectLst>
            <a:outerShdw blurRad="88900" dist="38100" dir="5400000" algn="bl" rotWithShape="0">
              <a:srgbClr val="000000">
                <a:alpha val="13000"/>
              </a:srgbClr>
            </a:outerShdw>
          </a:effectLst>
        </p:spPr>
        <p:txBody>
          <a:bodyPr/>
          <a:lstStyle/>
          <a:p>
            <a:endParaRPr lang="en-GB" sz="2000"/>
          </a:p>
        </p:txBody>
      </p:sp>
      <p:pic>
        <p:nvPicPr>
          <p:cNvPr id="9" name="Image 1" descr="preencoded.png"/>
          <p:cNvPicPr>
            <a:picLocks noChangeAspect="1"/>
          </p:cNvPicPr>
          <p:nvPr/>
        </p:nvPicPr>
        <p:blipFill>
          <a:blip r:embed="rId4"/>
          <a:stretch>
            <a:fillRect/>
          </a:stretch>
        </p:blipFill>
        <p:spPr>
          <a:xfrm>
            <a:off x="822960" y="3008376"/>
            <a:ext cx="457200" cy="457200"/>
          </a:xfrm>
          <a:prstGeom prst="rect">
            <a:avLst/>
          </a:prstGeom>
        </p:spPr>
      </p:pic>
      <p:sp>
        <p:nvSpPr>
          <p:cNvPr id="10" name="Text 6"/>
          <p:cNvSpPr/>
          <p:nvPr/>
        </p:nvSpPr>
        <p:spPr>
          <a:xfrm>
            <a:off x="822960" y="3520440"/>
            <a:ext cx="2966618" cy="548640"/>
          </a:xfrm>
          <a:prstGeom prst="rect">
            <a:avLst/>
          </a:prstGeom>
          <a:noFill/>
          <a:ln/>
        </p:spPr>
        <p:txBody>
          <a:bodyPr wrap="square" lIns="0" tIns="0" rIns="0" bIns="0" rtlCol="0" anchor="t"/>
          <a:lstStyle/>
          <a:p>
            <a:pPr marL="0" indent="0">
              <a:buNone/>
            </a:pPr>
            <a:r>
              <a:rPr lang="en-US" b="1" dirty="0">
                <a:solidFill>
                  <a:srgbClr val="0E3B34"/>
                </a:solidFill>
                <a:latin typeface="EB Garamond" pitchFamily="34" charset="0"/>
                <a:ea typeface="EB Garamond" pitchFamily="34" charset="-122"/>
                <a:cs typeface="EB Garamond" pitchFamily="34" charset="-120"/>
              </a:rPr>
              <a:t>By himself</a:t>
            </a:r>
            <a:endParaRPr lang="en-US" dirty="0"/>
          </a:p>
        </p:txBody>
      </p:sp>
      <p:sp>
        <p:nvSpPr>
          <p:cNvPr id="11" name="Text 7"/>
          <p:cNvSpPr/>
          <p:nvPr/>
        </p:nvSpPr>
        <p:spPr>
          <a:xfrm>
            <a:off x="822960" y="4039263"/>
            <a:ext cx="2966618" cy="292608"/>
          </a:xfrm>
          <a:prstGeom prst="rect">
            <a:avLst/>
          </a:prstGeom>
          <a:noFill/>
          <a:ln/>
        </p:spPr>
        <p:txBody>
          <a:bodyPr wrap="square" lIns="0" tIns="0" rIns="0" bIns="0" rtlCol="0" anchor="ctr"/>
          <a:lstStyle/>
          <a:p>
            <a:pPr marL="0" indent="0">
              <a:buNone/>
            </a:pPr>
            <a:r>
              <a:rPr lang="en-US" sz="1600" i="1" dirty="0">
                <a:solidFill>
                  <a:srgbClr val="9C7B33"/>
                </a:solidFill>
                <a:latin typeface="EB Garamond" pitchFamily="34" charset="0"/>
                <a:ea typeface="EB Garamond" pitchFamily="34" charset="-122"/>
                <a:cs typeface="EB Garamond" pitchFamily="34" charset="-120"/>
              </a:rPr>
              <a:t>Asaba bi-nafsihi</a:t>
            </a:r>
            <a:endParaRPr lang="en-US" sz="1600" dirty="0"/>
          </a:p>
        </p:txBody>
      </p:sp>
      <p:sp>
        <p:nvSpPr>
          <p:cNvPr id="12" name="Text 8"/>
          <p:cNvSpPr/>
          <p:nvPr/>
        </p:nvSpPr>
        <p:spPr>
          <a:xfrm>
            <a:off x="822960" y="4377591"/>
            <a:ext cx="2966618" cy="1143000"/>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A male relative who inherits the residue on his own — e.g. a son, father, or brother.</a:t>
            </a:r>
            <a:endParaRPr lang="en-US" sz="1600" dirty="0"/>
          </a:p>
        </p:txBody>
      </p:sp>
      <p:sp>
        <p:nvSpPr>
          <p:cNvPr id="13" name="Shape 9"/>
          <p:cNvSpPr/>
          <p:nvPr/>
        </p:nvSpPr>
        <p:spPr>
          <a:xfrm>
            <a:off x="4338218" y="2926080"/>
            <a:ext cx="3515258" cy="2743200"/>
          </a:xfrm>
          <a:prstGeom prst="roundRect">
            <a:avLst>
              <a:gd name="adj" fmla="val 2667"/>
            </a:avLst>
          </a:prstGeom>
          <a:solidFill>
            <a:srgbClr val="FFFFFF"/>
          </a:solidFill>
          <a:ln/>
          <a:effectLst>
            <a:outerShdw blurRad="88900" dist="38100" dir="5400000" algn="bl" rotWithShape="0">
              <a:srgbClr val="000000">
                <a:alpha val="13000"/>
              </a:srgbClr>
            </a:outerShdw>
          </a:effectLst>
        </p:spPr>
        <p:txBody>
          <a:bodyPr/>
          <a:lstStyle/>
          <a:p>
            <a:endParaRPr lang="en-GB" sz="2000"/>
          </a:p>
        </p:txBody>
      </p:sp>
      <p:pic>
        <p:nvPicPr>
          <p:cNvPr id="14" name="Image 2" descr="preencoded.png"/>
          <p:cNvPicPr>
            <a:picLocks noChangeAspect="1"/>
          </p:cNvPicPr>
          <p:nvPr/>
        </p:nvPicPr>
        <p:blipFill>
          <a:blip r:embed="rId4"/>
          <a:stretch>
            <a:fillRect/>
          </a:stretch>
        </p:blipFill>
        <p:spPr>
          <a:xfrm>
            <a:off x="4612538" y="3008376"/>
            <a:ext cx="457200" cy="457200"/>
          </a:xfrm>
          <a:prstGeom prst="rect">
            <a:avLst/>
          </a:prstGeom>
        </p:spPr>
      </p:pic>
      <p:sp>
        <p:nvSpPr>
          <p:cNvPr id="15" name="Text 10"/>
          <p:cNvSpPr/>
          <p:nvPr/>
        </p:nvSpPr>
        <p:spPr>
          <a:xfrm>
            <a:off x="4612538" y="3520440"/>
            <a:ext cx="2966618" cy="548640"/>
          </a:xfrm>
          <a:prstGeom prst="rect">
            <a:avLst/>
          </a:prstGeom>
          <a:noFill/>
          <a:ln/>
        </p:spPr>
        <p:txBody>
          <a:bodyPr wrap="square" lIns="0" tIns="0" rIns="0" bIns="0" rtlCol="0" anchor="t"/>
          <a:lstStyle/>
          <a:p>
            <a:pPr marL="0" indent="0">
              <a:buNone/>
            </a:pPr>
            <a:r>
              <a:rPr lang="en-US" b="1" dirty="0">
                <a:solidFill>
                  <a:srgbClr val="0E3B34"/>
                </a:solidFill>
                <a:latin typeface="EB Garamond" pitchFamily="34" charset="0"/>
                <a:ea typeface="EB Garamond" pitchFamily="34" charset="-122"/>
                <a:cs typeface="EB Garamond" pitchFamily="34" charset="-120"/>
              </a:rPr>
              <a:t>With another (shares 2:1)</a:t>
            </a:r>
            <a:endParaRPr lang="en-US" dirty="0"/>
          </a:p>
        </p:txBody>
      </p:sp>
      <p:sp>
        <p:nvSpPr>
          <p:cNvPr id="16" name="Text 11"/>
          <p:cNvSpPr/>
          <p:nvPr/>
        </p:nvSpPr>
        <p:spPr>
          <a:xfrm>
            <a:off x="4612538" y="3977442"/>
            <a:ext cx="2966618" cy="292608"/>
          </a:xfrm>
          <a:prstGeom prst="rect">
            <a:avLst/>
          </a:prstGeom>
          <a:noFill/>
          <a:ln/>
        </p:spPr>
        <p:txBody>
          <a:bodyPr wrap="square" lIns="0" tIns="0" rIns="0" bIns="0" rtlCol="0" anchor="ctr"/>
          <a:lstStyle/>
          <a:p>
            <a:pPr marL="0" indent="0">
              <a:buNone/>
            </a:pPr>
            <a:r>
              <a:rPr lang="en-US" sz="1600" i="1" dirty="0">
                <a:solidFill>
                  <a:srgbClr val="9C7B33"/>
                </a:solidFill>
                <a:latin typeface="EB Garamond" pitchFamily="34" charset="0"/>
                <a:ea typeface="EB Garamond" pitchFamily="34" charset="-122"/>
                <a:cs typeface="EB Garamond" pitchFamily="34" charset="-120"/>
              </a:rPr>
              <a:t>Asaba bi-ghayrihi</a:t>
            </a:r>
            <a:endParaRPr lang="en-US" sz="1600" dirty="0"/>
          </a:p>
        </p:txBody>
      </p:sp>
      <p:sp>
        <p:nvSpPr>
          <p:cNvPr id="17" name="Text 12"/>
          <p:cNvSpPr/>
          <p:nvPr/>
        </p:nvSpPr>
        <p:spPr>
          <a:xfrm>
            <a:off x="4612538" y="4288338"/>
            <a:ext cx="2966618" cy="1143000"/>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A woman is made residuary by a MAN of her own rank, and they SHARE the leftover together, 2:1. E.g. a daughter with a son, or a sister with a brother.</a:t>
            </a:r>
            <a:endParaRPr lang="en-US" sz="1600" dirty="0"/>
          </a:p>
        </p:txBody>
      </p:sp>
      <p:sp>
        <p:nvSpPr>
          <p:cNvPr id="18" name="Shape 13"/>
          <p:cNvSpPr/>
          <p:nvPr/>
        </p:nvSpPr>
        <p:spPr>
          <a:xfrm>
            <a:off x="8127797" y="2926080"/>
            <a:ext cx="3515258" cy="2743200"/>
          </a:xfrm>
          <a:prstGeom prst="roundRect">
            <a:avLst>
              <a:gd name="adj" fmla="val 2667"/>
            </a:avLst>
          </a:prstGeom>
          <a:solidFill>
            <a:srgbClr val="FFFFFF"/>
          </a:solidFill>
          <a:ln/>
          <a:effectLst>
            <a:outerShdw blurRad="88900" dist="38100" dir="5400000" algn="bl" rotWithShape="0">
              <a:srgbClr val="000000">
                <a:alpha val="13000"/>
              </a:srgbClr>
            </a:outerShdw>
          </a:effectLst>
        </p:spPr>
        <p:txBody>
          <a:bodyPr/>
          <a:lstStyle/>
          <a:p>
            <a:endParaRPr lang="en-GB" sz="2000"/>
          </a:p>
        </p:txBody>
      </p:sp>
      <p:pic>
        <p:nvPicPr>
          <p:cNvPr id="19" name="Image 3" descr="preencoded.png"/>
          <p:cNvPicPr>
            <a:picLocks noChangeAspect="1"/>
          </p:cNvPicPr>
          <p:nvPr/>
        </p:nvPicPr>
        <p:blipFill>
          <a:blip r:embed="rId4"/>
          <a:stretch>
            <a:fillRect/>
          </a:stretch>
        </p:blipFill>
        <p:spPr>
          <a:xfrm>
            <a:off x="8402117" y="3008376"/>
            <a:ext cx="457200" cy="457200"/>
          </a:xfrm>
          <a:prstGeom prst="rect">
            <a:avLst/>
          </a:prstGeom>
        </p:spPr>
      </p:pic>
      <p:sp>
        <p:nvSpPr>
          <p:cNvPr id="20" name="Text 14"/>
          <p:cNvSpPr/>
          <p:nvPr/>
        </p:nvSpPr>
        <p:spPr>
          <a:xfrm>
            <a:off x="8402117" y="3520440"/>
            <a:ext cx="2966618" cy="548640"/>
          </a:xfrm>
          <a:prstGeom prst="rect">
            <a:avLst/>
          </a:prstGeom>
          <a:noFill/>
          <a:ln/>
        </p:spPr>
        <p:txBody>
          <a:bodyPr wrap="square" lIns="0" tIns="0" rIns="0" bIns="0" rtlCol="0" anchor="t"/>
          <a:lstStyle/>
          <a:p>
            <a:pPr marL="0" indent="0">
              <a:buNone/>
            </a:pPr>
            <a:r>
              <a:rPr lang="en-US" b="1" dirty="0">
                <a:solidFill>
                  <a:srgbClr val="0E3B34"/>
                </a:solidFill>
                <a:latin typeface="EB Garamond" pitchFamily="34" charset="0"/>
                <a:ea typeface="EB Garamond" pitchFamily="34" charset="-122"/>
                <a:cs typeface="EB Garamond" pitchFamily="34" charset="-120"/>
              </a:rPr>
              <a:t>Alongside another (takes the rest alone)</a:t>
            </a:r>
            <a:endParaRPr lang="en-US" dirty="0"/>
          </a:p>
        </p:txBody>
      </p:sp>
      <p:sp>
        <p:nvSpPr>
          <p:cNvPr id="21" name="Text 15"/>
          <p:cNvSpPr/>
          <p:nvPr/>
        </p:nvSpPr>
        <p:spPr>
          <a:xfrm>
            <a:off x="8402117" y="4039263"/>
            <a:ext cx="2966618" cy="292608"/>
          </a:xfrm>
          <a:prstGeom prst="rect">
            <a:avLst/>
          </a:prstGeom>
          <a:noFill/>
          <a:ln/>
        </p:spPr>
        <p:txBody>
          <a:bodyPr wrap="square" lIns="0" tIns="0" rIns="0" bIns="0" rtlCol="0" anchor="ctr"/>
          <a:lstStyle/>
          <a:p>
            <a:pPr marL="0" indent="0">
              <a:buNone/>
            </a:pPr>
            <a:r>
              <a:rPr lang="en-US" sz="1600" i="1" dirty="0">
                <a:solidFill>
                  <a:srgbClr val="9C7B33"/>
                </a:solidFill>
                <a:latin typeface="EB Garamond" pitchFamily="34" charset="0"/>
                <a:ea typeface="EB Garamond" pitchFamily="34" charset="-122"/>
                <a:cs typeface="EB Garamond" pitchFamily="34" charset="-120"/>
              </a:rPr>
              <a:t>Asaba ma‘a ghayrihi</a:t>
            </a:r>
            <a:endParaRPr lang="en-US" sz="1600" dirty="0"/>
          </a:p>
        </p:txBody>
      </p:sp>
      <p:sp>
        <p:nvSpPr>
          <p:cNvPr id="22" name="Text 16"/>
          <p:cNvSpPr/>
          <p:nvPr/>
        </p:nvSpPr>
        <p:spPr>
          <a:xfrm>
            <a:off x="8402117" y="4377591"/>
            <a:ext cx="2966618" cy="1143000"/>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A sister is made residuary by a FEMALE — a daughter. There is NO male partner and NO 2:1 split: the sister simply takes whatever is left after the daughter’s share.</a:t>
            </a:r>
            <a:endParaRPr lang="en-US" sz="1600" dirty="0"/>
          </a:p>
        </p:txBody>
      </p:sp>
      <p:sp>
        <p:nvSpPr>
          <p:cNvPr id="23" name="Shape 17"/>
          <p:cNvSpPr/>
          <p:nvPr/>
        </p:nvSpPr>
        <p:spPr>
          <a:xfrm>
            <a:off x="548640" y="5669280"/>
            <a:ext cx="11094415" cy="713232"/>
          </a:xfrm>
          <a:prstGeom prst="roundRect">
            <a:avLst>
              <a:gd name="adj" fmla="val 10256"/>
            </a:avLst>
          </a:prstGeom>
          <a:solidFill>
            <a:srgbClr val="F3F7F5"/>
          </a:solidFill>
          <a:ln/>
        </p:spPr>
        <p:txBody>
          <a:bodyPr/>
          <a:lstStyle/>
          <a:p>
            <a:endParaRPr lang="en-GB"/>
          </a:p>
        </p:txBody>
      </p:sp>
      <p:sp>
        <p:nvSpPr>
          <p:cNvPr id="24" name="Text 18"/>
          <p:cNvSpPr/>
          <p:nvPr/>
        </p:nvSpPr>
        <p:spPr>
          <a:xfrm>
            <a:off x="822960" y="5760720"/>
            <a:ext cx="10545775" cy="530352"/>
          </a:xfrm>
          <a:prstGeom prst="rect">
            <a:avLst/>
          </a:prstGeom>
          <a:noFill/>
          <a:ln/>
        </p:spPr>
        <p:txBody>
          <a:bodyPr wrap="square" lIns="0" tIns="0" rIns="0" bIns="0" rtlCol="0" anchor="ctr"/>
          <a:lstStyle/>
          <a:p>
            <a:pPr marL="0" indent="0">
              <a:buNone/>
            </a:pPr>
            <a:r>
              <a:rPr lang="en-US" sz="1600" b="1" dirty="0">
                <a:solidFill>
                  <a:srgbClr val="9C7B33"/>
                </a:solidFill>
                <a:latin typeface="EB Garamond" pitchFamily="34" charset="0"/>
                <a:ea typeface="EB Garamond" pitchFamily="34" charset="-122"/>
                <a:cs typeface="EB Garamond" pitchFamily="34" charset="-120"/>
              </a:rPr>
              <a:t>The difference:  </a:t>
            </a:r>
            <a:r>
              <a:rPr lang="en-US" sz="1600" dirty="0">
                <a:solidFill>
                  <a:srgbClr val="1C2B27"/>
                </a:solidFill>
                <a:latin typeface="EB Garamond" pitchFamily="34" charset="0"/>
                <a:ea typeface="EB Garamond" pitchFamily="34" charset="-122"/>
                <a:cs typeface="EB Garamond" pitchFamily="34" charset="-120"/>
              </a:rPr>
              <a:t>“With another” = she shares the leftover 2:1 with a MAN. “Alongside another” = a sister mops up the leftover ON HER OWN, simply because a daughter is present — no man, no 2:1.</a:t>
            </a:r>
            <a:endParaRPr lang="en-US" sz="1600" dirty="0"/>
          </a:p>
        </p:txBody>
      </p:sp>
      <p:sp>
        <p:nvSpPr>
          <p:cNvPr id="26" name="Text 19"/>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7" name="Text 20"/>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34</a:t>
            </a:r>
            <a:endParaRPr lang="en-US" sz="10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THREE RULES THAT CHANGE THE MATHS</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Blocking, and balancing the shares</a:t>
            </a:r>
            <a:endParaRPr lang="en-US" sz="3300" dirty="0"/>
          </a:p>
        </p:txBody>
      </p:sp>
      <p:sp>
        <p:nvSpPr>
          <p:cNvPr id="6" name="Shape 3"/>
          <p:cNvSpPr/>
          <p:nvPr/>
        </p:nvSpPr>
        <p:spPr>
          <a:xfrm>
            <a:off x="548640" y="1645920"/>
            <a:ext cx="11094415" cy="1280160"/>
          </a:xfrm>
          <a:prstGeom prst="roundRect">
            <a:avLst>
              <a:gd name="adj" fmla="val 5714"/>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Shape 4"/>
          <p:cNvSpPr/>
          <p:nvPr/>
        </p:nvSpPr>
        <p:spPr>
          <a:xfrm>
            <a:off x="822960" y="2039112"/>
            <a:ext cx="493776" cy="493776"/>
          </a:xfrm>
          <a:prstGeom prst="ellipse">
            <a:avLst/>
          </a:prstGeom>
          <a:solidFill>
            <a:srgbClr val="C8A35A"/>
          </a:solidFill>
          <a:ln/>
        </p:spPr>
        <p:txBody>
          <a:bodyPr/>
          <a:lstStyle/>
          <a:p>
            <a:endParaRPr lang="en-GB" sz="2400"/>
          </a:p>
        </p:txBody>
      </p:sp>
      <p:sp>
        <p:nvSpPr>
          <p:cNvPr id="8" name="Text 5"/>
          <p:cNvSpPr/>
          <p:nvPr/>
        </p:nvSpPr>
        <p:spPr>
          <a:xfrm>
            <a:off x="822960" y="2039112"/>
            <a:ext cx="493776" cy="493776"/>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H</a:t>
            </a:r>
            <a:endParaRPr lang="en-US" sz="2400" dirty="0"/>
          </a:p>
        </p:txBody>
      </p:sp>
      <p:sp>
        <p:nvSpPr>
          <p:cNvPr id="9" name="Text 6"/>
          <p:cNvSpPr/>
          <p:nvPr/>
        </p:nvSpPr>
        <p:spPr>
          <a:xfrm>
            <a:off x="1508760" y="1810512"/>
            <a:ext cx="9905695" cy="365760"/>
          </a:xfrm>
          <a:prstGeom prst="rect">
            <a:avLst/>
          </a:prstGeom>
          <a:noFill/>
          <a:ln/>
        </p:spPr>
        <p:txBody>
          <a:bodyPr wrap="square" lIns="0" tIns="0" rIns="0" bIns="0" rtlCol="0" anchor="ctr"/>
          <a:lstStyle/>
          <a:p>
            <a:pPr marL="0" indent="0">
              <a:buNone/>
            </a:pPr>
            <a:r>
              <a:rPr lang="en-US" sz="2000" b="1" i="1" dirty="0">
                <a:solidFill>
                  <a:srgbClr val="0E3B34"/>
                </a:solidFill>
                <a:latin typeface="EB Garamond" pitchFamily="34" charset="0"/>
                <a:ea typeface="EB Garamond" pitchFamily="34" charset="-122"/>
                <a:cs typeface="EB Garamond" pitchFamily="34" charset="-120"/>
              </a:rPr>
              <a:t>Hajb</a:t>
            </a:r>
            <a:r>
              <a:rPr lang="en-US" sz="2000" b="1" dirty="0">
                <a:solidFill>
                  <a:srgbClr val="0E3B34"/>
                </a:solidFill>
                <a:latin typeface="EB Garamond" pitchFamily="34" charset="0"/>
                <a:ea typeface="EB Garamond" pitchFamily="34" charset="-122"/>
                <a:cs typeface="EB Garamond" pitchFamily="34" charset="-120"/>
              </a:rPr>
              <a:t> — blocking</a:t>
            </a:r>
            <a:endParaRPr lang="en-US" sz="2000" dirty="0"/>
          </a:p>
        </p:txBody>
      </p:sp>
      <p:sp>
        <p:nvSpPr>
          <p:cNvPr id="10" name="Text 7"/>
          <p:cNvSpPr/>
          <p:nvPr/>
        </p:nvSpPr>
        <p:spPr>
          <a:xfrm>
            <a:off x="1508760" y="2176272"/>
            <a:ext cx="10134295" cy="6400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Some heirs exclude or reduce others. A son blocks brothers, sisters and grandchildren completely. A child reduces a spouse (1/4→1/8) and the mother (1/3→1/6). This is the #1 reason a relative you expected to inherit gets nothing.</a:t>
            </a:r>
            <a:endParaRPr lang="en-US" dirty="0"/>
          </a:p>
        </p:txBody>
      </p:sp>
      <p:sp>
        <p:nvSpPr>
          <p:cNvPr id="11" name="Shape 8"/>
          <p:cNvSpPr/>
          <p:nvPr/>
        </p:nvSpPr>
        <p:spPr>
          <a:xfrm>
            <a:off x="548640" y="3090672"/>
            <a:ext cx="11094415" cy="1280160"/>
          </a:xfrm>
          <a:prstGeom prst="roundRect">
            <a:avLst>
              <a:gd name="adj" fmla="val 5714"/>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12" name="Shape 9"/>
          <p:cNvSpPr/>
          <p:nvPr/>
        </p:nvSpPr>
        <p:spPr>
          <a:xfrm>
            <a:off x="822960" y="3483864"/>
            <a:ext cx="493776" cy="493776"/>
          </a:xfrm>
          <a:prstGeom prst="ellipse">
            <a:avLst/>
          </a:prstGeom>
          <a:solidFill>
            <a:srgbClr val="C8A35A"/>
          </a:solidFill>
          <a:ln/>
        </p:spPr>
        <p:txBody>
          <a:bodyPr/>
          <a:lstStyle/>
          <a:p>
            <a:endParaRPr lang="en-GB" sz="2400"/>
          </a:p>
        </p:txBody>
      </p:sp>
      <p:sp>
        <p:nvSpPr>
          <p:cNvPr id="13" name="Text 10"/>
          <p:cNvSpPr/>
          <p:nvPr/>
        </p:nvSpPr>
        <p:spPr>
          <a:xfrm>
            <a:off x="822960" y="3483864"/>
            <a:ext cx="493776" cy="493776"/>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ع</a:t>
            </a:r>
            <a:endParaRPr lang="en-US" sz="2400" dirty="0"/>
          </a:p>
        </p:txBody>
      </p:sp>
      <p:sp>
        <p:nvSpPr>
          <p:cNvPr id="14" name="Text 11"/>
          <p:cNvSpPr/>
          <p:nvPr/>
        </p:nvSpPr>
        <p:spPr>
          <a:xfrm>
            <a:off x="1508760" y="3255264"/>
            <a:ext cx="9905695" cy="365760"/>
          </a:xfrm>
          <a:prstGeom prst="rect">
            <a:avLst/>
          </a:prstGeom>
          <a:noFill/>
          <a:ln/>
        </p:spPr>
        <p:txBody>
          <a:bodyPr wrap="square" lIns="0" tIns="0" rIns="0" bIns="0" rtlCol="0" anchor="ctr"/>
          <a:lstStyle/>
          <a:p>
            <a:pPr marL="0" indent="0">
              <a:buNone/>
            </a:pPr>
            <a:r>
              <a:rPr lang="en-US" sz="2000" b="1" i="1" dirty="0">
                <a:solidFill>
                  <a:srgbClr val="0E3B34"/>
                </a:solidFill>
                <a:latin typeface="EB Garamond" pitchFamily="34" charset="0"/>
                <a:ea typeface="EB Garamond" pitchFamily="34" charset="-122"/>
                <a:cs typeface="EB Garamond" pitchFamily="34" charset="-120"/>
              </a:rPr>
              <a:t>‘Awl</a:t>
            </a:r>
            <a:r>
              <a:rPr lang="en-US" sz="2000" b="1" dirty="0">
                <a:solidFill>
                  <a:srgbClr val="0E3B34"/>
                </a:solidFill>
                <a:latin typeface="EB Garamond" pitchFamily="34" charset="0"/>
                <a:ea typeface="EB Garamond" pitchFamily="34" charset="-122"/>
                <a:cs typeface="EB Garamond" pitchFamily="34" charset="-120"/>
              </a:rPr>
              <a:t> — shares too big</a:t>
            </a:r>
            <a:endParaRPr lang="en-US" sz="2000" dirty="0"/>
          </a:p>
        </p:txBody>
      </p:sp>
      <p:sp>
        <p:nvSpPr>
          <p:cNvPr id="15" name="Text 12"/>
          <p:cNvSpPr/>
          <p:nvPr/>
        </p:nvSpPr>
        <p:spPr>
          <a:xfrm>
            <a:off x="1508760" y="3621024"/>
            <a:ext cx="9859975" cy="6400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If the fixed fractions add up to MORE than the whole estate, everyone is scaled down proportionally. Example: husband 1/2 + two full sisters 2/3 = 7/6. We raise the base to 7, so the husband gets 3/7 and the sisters share 4/7.</a:t>
            </a:r>
            <a:endParaRPr lang="en-US" dirty="0"/>
          </a:p>
        </p:txBody>
      </p:sp>
      <p:sp>
        <p:nvSpPr>
          <p:cNvPr id="16" name="Shape 13"/>
          <p:cNvSpPr/>
          <p:nvPr/>
        </p:nvSpPr>
        <p:spPr>
          <a:xfrm>
            <a:off x="548640" y="4535424"/>
            <a:ext cx="11094415" cy="1472184"/>
          </a:xfrm>
          <a:prstGeom prst="roundRect">
            <a:avLst>
              <a:gd name="adj" fmla="val 5714"/>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7" name="Shape 14"/>
          <p:cNvSpPr/>
          <p:nvPr/>
        </p:nvSpPr>
        <p:spPr>
          <a:xfrm>
            <a:off x="822960" y="4928616"/>
            <a:ext cx="493776" cy="493776"/>
          </a:xfrm>
          <a:prstGeom prst="ellipse">
            <a:avLst/>
          </a:prstGeom>
          <a:solidFill>
            <a:srgbClr val="C8A35A"/>
          </a:solidFill>
          <a:ln/>
        </p:spPr>
        <p:txBody>
          <a:bodyPr/>
          <a:lstStyle/>
          <a:p>
            <a:endParaRPr lang="en-GB" sz="2400"/>
          </a:p>
        </p:txBody>
      </p:sp>
      <p:sp>
        <p:nvSpPr>
          <p:cNvPr id="18" name="Text 15"/>
          <p:cNvSpPr/>
          <p:nvPr/>
        </p:nvSpPr>
        <p:spPr>
          <a:xfrm>
            <a:off x="822960" y="4928616"/>
            <a:ext cx="493776" cy="493776"/>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ر</a:t>
            </a:r>
            <a:endParaRPr lang="en-US" sz="2400" dirty="0"/>
          </a:p>
        </p:txBody>
      </p:sp>
      <p:sp>
        <p:nvSpPr>
          <p:cNvPr id="19" name="Text 16"/>
          <p:cNvSpPr/>
          <p:nvPr/>
        </p:nvSpPr>
        <p:spPr>
          <a:xfrm>
            <a:off x="1508760" y="4700016"/>
            <a:ext cx="9905695" cy="365760"/>
          </a:xfrm>
          <a:prstGeom prst="rect">
            <a:avLst/>
          </a:prstGeom>
          <a:noFill/>
          <a:ln/>
        </p:spPr>
        <p:txBody>
          <a:bodyPr wrap="square" lIns="0" tIns="0" rIns="0" bIns="0" rtlCol="0" anchor="ctr"/>
          <a:lstStyle/>
          <a:p>
            <a:pPr marL="0" indent="0">
              <a:buNone/>
            </a:pPr>
            <a:r>
              <a:rPr lang="en-US" sz="2000" b="1" i="1" dirty="0">
                <a:solidFill>
                  <a:srgbClr val="0E3B34"/>
                </a:solidFill>
                <a:latin typeface="EB Garamond" pitchFamily="34" charset="0"/>
                <a:ea typeface="EB Garamond" pitchFamily="34" charset="-122"/>
                <a:cs typeface="EB Garamond" pitchFamily="34" charset="-120"/>
              </a:rPr>
              <a:t>Radd</a:t>
            </a:r>
            <a:r>
              <a:rPr lang="en-US" sz="2000" b="1" dirty="0">
                <a:solidFill>
                  <a:srgbClr val="0E3B34"/>
                </a:solidFill>
                <a:latin typeface="EB Garamond" pitchFamily="34" charset="0"/>
                <a:ea typeface="EB Garamond" pitchFamily="34" charset="-122"/>
                <a:cs typeface="EB Garamond" pitchFamily="34" charset="-120"/>
              </a:rPr>
              <a:t> — money left over</a:t>
            </a:r>
            <a:endParaRPr lang="en-US" sz="2000" dirty="0"/>
          </a:p>
        </p:txBody>
      </p:sp>
      <p:sp>
        <p:nvSpPr>
          <p:cNvPr id="20" name="Text 17"/>
          <p:cNvSpPr/>
          <p:nvPr/>
        </p:nvSpPr>
        <p:spPr>
          <a:xfrm>
            <a:off x="1508760" y="5065776"/>
            <a:ext cx="9859975" cy="6400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If the fixed shares add up to LESS than the whole and there is no asaba, the surplus is returned to the sharers in proportion (the spouse is normally excluded). Example: a mother + one daughter with no other heirs share the whole estate between them.</a:t>
            </a:r>
            <a:endParaRPr lang="en-US" dirty="0"/>
          </a:p>
        </p:txBody>
      </p:sp>
      <p:sp>
        <p:nvSpPr>
          <p:cNvPr id="22" name="Text 1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35</a:t>
            </a:r>
            <a:endParaRPr lang="en-US" sz="10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CHEAT SHEET</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shares you’ll meet most often</a:t>
            </a:r>
            <a:endParaRPr lang="en-US" sz="3300" dirty="0"/>
          </a:p>
        </p:txBody>
      </p:sp>
      <p:sp>
        <p:nvSpPr>
          <p:cNvPr id="6" name="Shape 3"/>
          <p:cNvSpPr/>
          <p:nvPr/>
        </p:nvSpPr>
        <p:spPr>
          <a:xfrm>
            <a:off x="548640" y="1691640"/>
            <a:ext cx="5318608" cy="1161288"/>
          </a:xfrm>
          <a:prstGeom prst="roundRect">
            <a:avLst>
              <a:gd name="adj" fmla="val 6299"/>
            </a:avLst>
          </a:prstGeom>
          <a:solidFill>
            <a:srgbClr val="FFFFFF"/>
          </a:solidFill>
          <a:ln/>
          <a:effectLst>
            <a:outerShdw blurRad="88900" dist="38100" dir="5400000" algn="bl" rotWithShape="0">
              <a:srgbClr val="000000">
                <a:alpha val="13000"/>
              </a:srgbClr>
            </a:outerShdw>
          </a:effectLst>
        </p:spPr>
        <p:txBody>
          <a:bodyPr/>
          <a:lstStyle/>
          <a:p>
            <a:endParaRPr lang="en-GB" sz="2400"/>
          </a:p>
        </p:txBody>
      </p:sp>
      <p:sp>
        <p:nvSpPr>
          <p:cNvPr id="7" name="Shape 4"/>
          <p:cNvSpPr/>
          <p:nvPr/>
        </p:nvSpPr>
        <p:spPr>
          <a:xfrm>
            <a:off x="777240" y="2016252"/>
            <a:ext cx="512064" cy="512064"/>
          </a:xfrm>
          <a:prstGeom prst="ellipse">
            <a:avLst/>
          </a:prstGeom>
          <a:solidFill>
            <a:srgbClr val="2C7A6B"/>
          </a:solidFill>
          <a:ln/>
        </p:spPr>
        <p:txBody>
          <a:bodyPr/>
          <a:lstStyle/>
          <a:p>
            <a:endParaRPr lang="en-GB" sz="2400"/>
          </a:p>
        </p:txBody>
      </p:sp>
      <p:sp>
        <p:nvSpPr>
          <p:cNvPr id="8" name="Text 5"/>
          <p:cNvSpPr/>
          <p:nvPr/>
        </p:nvSpPr>
        <p:spPr>
          <a:xfrm>
            <a:off x="777240" y="2016252"/>
            <a:ext cx="512064" cy="512064"/>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W</a:t>
            </a:r>
            <a:endParaRPr lang="en-US" sz="2400" dirty="0"/>
          </a:p>
        </p:txBody>
      </p:sp>
      <p:sp>
        <p:nvSpPr>
          <p:cNvPr id="9" name="Text 6"/>
          <p:cNvSpPr/>
          <p:nvPr/>
        </p:nvSpPr>
        <p:spPr>
          <a:xfrm>
            <a:off x="1463040" y="1874520"/>
            <a:ext cx="422132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Wife</a:t>
            </a:r>
            <a:endParaRPr lang="en-US" sz="2000" dirty="0"/>
          </a:p>
        </p:txBody>
      </p:sp>
      <p:sp>
        <p:nvSpPr>
          <p:cNvPr id="10" name="Text 7"/>
          <p:cNvSpPr/>
          <p:nvPr/>
        </p:nvSpPr>
        <p:spPr>
          <a:xfrm>
            <a:off x="1463040" y="2221992"/>
            <a:ext cx="4221328" cy="548640"/>
          </a:xfrm>
          <a:prstGeom prst="rect">
            <a:avLst/>
          </a:prstGeom>
          <a:noFill/>
          <a:ln/>
        </p:spPr>
        <p:txBody>
          <a:bodyPr wrap="square" lIns="0" tIns="0" rIns="0" bIns="0" rtlCol="0" anchor="ctr"/>
          <a:lstStyle/>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1/8 with children</a:t>
            </a:r>
            <a:endParaRPr lang="en-US" dirty="0"/>
          </a:p>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1/4 with no children</a:t>
            </a:r>
            <a:endParaRPr lang="en-US" dirty="0"/>
          </a:p>
        </p:txBody>
      </p:sp>
      <p:sp>
        <p:nvSpPr>
          <p:cNvPr id="11" name="Shape 8"/>
          <p:cNvSpPr/>
          <p:nvPr/>
        </p:nvSpPr>
        <p:spPr>
          <a:xfrm>
            <a:off x="6324448" y="1691640"/>
            <a:ext cx="5318608" cy="1161288"/>
          </a:xfrm>
          <a:prstGeom prst="roundRect">
            <a:avLst>
              <a:gd name="adj" fmla="val 6299"/>
            </a:avLst>
          </a:prstGeom>
          <a:solidFill>
            <a:srgbClr val="FFFFFF"/>
          </a:solidFill>
          <a:ln/>
          <a:effectLst>
            <a:outerShdw blurRad="88900" dist="38100" dir="5400000" algn="bl" rotWithShape="0">
              <a:srgbClr val="000000">
                <a:alpha val="13000"/>
              </a:srgbClr>
            </a:outerShdw>
          </a:effectLst>
        </p:spPr>
        <p:txBody>
          <a:bodyPr/>
          <a:lstStyle/>
          <a:p>
            <a:endParaRPr lang="en-GB" sz="2400"/>
          </a:p>
        </p:txBody>
      </p:sp>
      <p:sp>
        <p:nvSpPr>
          <p:cNvPr id="12" name="Shape 9"/>
          <p:cNvSpPr/>
          <p:nvPr/>
        </p:nvSpPr>
        <p:spPr>
          <a:xfrm>
            <a:off x="6553048" y="2016252"/>
            <a:ext cx="512064" cy="512064"/>
          </a:xfrm>
          <a:prstGeom prst="ellipse">
            <a:avLst/>
          </a:prstGeom>
          <a:solidFill>
            <a:srgbClr val="2C7A6B"/>
          </a:solidFill>
          <a:ln/>
        </p:spPr>
        <p:txBody>
          <a:bodyPr/>
          <a:lstStyle/>
          <a:p>
            <a:endParaRPr lang="en-GB" sz="2400"/>
          </a:p>
        </p:txBody>
      </p:sp>
      <p:sp>
        <p:nvSpPr>
          <p:cNvPr id="13" name="Text 10"/>
          <p:cNvSpPr/>
          <p:nvPr/>
        </p:nvSpPr>
        <p:spPr>
          <a:xfrm>
            <a:off x="6553048" y="2016252"/>
            <a:ext cx="512064" cy="512064"/>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H</a:t>
            </a:r>
            <a:endParaRPr lang="en-US" sz="2400" dirty="0"/>
          </a:p>
        </p:txBody>
      </p:sp>
      <p:sp>
        <p:nvSpPr>
          <p:cNvPr id="14" name="Text 11"/>
          <p:cNvSpPr/>
          <p:nvPr/>
        </p:nvSpPr>
        <p:spPr>
          <a:xfrm>
            <a:off x="7238848" y="1874520"/>
            <a:ext cx="422132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Husband</a:t>
            </a:r>
            <a:endParaRPr lang="en-US" sz="2000" dirty="0"/>
          </a:p>
        </p:txBody>
      </p:sp>
      <p:sp>
        <p:nvSpPr>
          <p:cNvPr id="15" name="Text 12"/>
          <p:cNvSpPr/>
          <p:nvPr/>
        </p:nvSpPr>
        <p:spPr>
          <a:xfrm>
            <a:off x="7238848" y="2221992"/>
            <a:ext cx="4221328" cy="548640"/>
          </a:xfrm>
          <a:prstGeom prst="rect">
            <a:avLst/>
          </a:prstGeom>
          <a:noFill/>
          <a:ln/>
        </p:spPr>
        <p:txBody>
          <a:bodyPr wrap="square" lIns="0" tIns="0" rIns="0" bIns="0" rtlCol="0" anchor="ctr"/>
          <a:lstStyle/>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1/4 with children</a:t>
            </a:r>
            <a:endParaRPr lang="en-US" dirty="0"/>
          </a:p>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1/2 with no children</a:t>
            </a:r>
            <a:endParaRPr lang="en-US" dirty="0"/>
          </a:p>
        </p:txBody>
      </p:sp>
      <p:sp>
        <p:nvSpPr>
          <p:cNvPr id="16" name="Shape 13"/>
          <p:cNvSpPr/>
          <p:nvPr/>
        </p:nvSpPr>
        <p:spPr>
          <a:xfrm>
            <a:off x="548640" y="3017520"/>
            <a:ext cx="5318608" cy="1161288"/>
          </a:xfrm>
          <a:prstGeom prst="roundRect">
            <a:avLst>
              <a:gd name="adj" fmla="val 6299"/>
            </a:avLst>
          </a:prstGeom>
          <a:solidFill>
            <a:srgbClr val="FFFFFF"/>
          </a:solidFill>
          <a:ln/>
          <a:effectLst>
            <a:outerShdw blurRad="88900" dist="38100" dir="5400000" algn="bl" rotWithShape="0">
              <a:srgbClr val="000000">
                <a:alpha val="13000"/>
              </a:srgbClr>
            </a:outerShdw>
          </a:effectLst>
        </p:spPr>
        <p:txBody>
          <a:bodyPr/>
          <a:lstStyle/>
          <a:p>
            <a:endParaRPr lang="en-GB" sz="2400"/>
          </a:p>
        </p:txBody>
      </p:sp>
      <p:sp>
        <p:nvSpPr>
          <p:cNvPr id="17" name="Shape 14"/>
          <p:cNvSpPr/>
          <p:nvPr/>
        </p:nvSpPr>
        <p:spPr>
          <a:xfrm>
            <a:off x="777240" y="3342132"/>
            <a:ext cx="512064" cy="512064"/>
          </a:xfrm>
          <a:prstGeom prst="ellipse">
            <a:avLst/>
          </a:prstGeom>
          <a:solidFill>
            <a:srgbClr val="0E3B34"/>
          </a:solidFill>
          <a:ln/>
        </p:spPr>
        <p:txBody>
          <a:bodyPr/>
          <a:lstStyle/>
          <a:p>
            <a:endParaRPr lang="en-GB" sz="2400"/>
          </a:p>
        </p:txBody>
      </p:sp>
      <p:sp>
        <p:nvSpPr>
          <p:cNvPr id="18" name="Text 15"/>
          <p:cNvSpPr/>
          <p:nvPr/>
        </p:nvSpPr>
        <p:spPr>
          <a:xfrm>
            <a:off x="777240" y="3342132"/>
            <a:ext cx="512064" cy="512064"/>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P</a:t>
            </a:r>
            <a:endParaRPr lang="en-US" sz="2400" dirty="0"/>
          </a:p>
        </p:txBody>
      </p:sp>
      <p:sp>
        <p:nvSpPr>
          <p:cNvPr id="19" name="Text 16"/>
          <p:cNvSpPr/>
          <p:nvPr/>
        </p:nvSpPr>
        <p:spPr>
          <a:xfrm>
            <a:off x="1463040" y="3063240"/>
            <a:ext cx="4221328" cy="402336"/>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Mother &amp; Father</a:t>
            </a:r>
            <a:endParaRPr lang="en-US" sz="2000" dirty="0"/>
          </a:p>
        </p:txBody>
      </p:sp>
      <p:sp>
        <p:nvSpPr>
          <p:cNvPr id="20" name="Text 17"/>
          <p:cNvSpPr/>
          <p:nvPr/>
        </p:nvSpPr>
        <p:spPr>
          <a:xfrm>
            <a:off x="1463040" y="3547872"/>
            <a:ext cx="4221328" cy="548640"/>
          </a:xfrm>
          <a:prstGeom prst="rect">
            <a:avLst/>
          </a:prstGeom>
          <a:noFill/>
          <a:ln/>
        </p:spPr>
        <p:txBody>
          <a:bodyPr wrap="square" lIns="0" tIns="0" rIns="0" bIns="0" rtlCol="0" anchor="ctr"/>
          <a:lstStyle/>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1/6 each when there are children.</a:t>
            </a:r>
            <a:endParaRPr lang="en-US" dirty="0"/>
          </a:p>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No children: mother 1/3; father takes the REST (residuary).</a:t>
            </a:r>
            <a:endParaRPr lang="en-US" dirty="0"/>
          </a:p>
        </p:txBody>
      </p:sp>
      <p:sp>
        <p:nvSpPr>
          <p:cNvPr id="21" name="Shape 18"/>
          <p:cNvSpPr/>
          <p:nvPr/>
        </p:nvSpPr>
        <p:spPr>
          <a:xfrm>
            <a:off x="6324448" y="3017520"/>
            <a:ext cx="5318608" cy="1161288"/>
          </a:xfrm>
          <a:prstGeom prst="roundRect">
            <a:avLst>
              <a:gd name="adj" fmla="val 6299"/>
            </a:avLst>
          </a:prstGeom>
          <a:solidFill>
            <a:srgbClr val="FFFFFF"/>
          </a:solidFill>
          <a:ln/>
          <a:effectLst>
            <a:outerShdw blurRad="88900" dist="38100" dir="5400000" algn="bl" rotWithShape="0">
              <a:srgbClr val="000000">
                <a:alpha val="13000"/>
              </a:srgbClr>
            </a:outerShdw>
          </a:effectLst>
        </p:spPr>
        <p:txBody>
          <a:bodyPr/>
          <a:lstStyle/>
          <a:p>
            <a:endParaRPr lang="en-GB" sz="2400"/>
          </a:p>
        </p:txBody>
      </p:sp>
      <p:sp>
        <p:nvSpPr>
          <p:cNvPr id="22" name="Shape 19"/>
          <p:cNvSpPr/>
          <p:nvPr/>
        </p:nvSpPr>
        <p:spPr>
          <a:xfrm>
            <a:off x="6553048" y="3342132"/>
            <a:ext cx="512064" cy="512064"/>
          </a:xfrm>
          <a:prstGeom prst="ellipse">
            <a:avLst/>
          </a:prstGeom>
          <a:solidFill>
            <a:srgbClr val="C8A35A"/>
          </a:solidFill>
          <a:ln/>
        </p:spPr>
        <p:txBody>
          <a:bodyPr/>
          <a:lstStyle/>
          <a:p>
            <a:endParaRPr lang="en-GB" sz="2400"/>
          </a:p>
        </p:txBody>
      </p:sp>
      <p:sp>
        <p:nvSpPr>
          <p:cNvPr id="23" name="Text 20"/>
          <p:cNvSpPr/>
          <p:nvPr/>
        </p:nvSpPr>
        <p:spPr>
          <a:xfrm>
            <a:off x="6553048" y="3342132"/>
            <a:ext cx="512064" cy="512064"/>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S</a:t>
            </a:r>
            <a:endParaRPr lang="en-US" sz="2400" dirty="0"/>
          </a:p>
        </p:txBody>
      </p:sp>
      <p:sp>
        <p:nvSpPr>
          <p:cNvPr id="24" name="Text 21"/>
          <p:cNvSpPr/>
          <p:nvPr/>
        </p:nvSpPr>
        <p:spPr>
          <a:xfrm>
            <a:off x="7238848" y="3200400"/>
            <a:ext cx="422132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Sons &amp; Daughters</a:t>
            </a:r>
            <a:endParaRPr lang="en-US" sz="2000" dirty="0"/>
          </a:p>
        </p:txBody>
      </p:sp>
      <p:sp>
        <p:nvSpPr>
          <p:cNvPr id="25" name="Text 22"/>
          <p:cNvSpPr/>
          <p:nvPr/>
        </p:nvSpPr>
        <p:spPr>
          <a:xfrm>
            <a:off x="7238848" y="3547872"/>
            <a:ext cx="4221328" cy="548640"/>
          </a:xfrm>
          <a:prstGeom prst="rect">
            <a:avLst/>
          </a:prstGeom>
          <a:noFill/>
          <a:ln/>
        </p:spPr>
        <p:txBody>
          <a:bodyPr wrap="square" lIns="0" tIns="0" rIns="0" bIns="0" rtlCol="0" anchor="ctr"/>
          <a:lstStyle/>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Take the remainder;</a:t>
            </a:r>
            <a:endParaRPr lang="en-US" dirty="0"/>
          </a:p>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son gets double a daughter</a:t>
            </a:r>
            <a:endParaRPr lang="en-US" dirty="0"/>
          </a:p>
        </p:txBody>
      </p:sp>
      <p:sp>
        <p:nvSpPr>
          <p:cNvPr id="26" name="Shape 23"/>
          <p:cNvSpPr/>
          <p:nvPr/>
        </p:nvSpPr>
        <p:spPr>
          <a:xfrm>
            <a:off x="548640" y="4343400"/>
            <a:ext cx="5318608" cy="1161288"/>
          </a:xfrm>
          <a:prstGeom prst="roundRect">
            <a:avLst>
              <a:gd name="adj" fmla="val 6299"/>
            </a:avLst>
          </a:prstGeom>
          <a:solidFill>
            <a:srgbClr val="FFFFFF"/>
          </a:solidFill>
          <a:ln/>
          <a:effectLst>
            <a:outerShdw blurRad="88900" dist="38100" dir="5400000" algn="bl" rotWithShape="0">
              <a:srgbClr val="000000">
                <a:alpha val="13000"/>
              </a:srgbClr>
            </a:outerShdw>
          </a:effectLst>
        </p:spPr>
        <p:txBody>
          <a:bodyPr/>
          <a:lstStyle/>
          <a:p>
            <a:endParaRPr lang="en-GB" sz="2400"/>
          </a:p>
        </p:txBody>
      </p:sp>
      <p:sp>
        <p:nvSpPr>
          <p:cNvPr id="27" name="Shape 24"/>
          <p:cNvSpPr/>
          <p:nvPr/>
        </p:nvSpPr>
        <p:spPr>
          <a:xfrm>
            <a:off x="777240" y="4668012"/>
            <a:ext cx="512064" cy="512064"/>
          </a:xfrm>
          <a:prstGeom prst="ellipse">
            <a:avLst/>
          </a:prstGeom>
          <a:solidFill>
            <a:srgbClr val="2C7A6B"/>
          </a:solidFill>
          <a:ln/>
        </p:spPr>
        <p:txBody>
          <a:bodyPr/>
          <a:lstStyle/>
          <a:p>
            <a:endParaRPr lang="en-GB" sz="2400"/>
          </a:p>
        </p:txBody>
      </p:sp>
      <p:sp>
        <p:nvSpPr>
          <p:cNvPr id="28" name="Text 25"/>
          <p:cNvSpPr/>
          <p:nvPr/>
        </p:nvSpPr>
        <p:spPr>
          <a:xfrm>
            <a:off x="777240" y="4668012"/>
            <a:ext cx="512064" cy="512064"/>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1</a:t>
            </a:r>
            <a:endParaRPr lang="en-US" sz="2400" dirty="0"/>
          </a:p>
        </p:txBody>
      </p:sp>
      <p:sp>
        <p:nvSpPr>
          <p:cNvPr id="29" name="Text 26"/>
          <p:cNvSpPr/>
          <p:nvPr/>
        </p:nvSpPr>
        <p:spPr>
          <a:xfrm>
            <a:off x="1463040" y="4526280"/>
            <a:ext cx="422132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One daughter (no son)</a:t>
            </a:r>
            <a:endParaRPr lang="en-US" sz="2000" dirty="0"/>
          </a:p>
        </p:txBody>
      </p:sp>
      <p:sp>
        <p:nvSpPr>
          <p:cNvPr id="30" name="Text 27"/>
          <p:cNvSpPr/>
          <p:nvPr/>
        </p:nvSpPr>
        <p:spPr>
          <a:xfrm>
            <a:off x="1463040" y="4873752"/>
            <a:ext cx="4221328" cy="548640"/>
          </a:xfrm>
          <a:prstGeom prst="rect">
            <a:avLst/>
          </a:prstGeom>
          <a:noFill/>
          <a:ln/>
        </p:spPr>
        <p:txBody>
          <a:bodyPr wrap="square" lIns="0" tIns="0" rIns="0" bIns="0" rtlCol="0" anchor="ctr"/>
          <a:lstStyle/>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1/2 of the estate</a:t>
            </a:r>
            <a:endParaRPr lang="en-US" dirty="0"/>
          </a:p>
        </p:txBody>
      </p:sp>
      <p:sp>
        <p:nvSpPr>
          <p:cNvPr id="31" name="Shape 28"/>
          <p:cNvSpPr/>
          <p:nvPr/>
        </p:nvSpPr>
        <p:spPr>
          <a:xfrm>
            <a:off x="6324448" y="4343400"/>
            <a:ext cx="5318608" cy="1161288"/>
          </a:xfrm>
          <a:prstGeom prst="roundRect">
            <a:avLst>
              <a:gd name="adj" fmla="val 6299"/>
            </a:avLst>
          </a:prstGeom>
          <a:solidFill>
            <a:srgbClr val="FFFFFF"/>
          </a:solidFill>
          <a:ln/>
          <a:effectLst>
            <a:outerShdw blurRad="88900" dist="38100" dir="5400000" algn="bl" rotWithShape="0">
              <a:srgbClr val="000000">
                <a:alpha val="13000"/>
              </a:srgbClr>
            </a:outerShdw>
          </a:effectLst>
        </p:spPr>
        <p:txBody>
          <a:bodyPr/>
          <a:lstStyle/>
          <a:p>
            <a:endParaRPr lang="en-GB" sz="2400"/>
          </a:p>
        </p:txBody>
      </p:sp>
      <p:sp>
        <p:nvSpPr>
          <p:cNvPr id="32" name="Shape 29"/>
          <p:cNvSpPr/>
          <p:nvPr/>
        </p:nvSpPr>
        <p:spPr>
          <a:xfrm>
            <a:off x="6553048" y="4668012"/>
            <a:ext cx="512064" cy="512064"/>
          </a:xfrm>
          <a:prstGeom prst="ellipse">
            <a:avLst/>
          </a:prstGeom>
          <a:solidFill>
            <a:srgbClr val="2C7A6B"/>
          </a:solidFill>
          <a:ln/>
        </p:spPr>
        <p:txBody>
          <a:bodyPr/>
          <a:lstStyle/>
          <a:p>
            <a:endParaRPr lang="en-GB" sz="2400"/>
          </a:p>
        </p:txBody>
      </p:sp>
      <p:sp>
        <p:nvSpPr>
          <p:cNvPr id="33" name="Text 30"/>
          <p:cNvSpPr/>
          <p:nvPr/>
        </p:nvSpPr>
        <p:spPr>
          <a:xfrm>
            <a:off x="6553048" y="4668012"/>
            <a:ext cx="512064" cy="512064"/>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2</a:t>
            </a:r>
            <a:endParaRPr lang="en-US" sz="2400" dirty="0"/>
          </a:p>
        </p:txBody>
      </p:sp>
      <p:sp>
        <p:nvSpPr>
          <p:cNvPr id="34" name="Text 31"/>
          <p:cNvSpPr/>
          <p:nvPr/>
        </p:nvSpPr>
        <p:spPr>
          <a:xfrm>
            <a:off x="7238848" y="4526280"/>
            <a:ext cx="422132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Two+ daughters (no son)</a:t>
            </a:r>
            <a:endParaRPr lang="en-US" sz="2000" dirty="0"/>
          </a:p>
        </p:txBody>
      </p:sp>
      <p:sp>
        <p:nvSpPr>
          <p:cNvPr id="35" name="Text 32"/>
          <p:cNvSpPr/>
          <p:nvPr/>
        </p:nvSpPr>
        <p:spPr>
          <a:xfrm>
            <a:off x="7238848" y="4873752"/>
            <a:ext cx="4221328" cy="548640"/>
          </a:xfrm>
          <a:prstGeom prst="rect">
            <a:avLst/>
          </a:prstGeom>
          <a:noFill/>
          <a:ln/>
        </p:spPr>
        <p:txBody>
          <a:bodyPr wrap="square" lIns="0" tIns="0" rIns="0" bIns="0" rtlCol="0" anchor="ctr"/>
          <a:lstStyle/>
          <a:p>
            <a:pPr marL="0" indent="0">
              <a:lnSpc>
                <a:spcPct val="95000"/>
              </a:lnSpc>
              <a:buNone/>
            </a:pPr>
            <a:r>
              <a:rPr lang="en-US" dirty="0">
                <a:solidFill>
                  <a:srgbClr val="5E726B"/>
                </a:solidFill>
                <a:latin typeface="EB Garamond" pitchFamily="34" charset="0"/>
                <a:ea typeface="EB Garamond" pitchFamily="34" charset="-122"/>
                <a:cs typeface="EB Garamond" pitchFamily="34" charset="-120"/>
              </a:rPr>
              <a:t>2/3 shared between them</a:t>
            </a:r>
            <a:endParaRPr lang="en-US" dirty="0"/>
          </a:p>
        </p:txBody>
      </p:sp>
      <p:sp>
        <p:nvSpPr>
          <p:cNvPr id="36" name="Text 33"/>
          <p:cNvSpPr/>
          <p:nvPr/>
        </p:nvSpPr>
        <p:spPr>
          <a:xfrm>
            <a:off x="548640" y="5715000"/>
            <a:ext cx="11094415" cy="457200"/>
          </a:xfrm>
          <a:prstGeom prst="rect">
            <a:avLst/>
          </a:prstGeom>
          <a:noFill/>
          <a:ln/>
        </p:spPr>
        <p:txBody>
          <a:bodyPr wrap="square" lIns="0" tIns="0" rIns="0" bIns="0" rtlCol="0" anchor="ctr"/>
          <a:lstStyle/>
          <a:p>
            <a:pPr marL="0" indent="0">
              <a:buNone/>
            </a:pPr>
            <a:r>
              <a:rPr lang="en-US" sz="1600" i="1" dirty="0">
                <a:solidFill>
                  <a:srgbClr val="5E726B"/>
                </a:solidFill>
                <a:latin typeface="EB Garamond" pitchFamily="34" charset="0"/>
                <a:ea typeface="EB Garamond" pitchFamily="34" charset="-122"/>
                <a:cs typeface="EB Garamond" pitchFamily="34" charset="-120"/>
              </a:rPr>
              <a:t>Note: the father is never given a fixed 1/3. With children he takes 1/6; with no children he takes the remainder (which may be more or less than 1/3).</a:t>
            </a:r>
            <a:endParaRPr lang="en-US" sz="1600" dirty="0"/>
          </a:p>
        </p:txBody>
      </p:sp>
      <p:sp>
        <p:nvSpPr>
          <p:cNvPr id="38" name="Text 3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39" name="Text 3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36</a:t>
            </a:r>
            <a:endParaRPr lang="en-US" sz="10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2">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a:p>
        </p:txBody>
      </p:sp>
      <p:pic>
        <p:nvPicPr>
          <p:cNvPr id="3" name="Image 0" descr="/home/claude/work/icon_calc.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OVER TO YOU · ACTIVITY</a:t>
            </a:r>
            <a:endParaRPr lang="en-US" sz="1250" dirty="0"/>
          </a:p>
        </p:txBody>
      </p:sp>
      <p:sp>
        <p:nvSpPr>
          <p:cNvPr id="5" name="Text 2"/>
          <p:cNvSpPr txBox="1"/>
          <p:nvPr/>
        </p:nvSpPr>
        <p:spPr>
          <a:xfrm>
            <a:off x="1371600" y="676656"/>
            <a:ext cx="1024128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Now work out your own family</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557784" y="1371600"/>
            <a:ext cx="11055096" cy="457200"/>
          </a:xfrm>
          <a:prstGeom prst="rect">
            <a:avLst/>
          </a:prstGeom>
          <a:noFill/>
          <a:ln/>
        </p:spPr>
        <p:txBody>
          <a:bodyPr wrap="square" lIns="0" tIns="0" rIns="0" bIns="0" rtlCol="0" anchor="t"/>
          <a:lstStyle/>
          <a:p>
            <a:pPr marL="0" indent="0">
              <a:lnSpc>
                <a:spcPct val="105000"/>
              </a:lnSpc>
              <a:buNone/>
            </a:pPr>
            <a:r>
              <a:rPr lang="en-US" i="1" dirty="0">
                <a:solidFill>
                  <a:srgbClr val="6B7C76"/>
                </a:solidFill>
                <a:latin typeface="EB Garamond" pitchFamily="34" charset="0"/>
                <a:ea typeface="EB Garamond" pitchFamily="34" charset="-122"/>
                <a:cs typeface="EB Garamond" pitchFamily="34" charset="-120"/>
              </a:rPr>
              <a:t>You’ve seen how the shares work. Take five minutes to see your own breakdown, and your parents’, on the free Ḥanafī calculator.</a:t>
            </a:r>
            <a:endParaRPr lang="en-US" dirty="0"/>
          </a:p>
        </p:txBody>
      </p:sp>
      <p:sp>
        <p:nvSpPr>
          <p:cNvPr id="8" name="Shape 5"/>
          <p:cNvSpPr/>
          <p:nvPr/>
        </p:nvSpPr>
        <p:spPr>
          <a:xfrm>
            <a:off x="566928" y="1828800"/>
            <a:ext cx="3429000" cy="3858768"/>
          </a:xfrm>
          <a:prstGeom prst="roundRect">
            <a:avLst>
              <a:gd name="adj" fmla="val 2400"/>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800"/>
          </a:p>
        </p:txBody>
      </p:sp>
      <p:pic>
        <p:nvPicPr>
          <p:cNvPr id="9" name="Image 1" descr="/home/claude/work/qr_calculator.png"/>
          <p:cNvPicPr>
            <a:picLocks noChangeAspect="1"/>
          </p:cNvPicPr>
          <p:nvPr/>
        </p:nvPicPr>
        <p:blipFill>
          <a:blip r:embed="rId3"/>
          <a:stretch>
            <a:fillRect/>
          </a:stretch>
        </p:blipFill>
        <p:spPr>
          <a:xfrm>
            <a:off x="1367028" y="2212848"/>
            <a:ext cx="1828800" cy="1828800"/>
          </a:xfrm>
          <a:prstGeom prst="rect">
            <a:avLst/>
          </a:prstGeom>
        </p:spPr>
      </p:pic>
      <p:sp>
        <p:nvSpPr>
          <p:cNvPr id="10" name="Text 6"/>
          <p:cNvSpPr txBox="1"/>
          <p:nvPr/>
        </p:nvSpPr>
        <p:spPr>
          <a:xfrm>
            <a:off x="749808" y="4224528"/>
            <a:ext cx="3063240" cy="320040"/>
          </a:xfrm>
          <a:prstGeom prst="rect">
            <a:avLst/>
          </a:prstGeom>
          <a:noFill/>
          <a:ln/>
        </p:spPr>
        <p:txBody>
          <a:bodyPr wrap="square" lIns="0" tIns="0" rIns="0" bIns="0" rtlCol="0" anchor="ctr"/>
          <a:lstStyle/>
          <a:p>
            <a:pPr marL="0" indent="0" algn="ctr">
              <a:buNone/>
            </a:pPr>
            <a:r>
              <a:rPr lang="en-US" sz="2000" b="1" dirty="0">
                <a:solidFill>
                  <a:srgbClr val="0E3B36"/>
                </a:solidFill>
                <a:latin typeface="EB Garamond" pitchFamily="34" charset="0"/>
                <a:ea typeface="EB Garamond" pitchFamily="34" charset="-122"/>
                <a:cs typeface="EB Garamond" pitchFamily="34" charset="-120"/>
              </a:rPr>
              <a:t>Scan to open the calculator</a:t>
            </a:r>
            <a:endParaRPr lang="en-US" sz="2000" dirty="0"/>
          </a:p>
        </p:txBody>
      </p:sp>
      <p:sp>
        <p:nvSpPr>
          <p:cNvPr id="11" name="Text 7"/>
          <p:cNvSpPr txBox="1"/>
          <p:nvPr/>
        </p:nvSpPr>
        <p:spPr>
          <a:xfrm>
            <a:off x="722376" y="4617720"/>
            <a:ext cx="3162035" cy="274320"/>
          </a:xfrm>
          <a:prstGeom prst="rect">
            <a:avLst/>
          </a:prstGeom>
          <a:noFill/>
          <a:ln/>
        </p:spPr>
        <p:txBody>
          <a:bodyPr wrap="square" lIns="0" tIns="0" rIns="0" bIns="0" rtlCol="0" anchor="ctr"/>
          <a:lstStyle/>
          <a:p>
            <a:pPr marL="0" indent="0" algn="ctr">
              <a:buNone/>
            </a:pPr>
            <a:r>
              <a:rPr lang="en-US" sz="1600" dirty="0">
                <a:solidFill>
                  <a:srgbClr val="A6842F"/>
                </a:solidFill>
                <a:latin typeface="EB Garamond" pitchFamily="34" charset="0"/>
                <a:ea typeface="EB Garamond" pitchFamily="34" charset="-122"/>
                <a:cs typeface="EB Garamond" pitchFamily="34" charset="-120"/>
              </a:rPr>
              <a:t>imamwrites.com/inheritance/calculator</a:t>
            </a:r>
            <a:endParaRPr lang="en-US" sz="1600" dirty="0"/>
          </a:p>
        </p:txBody>
      </p:sp>
      <p:sp>
        <p:nvSpPr>
          <p:cNvPr id="13" name="Shape 9"/>
          <p:cNvSpPr/>
          <p:nvPr/>
        </p:nvSpPr>
        <p:spPr>
          <a:xfrm>
            <a:off x="4315968" y="1874520"/>
            <a:ext cx="402336" cy="402336"/>
          </a:xfrm>
          <a:prstGeom prst="ellipse">
            <a:avLst/>
          </a:prstGeom>
          <a:solidFill>
            <a:srgbClr val="1E5049"/>
          </a:solidFill>
          <a:ln/>
        </p:spPr>
        <p:txBody>
          <a:bodyPr/>
          <a:lstStyle/>
          <a:p>
            <a:endParaRPr lang="en-GB" sz="2800"/>
          </a:p>
        </p:txBody>
      </p:sp>
      <p:sp>
        <p:nvSpPr>
          <p:cNvPr id="14" name="Text 10"/>
          <p:cNvSpPr txBox="1"/>
          <p:nvPr/>
        </p:nvSpPr>
        <p:spPr>
          <a:xfrm>
            <a:off x="4315968" y="1865376"/>
            <a:ext cx="402336"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15" name="Text 11"/>
          <p:cNvSpPr txBox="1"/>
          <p:nvPr/>
        </p:nvSpPr>
        <p:spPr>
          <a:xfrm>
            <a:off x="4882896" y="1837944"/>
            <a:ext cx="6702552" cy="292608"/>
          </a:xfrm>
          <a:prstGeom prst="rect">
            <a:avLst/>
          </a:prstGeom>
          <a:noFill/>
          <a:ln/>
        </p:spPr>
        <p:txBody>
          <a:bodyPr wrap="square" lIns="0" tIns="0" rIns="0" bIns="0" rtlCol="0" anchor="t"/>
          <a:lstStyle/>
          <a:p>
            <a:pPr marL="0" indent="0">
              <a:buNone/>
            </a:pPr>
            <a:r>
              <a:rPr lang="en-US" sz="2000" b="1" dirty="0">
                <a:solidFill>
                  <a:srgbClr val="0E3B36"/>
                </a:solidFill>
                <a:latin typeface="EB Garamond" pitchFamily="34" charset="0"/>
                <a:ea typeface="EB Garamond" pitchFamily="34" charset="-122"/>
                <a:cs typeface="EB Garamond" pitchFamily="34" charset="-120"/>
              </a:rPr>
              <a:t>Open the calculator</a:t>
            </a:r>
            <a:endParaRPr lang="en-US" sz="2000" dirty="0"/>
          </a:p>
        </p:txBody>
      </p:sp>
      <p:sp>
        <p:nvSpPr>
          <p:cNvPr id="16" name="Text 12"/>
          <p:cNvSpPr txBox="1"/>
          <p:nvPr/>
        </p:nvSpPr>
        <p:spPr>
          <a:xfrm>
            <a:off x="4882896" y="2167128"/>
            <a:ext cx="6702552" cy="365760"/>
          </a:xfrm>
          <a:prstGeom prst="rect">
            <a:avLst/>
          </a:prstGeom>
          <a:noFill/>
          <a:ln/>
        </p:spPr>
        <p:txBody>
          <a:bodyPr wrap="square" lIns="0" tIns="0" rIns="0" bIns="0" rtlCol="0" anchor="t"/>
          <a:lstStyle/>
          <a:p>
            <a:pPr marL="0" indent="0">
              <a:lnSpc>
                <a:spcPct val="103000"/>
              </a:lnSpc>
              <a:buNone/>
            </a:pPr>
            <a:r>
              <a:rPr lang="en-US" dirty="0">
                <a:solidFill>
                  <a:srgbClr val="6B7C76"/>
                </a:solidFill>
                <a:latin typeface="EB Garamond" pitchFamily="34" charset="0"/>
                <a:ea typeface="EB Garamond" pitchFamily="34" charset="-122"/>
                <a:cs typeface="EB Garamond" pitchFamily="34" charset="-120"/>
              </a:rPr>
              <a:t>Scan the code, or go to imamwrites.com/inheritance/calculator.</a:t>
            </a:r>
            <a:endParaRPr lang="en-US" dirty="0"/>
          </a:p>
        </p:txBody>
      </p:sp>
      <p:sp>
        <p:nvSpPr>
          <p:cNvPr id="17" name="Shape 13"/>
          <p:cNvSpPr/>
          <p:nvPr/>
        </p:nvSpPr>
        <p:spPr>
          <a:xfrm>
            <a:off x="4315968" y="2807208"/>
            <a:ext cx="402336" cy="402336"/>
          </a:xfrm>
          <a:prstGeom prst="ellipse">
            <a:avLst/>
          </a:prstGeom>
          <a:solidFill>
            <a:srgbClr val="1E5049"/>
          </a:solidFill>
          <a:ln/>
        </p:spPr>
        <p:txBody>
          <a:bodyPr/>
          <a:lstStyle/>
          <a:p>
            <a:endParaRPr lang="en-GB" sz="2800"/>
          </a:p>
        </p:txBody>
      </p:sp>
      <p:sp>
        <p:nvSpPr>
          <p:cNvPr id="18" name="Text 14"/>
          <p:cNvSpPr txBox="1"/>
          <p:nvPr/>
        </p:nvSpPr>
        <p:spPr>
          <a:xfrm>
            <a:off x="4315968" y="2798064"/>
            <a:ext cx="402336"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19" name="Text 15"/>
          <p:cNvSpPr txBox="1"/>
          <p:nvPr/>
        </p:nvSpPr>
        <p:spPr>
          <a:xfrm>
            <a:off x="4882896" y="2770632"/>
            <a:ext cx="6702552" cy="292608"/>
          </a:xfrm>
          <a:prstGeom prst="rect">
            <a:avLst/>
          </a:prstGeom>
          <a:noFill/>
          <a:ln/>
        </p:spPr>
        <p:txBody>
          <a:bodyPr wrap="square" lIns="0" tIns="0" rIns="0" bIns="0" rtlCol="0" anchor="t"/>
          <a:lstStyle/>
          <a:p>
            <a:pPr marL="0" indent="0">
              <a:buNone/>
            </a:pPr>
            <a:r>
              <a:rPr lang="en-US" sz="2000" b="1" dirty="0">
                <a:solidFill>
                  <a:srgbClr val="0E3B36"/>
                </a:solidFill>
                <a:latin typeface="EB Garamond" pitchFamily="34" charset="0"/>
                <a:ea typeface="EB Garamond" pitchFamily="34" charset="-122"/>
                <a:cs typeface="EB Garamond" pitchFamily="34" charset="-120"/>
              </a:rPr>
              <a:t>Start with your own household</a:t>
            </a:r>
            <a:endParaRPr lang="en-US" sz="2000" dirty="0"/>
          </a:p>
        </p:txBody>
      </p:sp>
      <p:sp>
        <p:nvSpPr>
          <p:cNvPr id="20" name="Text 16"/>
          <p:cNvSpPr txBox="1"/>
          <p:nvPr/>
        </p:nvSpPr>
        <p:spPr>
          <a:xfrm>
            <a:off x="4882896" y="3099816"/>
            <a:ext cx="6702552" cy="365760"/>
          </a:xfrm>
          <a:prstGeom prst="rect">
            <a:avLst/>
          </a:prstGeom>
          <a:noFill/>
          <a:ln/>
        </p:spPr>
        <p:txBody>
          <a:bodyPr wrap="square" lIns="0" tIns="0" rIns="0" bIns="0" rtlCol="0" anchor="t"/>
          <a:lstStyle/>
          <a:p>
            <a:pPr marL="0" indent="0">
              <a:lnSpc>
                <a:spcPct val="103000"/>
              </a:lnSpc>
              <a:buNone/>
            </a:pPr>
            <a:r>
              <a:rPr lang="en-US" dirty="0">
                <a:solidFill>
                  <a:srgbClr val="6B7C76"/>
                </a:solidFill>
                <a:latin typeface="EB Garamond" pitchFamily="34" charset="0"/>
                <a:ea typeface="EB Garamond" pitchFamily="34" charset="-122"/>
                <a:cs typeface="EB Garamond" pitchFamily="34" charset="-120"/>
              </a:rPr>
              <a:t>If you passed away today, who would inherit, and how much?</a:t>
            </a:r>
            <a:endParaRPr lang="en-US" dirty="0"/>
          </a:p>
        </p:txBody>
      </p:sp>
      <p:sp>
        <p:nvSpPr>
          <p:cNvPr id="21" name="Shape 17"/>
          <p:cNvSpPr/>
          <p:nvPr/>
        </p:nvSpPr>
        <p:spPr>
          <a:xfrm>
            <a:off x="4315968" y="3739896"/>
            <a:ext cx="402336" cy="402336"/>
          </a:xfrm>
          <a:prstGeom prst="ellipse">
            <a:avLst/>
          </a:prstGeom>
          <a:solidFill>
            <a:srgbClr val="1E5049"/>
          </a:solidFill>
          <a:ln/>
        </p:spPr>
        <p:txBody>
          <a:bodyPr/>
          <a:lstStyle/>
          <a:p>
            <a:endParaRPr lang="en-GB" sz="2800"/>
          </a:p>
        </p:txBody>
      </p:sp>
      <p:sp>
        <p:nvSpPr>
          <p:cNvPr id="22" name="Text 18"/>
          <p:cNvSpPr txBox="1"/>
          <p:nvPr/>
        </p:nvSpPr>
        <p:spPr>
          <a:xfrm>
            <a:off x="4315968" y="3730752"/>
            <a:ext cx="402336"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23" name="Text 19"/>
          <p:cNvSpPr txBox="1"/>
          <p:nvPr/>
        </p:nvSpPr>
        <p:spPr>
          <a:xfrm>
            <a:off x="4882896" y="3703320"/>
            <a:ext cx="6702552" cy="292608"/>
          </a:xfrm>
          <a:prstGeom prst="rect">
            <a:avLst/>
          </a:prstGeom>
          <a:noFill/>
          <a:ln/>
        </p:spPr>
        <p:txBody>
          <a:bodyPr wrap="square" lIns="0" tIns="0" rIns="0" bIns="0" rtlCol="0" anchor="t"/>
          <a:lstStyle/>
          <a:p>
            <a:pPr marL="0" indent="0">
              <a:buNone/>
            </a:pPr>
            <a:r>
              <a:rPr lang="en-US" sz="2000" b="1" dirty="0">
                <a:solidFill>
                  <a:srgbClr val="0E3B36"/>
                </a:solidFill>
                <a:latin typeface="EB Garamond" pitchFamily="34" charset="0"/>
                <a:ea typeface="EB Garamond" pitchFamily="34" charset="-122"/>
                <a:cs typeface="EB Garamond" pitchFamily="34" charset="-120"/>
              </a:rPr>
              <a:t>Now do your parents / elderly relatives</a:t>
            </a:r>
            <a:endParaRPr lang="en-US" sz="2000" dirty="0"/>
          </a:p>
        </p:txBody>
      </p:sp>
      <p:sp>
        <p:nvSpPr>
          <p:cNvPr id="24" name="Text 20"/>
          <p:cNvSpPr txBox="1"/>
          <p:nvPr/>
        </p:nvSpPr>
        <p:spPr>
          <a:xfrm>
            <a:off x="4882896" y="4032504"/>
            <a:ext cx="6702552" cy="365760"/>
          </a:xfrm>
          <a:prstGeom prst="rect">
            <a:avLst/>
          </a:prstGeom>
          <a:noFill/>
          <a:ln/>
        </p:spPr>
        <p:txBody>
          <a:bodyPr wrap="square" lIns="0" tIns="0" rIns="0" bIns="0" rtlCol="0" anchor="t"/>
          <a:lstStyle/>
          <a:p>
            <a:pPr marL="0" indent="0">
              <a:lnSpc>
                <a:spcPct val="103000"/>
              </a:lnSpc>
              <a:buNone/>
            </a:pPr>
            <a:r>
              <a:rPr lang="en-US" dirty="0">
                <a:solidFill>
                  <a:srgbClr val="6B7C76"/>
                </a:solidFill>
                <a:latin typeface="EB Garamond" pitchFamily="34" charset="0"/>
                <a:ea typeface="EB Garamond" pitchFamily="34" charset="-122"/>
                <a:cs typeface="EB Garamond" pitchFamily="34" charset="-120"/>
              </a:rPr>
              <a:t>A quiet gift of clarity for those who may need it most.</a:t>
            </a:r>
            <a:endParaRPr lang="en-US" dirty="0"/>
          </a:p>
        </p:txBody>
      </p:sp>
      <p:sp>
        <p:nvSpPr>
          <p:cNvPr id="25" name="Shape 21"/>
          <p:cNvSpPr/>
          <p:nvPr/>
        </p:nvSpPr>
        <p:spPr>
          <a:xfrm>
            <a:off x="4315968" y="4672584"/>
            <a:ext cx="402336" cy="402336"/>
          </a:xfrm>
          <a:prstGeom prst="ellipse">
            <a:avLst/>
          </a:prstGeom>
          <a:solidFill>
            <a:srgbClr val="C8A45A"/>
          </a:solidFill>
          <a:ln/>
        </p:spPr>
        <p:txBody>
          <a:bodyPr/>
          <a:lstStyle/>
          <a:p>
            <a:endParaRPr lang="en-GB" sz="2800"/>
          </a:p>
        </p:txBody>
      </p:sp>
      <p:sp>
        <p:nvSpPr>
          <p:cNvPr id="26" name="Text 22"/>
          <p:cNvSpPr txBox="1"/>
          <p:nvPr/>
        </p:nvSpPr>
        <p:spPr>
          <a:xfrm>
            <a:off x="4315968" y="4663440"/>
            <a:ext cx="402336"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4</a:t>
            </a:r>
            <a:endParaRPr lang="en-US" sz="2000" dirty="0"/>
          </a:p>
        </p:txBody>
      </p:sp>
      <p:sp>
        <p:nvSpPr>
          <p:cNvPr id="27" name="Text 23"/>
          <p:cNvSpPr txBox="1"/>
          <p:nvPr/>
        </p:nvSpPr>
        <p:spPr>
          <a:xfrm>
            <a:off x="4882896" y="4636008"/>
            <a:ext cx="6702552" cy="292608"/>
          </a:xfrm>
          <a:prstGeom prst="rect">
            <a:avLst/>
          </a:prstGeom>
          <a:noFill/>
          <a:ln/>
        </p:spPr>
        <p:txBody>
          <a:bodyPr wrap="square" lIns="0" tIns="0" rIns="0" bIns="0" rtlCol="0" anchor="t"/>
          <a:lstStyle/>
          <a:p>
            <a:pPr marL="0" indent="0">
              <a:buNone/>
            </a:pPr>
            <a:r>
              <a:rPr lang="en-US" sz="2000" b="1" dirty="0">
                <a:solidFill>
                  <a:srgbClr val="0E3B36"/>
                </a:solidFill>
                <a:latin typeface="EB Garamond" pitchFamily="34" charset="0"/>
                <a:ea typeface="EB Garamond" pitchFamily="34" charset="-122"/>
                <a:cs typeface="EB Garamond" pitchFamily="34" charset="-120"/>
              </a:rPr>
              <a:t>Note anything that surprises you</a:t>
            </a:r>
            <a:endParaRPr lang="en-US" sz="2000" dirty="0"/>
          </a:p>
        </p:txBody>
      </p:sp>
      <p:sp>
        <p:nvSpPr>
          <p:cNvPr id="28" name="Text 24"/>
          <p:cNvSpPr txBox="1"/>
          <p:nvPr/>
        </p:nvSpPr>
        <p:spPr>
          <a:xfrm>
            <a:off x="4882896" y="4965192"/>
            <a:ext cx="6702552" cy="365760"/>
          </a:xfrm>
          <a:prstGeom prst="rect">
            <a:avLst/>
          </a:prstGeom>
          <a:noFill/>
          <a:ln/>
        </p:spPr>
        <p:txBody>
          <a:bodyPr wrap="square" lIns="0" tIns="0" rIns="0" bIns="0" rtlCol="0" anchor="t"/>
          <a:lstStyle/>
          <a:p>
            <a:pPr marL="0" indent="0">
              <a:lnSpc>
                <a:spcPct val="103000"/>
              </a:lnSpc>
              <a:buNone/>
            </a:pPr>
            <a:r>
              <a:rPr lang="en-US" dirty="0">
                <a:solidFill>
                  <a:srgbClr val="6B7C76"/>
                </a:solidFill>
                <a:latin typeface="EB Garamond" pitchFamily="34" charset="0"/>
                <a:ea typeface="EB Garamond" pitchFamily="34" charset="-122"/>
                <a:cs typeface="EB Garamond" pitchFamily="34" charset="-120"/>
              </a:rPr>
              <a:t>Jot down questions to raise in the discussion.</a:t>
            </a:r>
            <a:endParaRPr lang="en-US" dirty="0"/>
          </a:p>
        </p:txBody>
      </p:sp>
      <p:sp>
        <p:nvSpPr>
          <p:cNvPr id="29" name="Shape 25"/>
          <p:cNvSpPr/>
          <p:nvPr/>
        </p:nvSpPr>
        <p:spPr>
          <a:xfrm>
            <a:off x="566928" y="5815584"/>
            <a:ext cx="11055096" cy="658368"/>
          </a:xfrm>
          <a:prstGeom prst="roundRect">
            <a:avLst>
              <a:gd name="adj" fmla="val 9722"/>
            </a:avLst>
          </a:prstGeom>
          <a:solidFill>
            <a:srgbClr val="F5EDD9"/>
          </a:solidFill>
          <a:ln w="12700">
            <a:solidFill>
              <a:srgbClr val="E6D5AE"/>
            </a:solidFill>
            <a:prstDash val="solid"/>
          </a:ln>
        </p:spPr>
        <p:txBody>
          <a:bodyPr/>
          <a:lstStyle/>
          <a:p>
            <a:endParaRPr lang="en-GB" sz="2800"/>
          </a:p>
        </p:txBody>
      </p:sp>
      <p:sp>
        <p:nvSpPr>
          <p:cNvPr id="30" name="Text 26"/>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b="1" dirty="0">
                <a:solidFill>
                  <a:srgbClr val="0E3B36"/>
                </a:solidFill>
                <a:latin typeface="EB Garamond" pitchFamily="34" charset="0"/>
                <a:ea typeface="EB Garamond" pitchFamily="34" charset="-122"/>
                <a:cs typeface="EB Garamond" pitchFamily="34" charset="-120"/>
              </a:rPr>
              <a:t>A guide, not a fatwa.  </a:t>
            </a:r>
            <a:r>
              <a:rPr lang="en-US" dirty="0">
                <a:solidFill>
                  <a:srgbClr val="233631"/>
                </a:solidFill>
                <a:latin typeface="EB Garamond" pitchFamily="34" charset="0"/>
                <a:ea typeface="EB Garamond" pitchFamily="34" charset="-122"/>
                <a:cs typeface="EB Garamond" pitchFamily="34" charset="-120"/>
              </a:rPr>
              <a:t>Always confirm the exact shares with a qualified Mufti. Have a complicated case? Bring it to the front and we’ll work through it together.</a:t>
            </a:r>
            <a:endParaRPr lang="en-US" dirty="0"/>
          </a:p>
        </p:txBody>
      </p:sp>
      <p:sp>
        <p:nvSpPr>
          <p:cNvPr id="31" name="Slide Number 37"/>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37</a:t>
            </a:r>
            <a:endParaRPr lang="en-US" sz="10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29">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SECTION 3</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Worked scenarios</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1550" dirty="0">
                <a:solidFill>
                  <a:srgbClr val="5FA392"/>
                </a:solidFill>
                <a:latin typeface="EB Garamond" pitchFamily="34" charset="0"/>
                <a:ea typeface="EB Garamond" pitchFamily="34" charset="-122"/>
                <a:cs typeface="EB Garamond" pitchFamily="34" charset="-120"/>
              </a:rPr>
              <a:t>Made-up families, real-style maths. We pay funeral + debts + any wasiyyah first, then split what remains.</a:t>
            </a:r>
            <a:endParaRPr lang="en-US" sz="155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38</a:t>
            </a:r>
            <a:endParaRPr lang="en-US" sz="10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1</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Wife, mother and a son</a:t>
            </a:r>
            <a:endParaRPr lang="en-US" sz="3300" dirty="0"/>
          </a:p>
        </p:txBody>
      </p:sp>
      <p:sp>
        <p:nvSpPr>
          <p:cNvPr id="6" name="Shape 3"/>
          <p:cNvSpPr/>
          <p:nvPr/>
        </p:nvSpPr>
        <p:spPr>
          <a:xfrm>
            <a:off x="548640" y="1645920"/>
            <a:ext cx="3749040" cy="393192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The family</a:t>
            </a:r>
            <a:endParaRPr lang="en-US" sz="2000" dirty="0"/>
          </a:p>
        </p:txBody>
      </p:sp>
      <p:sp>
        <p:nvSpPr>
          <p:cNvPr id="8" name="Text 5"/>
          <p:cNvSpPr/>
          <p:nvPr/>
        </p:nvSpPr>
        <p:spPr>
          <a:xfrm>
            <a:off x="822960" y="2194560"/>
            <a:ext cx="3200400" cy="1828800"/>
          </a:xfrm>
          <a:prstGeom prst="rect">
            <a:avLst/>
          </a:prstGeom>
          <a:noFill/>
          <a:ln/>
        </p:spPr>
        <p:txBody>
          <a:bodyPr wrap="square" lIns="0" tIns="0" rIns="0" bIns="0" rtlCol="0" anchor="ctr"/>
          <a:lstStyle/>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Wife (legally married)</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Mother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One son</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No other heirs</a:t>
            </a:r>
            <a:endParaRPr lang="en-US" sz="2000" dirty="0"/>
          </a:p>
        </p:txBody>
      </p:sp>
      <p:sp>
        <p:nvSpPr>
          <p:cNvPr id="9" name="Shape 6"/>
          <p:cNvSpPr/>
          <p:nvPr/>
        </p:nvSpPr>
        <p:spPr>
          <a:xfrm>
            <a:off x="822960" y="4434840"/>
            <a:ext cx="3200400" cy="914400"/>
          </a:xfrm>
          <a:prstGeom prst="roundRect">
            <a:avLst>
              <a:gd name="adj" fmla="val 8000"/>
            </a:avLst>
          </a:prstGeom>
          <a:solidFill>
            <a:srgbClr val="FFFFFF"/>
          </a:solidFill>
          <a:ln/>
        </p:spPr>
        <p:txBody>
          <a:bodyPr/>
          <a:lstStyle/>
          <a:p>
            <a:endParaRPr lang="en-GB" sz="2800"/>
          </a:p>
        </p:txBody>
      </p:sp>
      <p:sp>
        <p:nvSpPr>
          <p:cNvPr id="10" name="Text 7"/>
          <p:cNvSpPr/>
          <p:nvPr/>
        </p:nvSpPr>
        <p:spPr>
          <a:xfrm>
            <a:off x="822960" y="4498848"/>
            <a:ext cx="3200400" cy="27432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Estate after funeral &amp; debts</a:t>
            </a:r>
            <a:endParaRPr lang="en-US" dirty="0"/>
          </a:p>
        </p:txBody>
      </p:sp>
      <p:sp>
        <p:nvSpPr>
          <p:cNvPr id="11" name="Text 8"/>
          <p:cNvSpPr/>
          <p:nvPr/>
        </p:nvSpPr>
        <p:spPr>
          <a:xfrm>
            <a:off x="822960" y="4736592"/>
            <a:ext cx="3200400" cy="54864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£360,000</a:t>
            </a:r>
            <a:endParaRPr lang="en-US" sz="4400" dirty="0"/>
          </a:p>
        </p:txBody>
      </p:sp>
      <p:sp>
        <p:nvSpPr>
          <p:cNvPr id="12" name="Text 9"/>
          <p:cNvSpPr/>
          <p:nvPr/>
        </p:nvSpPr>
        <p:spPr>
          <a:xfrm>
            <a:off x="4709160" y="1691640"/>
            <a:ext cx="6933895"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Who gets what</a:t>
            </a:r>
            <a:endParaRPr lang="en-US" sz="2000" dirty="0"/>
          </a:p>
        </p:txBody>
      </p:sp>
      <p:graphicFrame>
        <p:nvGraphicFramePr>
          <p:cNvPr id="31" name="Table 0"/>
          <p:cNvGraphicFramePr>
            <a:graphicFrameLocks noGrp="1"/>
          </p:cNvGraphicFramePr>
          <p:nvPr>
            <p:extLst>
              <p:ext uri="{D42A27DB-BD31-4B8C-83A1-F6EECF244321}">
                <p14:modId xmlns:p14="http://schemas.microsoft.com/office/powerpoint/2010/main" val="3860890414"/>
              </p:ext>
            </p:extLst>
          </p:nvPr>
        </p:nvGraphicFramePr>
        <p:xfrm>
          <a:off x="4709160" y="2057400"/>
          <a:ext cx="6933896" cy="1828800"/>
        </p:xfrm>
        <a:graphic>
          <a:graphicData uri="http://schemas.openxmlformats.org/drawingml/2006/table">
            <a:tbl>
              <a:tblPr/>
              <a:tblGrid>
                <a:gridCol w="3189592">
                  <a:extLst>
                    <a:ext uri="{9D8B030D-6E8A-4147-A177-3AD203B41FA5}">
                      <a16:colId xmlns:a16="http://schemas.microsoft.com/office/drawing/2014/main" val="20000"/>
                    </a:ext>
                  </a:extLst>
                </a:gridCol>
                <a:gridCol w="1664135">
                  <a:extLst>
                    <a:ext uri="{9D8B030D-6E8A-4147-A177-3AD203B41FA5}">
                      <a16:colId xmlns:a16="http://schemas.microsoft.com/office/drawing/2014/main" val="20001"/>
                    </a:ext>
                  </a:extLst>
                </a:gridCol>
                <a:gridCol w="2080169">
                  <a:extLst>
                    <a:ext uri="{9D8B030D-6E8A-4147-A177-3AD203B41FA5}">
                      <a16:colId xmlns:a16="http://schemas.microsoft.com/office/drawing/2014/main" val="20002"/>
                    </a:ext>
                  </a:extLst>
                </a:gridCol>
              </a:tblGrid>
              <a:tr h="457200">
                <a:tc>
                  <a:txBody>
                    <a:bodyPr/>
                    <a:lstStyle/>
                    <a:p>
                      <a:pPr marL="0" indent="0" algn="l">
                        <a:buNone/>
                      </a:pPr>
                      <a:r>
                        <a:rPr lang="en-US" sz="1800" b="1" dirty="0">
                          <a:solidFill>
                            <a:srgbClr val="FFFFFF"/>
                          </a:solidFill>
                          <a:latin typeface="EB Garamond" pitchFamily="34" charset="0"/>
                          <a:ea typeface="EB Garamond" pitchFamily="34" charset="-122"/>
                          <a:cs typeface="EB Garamond" pitchFamily="34" charset="-120"/>
                        </a:rPr>
                        <a:t>Heir</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Share</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r">
                        <a:buNone/>
                      </a:pPr>
                      <a:r>
                        <a:rPr lang="en-US" sz="1800" b="1" dirty="0">
                          <a:solidFill>
                            <a:srgbClr val="FFFFFF"/>
                          </a:solidFill>
                          <a:latin typeface="EB Garamond" pitchFamily="34" charset="0"/>
                          <a:ea typeface="EB Garamond" pitchFamily="34" charset="-122"/>
                          <a:cs typeface="EB Garamond" pitchFamily="34" charset="-120"/>
                        </a:rPr>
                        <a:t>Receives</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Wife</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1/8</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£45,000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Mother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1/6</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£60,000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Son (residue)</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rest</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£255,000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4" name="Shape 10"/>
          <p:cNvSpPr/>
          <p:nvPr/>
        </p:nvSpPr>
        <p:spPr>
          <a:xfrm>
            <a:off x="4709160" y="4069080"/>
            <a:ext cx="6933895" cy="1508760"/>
          </a:xfrm>
          <a:prstGeom prst="roundRect">
            <a:avLst>
              <a:gd name="adj" fmla="val 4848"/>
            </a:avLst>
          </a:prstGeom>
          <a:solidFill>
            <a:srgbClr val="E9F2EE"/>
          </a:solidFill>
          <a:ln/>
          <a:effectLst>
            <a:outerShdw blurRad="88900" dist="38100" dir="5400000" algn="bl" rotWithShape="0">
              <a:srgbClr val="000000">
                <a:alpha val="13000"/>
              </a:srgbClr>
            </a:outerShdw>
          </a:effectLst>
        </p:spPr>
        <p:txBody>
          <a:bodyPr/>
          <a:lstStyle/>
          <a:p>
            <a:endParaRPr lang="en-GB" sz="2800"/>
          </a:p>
        </p:txBody>
      </p:sp>
      <p:sp>
        <p:nvSpPr>
          <p:cNvPr id="15" name="Text 11"/>
          <p:cNvSpPr/>
          <p:nvPr/>
        </p:nvSpPr>
        <p:spPr>
          <a:xfrm>
            <a:off x="4937760" y="4178808"/>
            <a:ext cx="6476695" cy="141732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a:t>
            </a:r>
            <a:r>
              <a:rPr lang="en-US" sz="2000" dirty="0">
                <a:solidFill>
                  <a:srgbClr val="1C2B27"/>
                </a:solidFill>
                <a:latin typeface="EB Garamond" pitchFamily="34" charset="0"/>
                <a:ea typeface="EB Garamond" pitchFamily="34" charset="-122"/>
                <a:cs typeface="EB Garamond" pitchFamily="34" charset="-120"/>
              </a:rPr>
              <a:t>Wife and mother take their fixed fractions (1/8 + 1/6). The son is </a:t>
            </a:r>
            <a:r>
              <a:rPr lang="en-US" sz="2000" i="1" dirty="0">
                <a:solidFill>
                  <a:srgbClr val="1C2B27"/>
                </a:solidFill>
                <a:latin typeface="EB Garamond" pitchFamily="34" charset="0"/>
                <a:ea typeface="EB Garamond" pitchFamily="34" charset="-122"/>
                <a:cs typeface="EB Garamond" pitchFamily="34" charset="-120"/>
              </a:rPr>
              <a:t>asaba</a:t>
            </a:r>
            <a:r>
              <a:rPr lang="en-US" sz="2000" dirty="0">
                <a:solidFill>
                  <a:srgbClr val="1C2B27"/>
                </a:solidFill>
                <a:latin typeface="EB Garamond" pitchFamily="34" charset="0"/>
                <a:ea typeface="EB Garamond" pitchFamily="34" charset="-122"/>
                <a:cs typeface="EB Garamond" pitchFamily="34" charset="-120"/>
              </a:rPr>
              <a:t> — he sweeps up everything that remains.</a:t>
            </a:r>
            <a:endParaRPr lang="en-US" sz="2000" dirty="0"/>
          </a:p>
        </p:txBody>
      </p:sp>
      <p:sp>
        <p:nvSpPr>
          <p:cNvPr id="16" name="Text 12"/>
          <p:cNvSpPr/>
          <p:nvPr/>
        </p:nvSpPr>
        <p:spPr>
          <a:xfrm>
            <a:off x="548640" y="5870448"/>
            <a:ext cx="11094415" cy="365760"/>
          </a:xfrm>
          <a:prstGeom prst="rect">
            <a:avLst/>
          </a:prstGeom>
          <a:noFill/>
          <a:ln/>
        </p:spPr>
        <p:txBody>
          <a:bodyPr wrap="square" lIns="0" tIns="0" rIns="0" bIns="0" rtlCol="0" anchor="ctr"/>
          <a:lstStyle/>
          <a:p>
            <a:pPr marL="0" indent="0" algn="ctr">
              <a:buNone/>
            </a:pPr>
            <a:r>
              <a:rPr lang="en-US" i="1" dirty="0">
                <a:solidFill>
                  <a:srgbClr val="5E726B"/>
                </a:solidFill>
                <a:latin typeface="EB Garamond" pitchFamily="34" charset="0"/>
                <a:ea typeface="EB Garamond" pitchFamily="34" charset="-122"/>
                <a:cs typeface="EB Garamond" pitchFamily="34" charset="-120"/>
              </a:rPr>
              <a:t>Illustration of the Islamic shares only — it assumes funeral costs and debts are paid and that no Inheritance Tax is due.</a:t>
            </a:r>
            <a:endParaRPr lang="en-US" dirty="0"/>
          </a:p>
        </p:txBody>
      </p:sp>
      <p:sp>
        <p:nvSpPr>
          <p:cNvPr id="18"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39</a:t>
            </a:r>
            <a:endParaRPr lang="en-US" sz="10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2</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Wife, a son and a daughter</a:t>
            </a:r>
            <a:endParaRPr lang="en-US" sz="3300" dirty="0"/>
          </a:p>
        </p:txBody>
      </p:sp>
      <p:sp>
        <p:nvSpPr>
          <p:cNvPr id="6" name="Shape 3"/>
          <p:cNvSpPr/>
          <p:nvPr/>
        </p:nvSpPr>
        <p:spPr>
          <a:xfrm>
            <a:off x="548640" y="1645920"/>
            <a:ext cx="3749040" cy="393192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The family</a:t>
            </a:r>
            <a:endParaRPr lang="en-US" sz="2000" dirty="0"/>
          </a:p>
        </p:txBody>
      </p:sp>
      <p:sp>
        <p:nvSpPr>
          <p:cNvPr id="8" name="Text 5"/>
          <p:cNvSpPr/>
          <p:nvPr/>
        </p:nvSpPr>
        <p:spPr>
          <a:xfrm>
            <a:off x="822960" y="2194560"/>
            <a:ext cx="3200400" cy="1828800"/>
          </a:xfrm>
          <a:prstGeom prst="rect">
            <a:avLst/>
          </a:prstGeom>
          <a:noFill/>
          <a:ln/>
        </p:spPr>
        <p:txBody>
          <a:bodyPr wrap="square" lIns="0" tIns="0" rIns="0" bIns="0" rtlCol="0" anchor="ctr"/>
          <a:lstStyle/>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Wife (legally married)</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One son</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One daughter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No living parents</a:t>
            </a:r>
            <a:endParaRPr lang="en-US" sz="2000" dirty="0"/>
          </a:p>
        </p:txBody>
      </p:sp>
      <p:sp>
        <p:nvSpPr>
          <p:cNvPr id="9" name="Shape 6"/>
          <p:cNvSpPr/>
          <p:nvPr/>
        </p:nvSpPr>
        <p:spPr>
          <a:xfrm>
            <a:off x="822960" y="4434840"/>
            <a:ext cx="3200400" cy="914400"/>
          </a:xfrm>
          <a:prstGeom prst="roundRect">
            <a:avLst>
              <a:gd name="adj" fmla="val 8000"/>
            </a:avLst>
          </a:prstGeom>
          <a:solidFill>
            <a:srgbClr val="FFFFFF"/>
          </a:solidFill>
          <a:ln/>
        </p:spPr>
        <p:txBody>
          <a:bodyPr/>
          <a:lstStyle/>
          <a:p>
            <a:endParaRPr lang="en-GB" sz="2800"/>
          </a:p>
        </p:txBody>
      </p:sp>
      <p:sp>
        <p:nvSpPr>
          <p:cNvPr id="10" name="Text 7"/>
          <p:cNvSpPr/>
          <p:nvPr/>
        </p:nvSpPr>
        <p:spPr>
          <a:xfrm>
            <a:off x="822960" y="4498848"/>
            <a:ext cx="3200400" cy="27432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Estate after funeral &amp; debts</a:t>
            </a:r>
            <a:endParaRPr lang="en-US" dirty="0"/>
          </a:p>
        </p:txBody>
      </p:sp>
      <p:sp>
        <p:nvSpPr>
          <p:cNvPr id="11" name="Text 8"/>
          <p:cNvSpPr/>
          <p:nvPr/>
        </p:nvSpPr>
        <p:spPr>
          <a:xfrm>
            <a:off x="822960" y="4736592"/>
            <a:ext cx="3200400" cy="54864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£240,000</a:t>
            </a:r>
            <a:endParaRPr lang="en-US" sz="4400" dirty="0"/>
          </a:p>
        </p:txBody>
      </p:sp>
      <p:sp>
        <p:nvSpPr>
          <p:cNvPr id="12" name="Text 9"/>
          <p:cNvSpPr/>
          <p:nvPr/>
        </p:nvSpPr>
        <p:spPr>
          <a:xfrm>
            <a:off x="4709160" y="1691640"/>
            <a:ext cx="6933895"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Who gets what</a:t>
            </a:r>
            <a:endParaRPr lang="en-US" sz="2000" dirty="0"/>
          </a:p>
        </p:txBody>
      </p:sp>
      <p:graphicFrame>
        <p:nvGraphicFramePr>
          <p:cNvPr id="32" name="Table 0"/>
          <p:cNvGraphicFramePr>
            <a:graphicFrameLocks noGrp="1"/>
          </p:cNvGraphicFramePr>
          <p:nvPr>
            <p:extLst>
              <p:ext uri="{D42A27DB-BD31-4B8C-83A1-F6EECF244321}">
                <p14:modId xmlns:p14="http://schemas.microsoft.com/office/powerpoint/2010/main" val="1030799478"/>
              </p:ext>
            </p:extLst>
          </p:nvPr>
        </p:nvGraphicFramePr>
        <p:xfrm>
          <a:off x="4709160" y="2057400"/>
          <a:ext cx="6933896" cy="1828800"/>
        </p:xfrm>
        <a:graphic>
          <a:graphicData uri="http://schemas.openxmlformats.org/drawingml/2006/table">
            <a:tbl>
              <a:tblPr/>
              <a:tblGrid>
                <a:gridCol w="3189592">
                  <a:extLst>
                    <a:ext uri="{9D8B030D-6E8A-4147-A177-3AD203B41FA5}">
                      <a16:colId xmlns:a16="http://schemas.microsoft.com/office/drawing/2014/main" val="20000"/>
                    </a:ext>
                  </a:extLst>
                </a:gridCol>
                <a:gridCol w="1664135">
                  <a:extLst>
                    <a:ext uri="{9D8B030D-6E8A-4147-A177-3AD203B41FA5}">
                      <a16:colId xmlns:a16="http://schemas.microsoft.com/office/drawing/2014/main" val="20001"/>
                    </a:ext>
                  </a:extLst>
                </a:gridCol>
                <a:gridCol w="2080169">
                  <a:extLst>
                    <a:ext uri="{9D8B030D-6E8A-4147-A177-3AD203B41FA5}">
                      <a16:colId xmlns:a16="http://schemas.microsoft.com/office/drawing/2014/main" val="20002"/>
                    </a:ext>
                  </a:extLst>
                </a:gridCol>
              </a:tblGrid>
              <a:tr h="457200">
                <a:tc>
                  <a:txBody>
                    <a:bodyPr/>
                    <a:lstStyle/>
                    <a:p>
                      <a:pPr marL="0" indent="0" algn="l">
                        <a:buNone/>
                      </a:pPr>
                      <a:r>
                        <a:rPr lang="en-US" sz="2000" b="1" dirty="0">
                          <a:solidFill>
                            <a:srgbClr val="FFFFFF"/>
                          </a:solidFill>
                          <a:latin typeface="EB Garamond" pitchFamily="34" charset="0"/>
                          <a:ea typeface="EB Garamond" pitchFamily="34" charset="-122"/>
                          <a:cs typeface="EB Garamond" pitchFamily="34" charset="-120"/>
                        </a:rPr>
                        <a:t>Heir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Share</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r">
                        <a:buNone/>
                      </a:pPr>
                      <a:r>
                        <a:rPr lang="en-US" sz="2000" b="1" dirty="0">
                          <a:solidFill>
                            <a:srgbClr val="FFFFFF"/>
                          </a:solidFill>
                          <a:latin typeface="EB Garamond" pitchFamily="34" charset="0"/>
                          <a:ea typeface="EB Garamond" pitchFamily="34" charset="-122"/>
                          <a:cs typeface="EB Garamond" pitchFamily="34" charset="-120"/>
                        </a:rPr>
                        <a:t>Receives</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457200">
                <a:tc>
                  <a:txBody>
                    <a:bodyPr/>
                    <a:lstStyle/>
                    <a:p>
                      <a:pPr marL="0" indent="0">
                        <a:buNone/>
                      </a:pPr>
                      <a:r>
                        <a:rPr lang="en-US" sz="2400" b="1" dirty="0">
                          <a:solidFill>
                            <a:srgbClr val="0E3B34"/>
                          </a:solidFill>
                          <a:latin typeface="EB Garamond" pitchFamily="34" charset="0"/>
                          <a:ea typeface="EB Garamond" pitchFamily="34" charset="-122"/>
                          <a:cs typeface="EB Garamond" pitchFamily="34" charset="-120"/>
                        </a:rPr>
                        <a:t>Wife</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400" b="1" dirty="0">
                          <a:solidFill>
                            <a:srgbClr val="9C7B33"/>
                          </a:solidFill>
                          <a:latin typeface="EB Garamond" pitchFamily="34" charset="0"/>
                          <a:ea typeface="EB Garamond" pitchFamily="34" charset="-122"/>
                          <a:cs typeface="EB Garamond" pitchFamily="34" charset="-120"/>
                        </a:rPr>
                        <a:t>1/8</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400" b="1" dirty="0">
                          <a:solidFill>
                            <a:srgbClr val="2C7A6B"/>
                          </a:solidFill>
                          <a:latin typeface="EB Garamond" pitchFamily="34" charset="0"/>
                          <a:ea typeface="EB Garamond" pitchFamily="34" charset="-122"/>
                          <a:cs typeface="EB Garamond" pitchFamily="34" charset="-120"/>
                        </a:rPr>
                        <a:t>£30,000</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2400" b="1" dirty="0">
                          <a:solidFill>
                            <a:srgbClr val="0E3B34"/>
                          </a:solidFill>
                          <a:latin typeface="EB Garamond" pitchFamily="34" charset="0"/>
                          <a:ea typeface="EB Garamond" pitchFamily="34" charset="-122"/>
                          <a:cs typeface="EB Garamond" pitchFamily="34" charset="-120"/>
                        </a:rPr>
                        <a:t>Son</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2400" b="1" dirty="0">
                          <a:solidFill>
                            <a:srgbClr val="9C7B33"/>
                          </a:solidFill>
                          <a:latin typeface="EB Garamond" pitchFamily="34" charset="0"/>
                          <a:ea typeface="EB Garamond" pitchFamily="34" charset="-122"/>
                          <a:cs typeface="EB Garamond" pitchFamily="34" charset="-120"/>
                        </a:rPr>
                        <a:t>2 parts</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2400" b="1" dirty="0">
                          <a:solidFill>
                            <a:srgbClr val="2C7A6B"/>
                          </a:solidFill>
                          <a:latin typeface="EB Garamond" pitchFamily="34" charset="0"/>
                          <a:ea typeface="EB Garamond" pitchFamily="34" charset="-122"/>
                          <a:cs typeface="EB Garamond" pitchFamily="34" charset="-120"/>
                        </a:rPr>
                        <a:t>£140,000</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2400" b="1" dirty="0">
                          <a:solidFill>
                            <a:srgbClr val="0E3B34"/>
                          </a:solidFill>
                          <a:latin typeface="EB Garamond" pitchFamily="34" charset="0"/>
                          <a:ea typeface="EB Garamond" pitchFamily="34" charset="-122"/>
                          <a:cs typeface="EB Garamond" pitchFamily="34" charset="-120"/>
                        </a:rPr>
                        <a:t>Daughter</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400" b="1" dirty="0">
                          <a:solidFill>
                            <a:srgbClr val="9C7B33"/>
                          </a:solidFill>
                          <a:latin typeface="EB Garamond" pitchFamily="34" charset="0"/>
                          <a:ea typeface="EB Garamond" pitchFamily="34" charset="-122"/>
                          <a:cs typeface="EB Garamond" pitchFamily="34" charset="-120"/>
                        </a:rPr>
                        <a:t>1 part</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400" b="1" dirty="0">
                          <a:solidFill>
                            <a:srgbClr val="2C7A6B"/>
                          </a:solidFill>
                          <a:latin typeface="EB Garamond" pitchFamily="34" charset="0"/>
                          <a:ea typeface="EB Garamond" pitchFamily="34" charset="-122"/>
                          <a:cs typeface="EB Garamond" pitchFamily="34" charset="-120"/>
                        </a:rPr>
                        <a:t>£70,000</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4" name="Shape 10"/>
          <p:cNvSpPr/>
          <p:nvPr/>
        </p:nvSpPr>
        <p:spPr>
          <a:xfrm>
            <a:off x="4709160" y="4069080"/>
            <a:ext cx="6933895" cy="1508760"/>
          </a:xfrm>
          <a:prstGeom prst="roundRect">
            <a:avLst>
              <a:gd name="adj" fmla="val 4848"/>
            </a:avLst>
          </a:prstGeom>
          <a:solidFill>
            <a:srgbClr val="E9F2EE"/>
          </a:solidFill>
          <a:ln/>
          <a:effectLst>
            <a:outerShdw blurRad="88900" dist="38100" dir="5400000" algn="bl" rotWithShape="0">
              <a:srgbClr val="000000">
                <a:alpha val="13000"/>
              </a:srgbClr>
            </a:outerShdw>
          </a:effectLst>
        </p:spPr>
        <p:txBody>
          <a:bodyPr/>
          <a:lstStyle/>
          <a:p>
            <a:endParaRPr lang="en-GB" sz="2800"/>
          </a:p>
        </p:txBody>
      </p:sp>
      <p:sp>
        <p:nvSpPr>
          <p:cNvPr id="15" name="Text 11"/>
          <p:cNvSpPr/>
          <p:nvPr/>
        </p:nvSpPr>
        <p:spPr>
          <a:xfrm>
            <a:off x="4937760" y="4178808"/>
            <a:ext cx="6476695" cy="141732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a:t>
            </a:r>
            <a:r>
              <a:rPr lang="en-US" sz="2000" dirty="0">
                <a:solidFill>
                  <a:srgbClr val="1C2B27"/>
                </a:solidFill>
                <a:latin typeface="EB Garamond" pitchFamily="34" charset="0"/>
                <a:ea typeface="EB Garamond" pitchFamily="34" charset="-122"/>
                <a:cs typeface="EB Garamond" pitchFamily="34" charset="-120"/>
              </a:rPr>
              <a:t>After the wife’s 1/8, the £210,000 remainder goes to the children as </a:t>
            </a:r>
            <a:r>
              <a:rPr lang="en-US" sz="2000" i="1" dirty="0">
                <a:solidFill>
                  <a:srgbClr val="1C2B27"/>
                </a:solidFill>
                <a:latin typeface="EB Garamond" pitchFamily="34" charset="0"/>
                <a:ea typeface="EB Garamond" pitchFamily="34" charset="-122"/>
                <a:cs typeface="EB Garamond" pitchFamily="34" charset="-120"/>
              </a:rPr>
              <a:t>asaba</a:t>
            </a:r>
            <a:r>
              <a:rPr lang="en-US" sz="2000" dirty="0">
                <a:solidFill>
                  <a:srgbClr val="1C2B27"/>
                </a:solidFill>
                <a:latin typeface="EB Garamond" pitchFamily="34" charset="0"/>
                <a:ea typeface="EB Garamond" pitchFamily="34" charset="-122"/>
                <a:cs typeface="EB Garamond" pitchFamily="34" charset="-120"/>
              </a:rPr>
              <a:t>, split 2:1 — the son receives double the daughter.</a:t>
            </a:r>
            <a:endParaRPr lang="en-US" sz="2000" dirty="0"/>
          </a:p>
        </p:txBody>
      </p:sp>
      <p:sp>
        <p:nvSpPr>
          <p:cNvPr id="16" name="Text 12"/>
          <p:cNvSpPr/>
          <p:nvPr/>
        </p:nvSpPr>
        <p:spPr>
          <a:xfrm>
            <a:off x="548640" y="5870448"/>
            <a:ext cx="11094415" cy="365760"/>
          </a:xfrm>
          <a:prstGeom prst="rect">
            <a:avLst/>
          </a:prstGeom>
          <a:noFill/>
          <a:ln/>
        </p:spPr>
        <p:txBody>
          <a:bodyPr wrap="square" lIns="0" tIns="0" rIns="0" bIns="0" rtlCol="0" anchor="ctr"/>
          <a:lstStyle/>
          <a:p>
            <a:pPr marL="0" indent="0" algn="ctr">
              <a:buNone/>
            </a:pPr>
            <a:r>
              <a:rPr lang="en-US" i="1" dirty="0">
                <a:solidFill>
                  <a:srgbClr val="5E726B"/>
                </a:solidFill>
                <a:latin typeface="EB Garamond" pitchFamily="34" charset="0"/>
                <a:ea typeface="EB Garamond" pitchFamily="34" charset="-122"/>
                <a:cs typeface="EB Garamond" pitchFamily="34" charset="-120"/>
              </a:rPr>
              <a:t>Illustration of the Islamic shares only — it assumes funeral costs and debts are paid and that no Inheritance Tax is due.</a:t>
            </a:r>
            <a:endParaRPr lang="en-US" dirty="0"/>
          </a:p>
        </p:txBody>
      </p:sp>
      <p:sp>
        <p:nvSpPr>
          <p:cNvPr id="18"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40</a:t>
            </a:r>
            <a:endParaRPr lang="en-US" sz="10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3</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Husband, both parents, two children</a:t>
            </a:r>
            <a:endParaRPr lang="en-US" sz="3300" dirty="0"/>
          </a:p>
        </p:txBody>
      </p:sp>
      <p:sp>
        <p:nvSpPr>
          <p:cNvPr id="6" name="Shape 3"/>
          <p:cNvSpPr/>
          <p:nvPr/>
        </p:nvSpPr>
        <p:spPr>
          <a:xfrm>
            <a:off x="548640" y="1645920"/>
            <a:ext cx="3749040" cy="393192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The family</a:t>
            </a:r>
            <a:endParaRPr lang="en-US" sz="2000" dirty="0"/>
          </a:p>
        </p:txBody>
      </p:sp>
      <p:sp>
        <p:nvSpPr>
          <p:cNvPr id="8" name="Text 5"/>
          <p:cNvSpPr/>
          <p:nvPr/>
        </p:nvSpPr>
        <p:spPr>
          <a:xfrm>
            <a:off x="822960" y="2194560"/>
            <a:ext cx="3200400" cy="1828800"/>
          </a:xfrm>
          <a:prstGeom prst="rect">
            <a:avLst/>
          </a:prstGeom>
          <a:noFill/>
          <a:ln/>
        </p:spPr>
        <p:txBody>
          <a:bodyPr wrap="square" lIns="0" tIns="0" rIns="0" bIns="0" rtlCol="0" anchor="ctr"/>
          <a:lstStyle/>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Husband (legally married)</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Mother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Father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One son &amp; one daughter</a:t>
            </a:r>
            <a:endParaRPr lang="en-US" sz="2000" dirty="0"/>
          </a:p>
        </p:txBody>
      </p:sp>
      <p:sp>
        <p:nvSpPr>
          <p:cNvPr id="9" name="Shape 6"/>
          <p:cNvSpPr/>
          <p:nvPr/>
        </p:nvSpPr>
        <p:spPr>
          <a:xfrm>
            <a:off x="822960" y="4434840"/>
            <a:ext cx="3200400" cy="914400"/>
          </a:xfrm>
          <a:prstGeom prst="roundRect">
            <a:avLst>
              <a:gd name="adj" fmla="val 8000"/>
            </a:avLst>
          </a:prstGeom>
          <a:solidFill>
            <a:srgbClr val="FFFFFF"/>
          </a:solidFill>
          <a:ln/>
        </p:spPr>
        <p:txBody>
          <a:bodyPr/>
          <a:lstStyle/>
          <a:p>
            <a:endParaRPr lang="en-GB" sz="2800"/>
          </a:p>
        </p:txBody>
      </p:sp>
      <p:sp>
        <p:nvSpPr>
          <p:cNvPr id="10" name="Text 7"/>
          <p:cNvSpPr/>
          <p:nvPr/>
        </p:nvSpPr>
        <p:spPr>
          <a:xfrm>
            <a:off x="822960" y="4498848"/>
            <a:ext cx="3200400" cy="27432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Estate after funeral &amp; debts</a:t>
            </a:r>
            <a:endParaRPr lang="en-US" dirty="0"/>
          </a:p>
        </p:txBody>
      </p:sp>
      <p:sp>
        <p:nvSpPr>
          <p:cNvPr id="11" name="Text 8"/>
          <p:cNvSpPr/>
          <p:nvPr/>
        </p:nvSpPr>
        <p:spPr>
          <a:xfrm>
            <a:off x="822960" y="4736592"/>
            <a:ext cx="3200400" cy="54864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£720,000</a:t>
            </a:r>
            <a:endParaRPr lang="en-US" sz="4400" dirty="0"/>
          </a:p>
        </p:txBody>
      </p:sp>
      <p:sp>
        <p:nvSpPr>
          <p:cNvPr id="12" name="Text 9"/>
          <p:cNvSpPr/>
          <p:nvPr/>
        </p:nvSpPr>
        <p:spPr>
          <a:xfrm>
            <a:off x="4709160" y="1691640"/>
            <a:ext cx="6933895"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Who gets what</a:t>
            </a:r>
            <a:endParaRPr lang="en-US" sz="2000" dirty="0"/>
          </a:p>
        </p:txBody>
      </p:sp>
      <p:graphicFrame>
        <p:nvGraphicFramePr>
          <p:cNvPr id="33" name="Table 0"/>
          <p:cNvGraphicFramePr>
            <a:graphicFrameLocks noGrp="1"/>
          </p:cNvGraphicFramePr>
          <p:nvPr>
            <p:extLst>
              <p:ext uri="{D42A27DB-BD31-4B8C-83A1-F6EECF244321}">
                <p14:modId xmlns:p14="http://schemas.microsoft.com/office/powerpoint/2010/main" val="3733932213"/>
              </p:ext>
            </p:extLst>
          </p:nvPr>
        </p:nvGraphicFramePr>
        <p:xfrm>
          <a:off x="4709160" y="2057400"/>
          <a:ext cx="6933896" cy="2743200"/>
        </p:xfrm>
        <a:graphic>
          <a:graphicData uri="http://schemas.openxmlformats.org/drawingml/2006/table">
            <a:tbl>
              <a:tblPr/>
              <a:tblGrid>
                <a:gridCol w="3189592">
                  <a:extLst>
                    <a:ext uri="{9D8B030D-6E8A-4147-A177-3AD203B41FA5}">
                      <a16:colId xmlns:a16="http://schemas.microsoft.com/office/drawing/2014/main" val="20000"/>
                    </a:ext>
                  </a:extLst>
                </a:gridCol>
                <a:gridCol w="1664135">
                  <a:extLst>
                    <a:ext uri="{9D8B030D-6E8A-4147-A177-3AD203B41FA5}">
                      <a16:colId xmlns:a16="http://schemas.microsoft.com/office/drawing/2014/main" val="20001"/>
                    </a:ext>
                  </a:extLst>
                </a:gridCol>
                <a:gridCol w="2080169">
                  <a:extLst>
                    <a:ext uri="{9D8B030D-6E8A-4147-A177-3AD203B41FA5}">
                      <a16:colId xmlns:a16="http://schemas.microsoft.com/office/drawing/2014/main" val="20002"/>
                    </a:ext>
                  </a:extLst>
                </a:gridCol>
              </a:tblGrid>
              <a:tr h="457200">
                <a:tc>
                  <a:txBody>
                    <a:bodyPr/>
                    <a:lstStyle/>
                    <a:p>
                      <a:pPr marL="0" indent="0" algn="l">
                        <a:buNone/>
                      </a:pPr>
                      <a:r>
                        <a:rPr lang="en-US" sz="2000" b="1" dirty="0">
                          <a:solidFill>
                            <a:srgbClr val="FFFFFF"/>
                          </a:solidFill>
                          <a:latin typeface="EB Garamond" pitchFamily="34" charset="0"/>
                          <a:ea typeface="EB Garamond" pitchFamily="34" charset="-122"/>
                          <a:cs typeface="EB Garamond" pitchFamily="34" charset="-120"/>
                        </a:rPr>
                        <a:t>Heir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Share</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r">
                        <a:buNone/>
                      </a:pPr>
                      <a:r>
                        <a:rPr lang="en-US" sz="2000" b="1" dirty="0">
                          <a:solidFill>
                            <a:srgbClr val="FFFFFF"/>
                          </a:solidFill>
                          <a:latin typeface="EB Garamond" pitchFamily="34" charset="0"/>
                          <a:ea typeface="EB Garamond" pitchFamily="34" charset="-122"/>
                          <a:cs typeface="EB Garamond" pitchFamily="34" charset="-120"/>
                        </a:rPr>
                        <a:t>Receives</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457200">
                <a:tc>
                  <a:txBody>
                    <a:bodyPr/>
                    <a:lstStyle/>
                    <a:p>
                      <a:pPr marL="0" indent="0">
                        <a:buNone/>
                      </a:pPr>
                      <a:r>
                        <a:rPr lang="en-US" sz="2400" b="1" dirty="0">
                          <a:solidFill>
                            <a:srgbClr val="0E3B34"/>
                          </a:solidFill>
                          <a:latin typeface="EB Garamond" pitchFamily="34" charset="0"/>
                          <a:ea typeface="EB Garamond" pitchFamily="34" charset="-122"/>
                          <a:cs typeface="EB Garamond" pitchFamily="34" charset="-120"/>
                        </a:rPr>
                        <a:t>Mother</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400" b="1" dirty="0">
                          <a:solidFill>
                            <a:srgbClr val="9C7B33"/>
                          </a:solidFill>
                          <a:latin typeface="EB Garamond" pitchFamily="34" charset="0"/>
                          <a:ea typeface="EB Garamond" pitchFamily="34" charset="-122"/>
                          <a:cs typeface="EB Garamond" pitchFamily="34" charset="-120"/>
                        </a:rPr>
                        <a:t>1/6</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400" b="1" dirty="0">
                          <a:solidFill>
                            <a:srgbClr val="2C7A6B"/>
                          </a:solidFill>
                          <a:latin typeface="EB Garamond" pitchFamily="34" charset="0"/>
                          <a:ea typeface="EB Garamond" pitchFamily="34" charset="-122"/>
                          <a:cs typeface="EB Garamond" pitchFamily="34" charset="-120"/>
                        </a:rPr>
                        <a:t>£120,000</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2400" b="1" dirty="0">
                          <a:solidFill>
                            <a:srgbClr val="0E3B34"/>
                          </a:solidFill>
                          <a:latin typeface="EB Garamond" pitchFamily="34" charset="0"/>
                          <a:ea typeface="EB Garamond" pitchFamily="34" charset="-122"/>
                          <a:cs typeface="EB Garamond" pitchFamily="34" charset="-120"/>
                        </a:rPr>
                        <a:t>Father</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2400" b="1" dirty="0">
                          <a:solidFill>
                            <a:srgbClr val="9C7B33"/>
                          </a:solidFill>
                          <a:latin typeface="EB Garamond" pitchFamily="34" charset="0"/>
                          <a:ea typeface="EB Garamond" pitchFamily="34" charset="-122"/>
                          <a:cs typeface="EB Garamond" pitchFamily="34" charset="-120"/>
                        </a:rPr>
                        <a:t>1/6</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2400" b="1" dirty="0">
                          <a:solidFill>
                            <a:srgbClr val="2C7A6B"/>
                          </a:solidFill>
                          <a:latin typeface="EB Garamond" pitchFamily="34" charset="0"/>
                          <a:ea typeface="EB Garamond" pitchFamily="34" charset="-122"/>
                          <a:cs typeface="EB Garamond" pitchFamily="34" charset="-120"/>
                        </a:rPr>
                        <a:t>£120,000</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2400" b="1" dirty="0">
                          <a:solidFill>
                            <a:srgbClr val="0E3B34"/>
                          </a:solidFill>
                          <a:latin typeface="EB Garamond" pitchFamily="34" charset="0"/>
                          <a:ea typeface="EB Garamond" pitchFamily="34" charset="-122"/>
                          <a:cs typeface="EB Garamond" pitchFamily="34" charset="-120"/>
                        </a:rPr>
                        <a:t>Husband</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400" b="1" dirty="0">
                          <a:solidFill>
                            <a:srgbClr val="9C7B33"/>
                          </a:solidFill>
                          <a:latin typeface="EB Garamond" pitchFamily="34" charset="0"/>
                          <a:ea typeface="EB Garamond" pitchFamily="34" charset="-122"/>
                          <a:cs typeface="EB Garamond" pitchFamily="34" charset="-120"/>
                        </a:rPr>
                        <a:t>1/4</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400" b="1" dirty="0">
                          <a:solidFill>
                            <a:srgbClr val="2C7A6B"/>
                          </a:solidFill>
                          <a:latin typeface="EB Garamond" pitchFamily="34" charset="0"/>
                          <a:ea typeface="EB Garamond" pitchFamily="34" charset="-122"/>
                          <a:cs typeface="EB Garamond" pitchFamily="34" charset="-120"/>
                        </a:rPr>
                        <a:t>£180,000</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2400" b="1" dirty="0">
                          <a:solidFill>
                            <a:srgbClr val="0E3B34"/>
                          </a:solidFill>
                          <a:latin typeface="EB Garamond" pitchFamily="34" charset="0"/>
                          <a:ea typeface="EB Garamond" pitchFamily="34" charset="-122"/>
                          <a:cs typeface="EB Garamond" pitchFamily="34" charset="-120"/>
                        </a:rPr>
                        <a:t>Son</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2400" b="1" dirty="0">
                          <a:solidFill>
                            <a:srgbClr val="9C7B33"/>
                          </a:solidFill>
                          <a:latin typeface="EB Garamond" pitchFamily="34" charset="0"/>
                          <a:ea typeface="EB Garamond" pitchFamily="34" charset="-122"/>
                          <a:cs typeface="EB Garamond" pitchFamily="34" charset="-120"/>
                        </a:rPr>
                        <a:t>2 parts</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2400" b="1" dirty="0">
                          <a:solidFill>
                            <a:srgbClr val="2C7A6B"/>
                          </a:solidFill>
                          <a:latin typeface="EB Garamond" pitchFamily="34" charset="0"/>
                          <a:ea typeface="EB Garamond" pitchFamily="34" charset="-122"/>
                          <a:cs typeface="EB Garamond" pitchFamily="34" charset="-120"/>
                        </a:rPr>
                        <a:t>£200,000</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4"/>
                  </a:ext>
                </a:extLst>
              </a:tr>
              <a:tr h="457200">
                <a:tc>
                  <a:txBody>
                    <a:bodyPr/>
                    <a:lstStyle/>
                    <a:p>
                      <a:pPr marL="0" indent="0">
                        <a:buNone/>
                      </a:pPr>
                      <a:r>
                        <a:rPr lang="en-US" sz="2400" b="1" dirty="0">
                          <a:solidFill>
                            <a:srgbClr val="0E3B34"/>
                          </a:solidFill>
                          <a:latin typeface="EB Garamond" pitchFamily="34" charset="0"/>
                          <a:ea typeface="EB Garamond" pitchFamily="34" charset="-122"/>
                          <a:cs typeface="EB Garamond" pitchFamily="34" charset="-120"/>
                        </a:rPr>
                        <a:t>Daughter</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400" b="1" dirty="0">
                          <a:solidFill>
                            <a:srgbClr val="9C7B33"/>
                          </a:solidFill>
                          <a:latin typeface="EB Garamond" pitchFamily="34" charset="0"/>
                          <a:ea typeface="EB Garamond" pitchFamily="34" charset="-122"/>
                          <a:cs typeface="EB Garamond" pitchFamily="34" charset="-120"/>
                        </a:rPr>
                        <a:t>1 part</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400" b="1" dirty="0">
                          <a:solidFill>
                            <a:srgbClr val="2C7A6B"/>
                          </a:solidFill>
                          <a:latin typeface="EB Garamond" pitchFamily="34" charset="0"/>
                          <a:ea typeface="EB Garamond" pitchFamily="34" charset="-122"/>
                          <a:cs typeface="EB Garamond" pitchFamily="34" charset="-120"/>
                        </a:rPr>
                        <a:t>£100,000</a:t>
                      </a:r>
                      <a:endParaRPr lang="en-US" sz="2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4" name="Shape 10"/>
          <p:cNvSpPr/>
          <p:nvPr/>
        </p:nvSpPr>
        <p:spPr>
          <a:xfrm>
            <a:off x="4709160" y="4983480"/>
            <a:ext cx="6933895" cy="796124"/>
          </a:xfrm>
          <a:prstGeom prst="roundRect">
            <a:avLst>
              <a:gd name="adj" fmla="val 12308"/>
            </a:avLst>
          </a:prstGeom>
          <a:solidFill>
            <a:srgbClr val="E9F2EE"/>
          </a:solidFill>
          <a:ln/>
          <a:effectLst>
            <a:outerShdw blurRad="88900" dist="38100" dir="5400000" algn="bl" rotWithShape="0">
              <a:srgbClr val="000000">
                <a:alpha val="13000"/>
              </a:srgbClr>
            </a:outerShdw>
          </a:effectLst>
        </p:spPr>
        <p:txBody>
          <a:bodyPr/>
          <a:lstStyle/>
          <a:p>
            <a:endParaRPr lang="en-GB" sz="2800"/>
          </a:p>
        </p:txBody>
      </p:sp>
      <p:sp>
        <p:nvSpPr>
          <p:cNvPr id="15" name="Text 11"/>
          <p:cNvSpPr/>
          <p:nvPr/>
        </p:nvSpPr>
        <p:spPr>
          <a:xfrm>
            <a:off x="4937760" y="5093208"/>
            <a:ext cx="6476695" cy="50292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a:t>
            </a:r>
            <a:r>
              <a:rPr lang="en-US" sz="2000" dirty="0">
                <a:solidFill>
                  <a:srgbClr val="1C2B27"/>
                </a:solidFill>
                <a:latin typeface="EB Garamond" pitchFamily="34" charset="0"/>
                <a:ea typeface="EB Garamond" pitchFamily="34" charset="-122"/>
                <a:cs typeface="EB Garamond" pitchFamily="34" charset="-120"/>
              </a:rPr>
              <a:t>Each parent takes 1/6 and the husband 1/4 (reduced because children). £300,000 remainder goes to the children 2:1.</a:t>
            </a:r>
            <a:endParaRPr lang="en-US" sz="2000" dirty="0"/>
          </a:p>
        </p:txBody>
      </p:sp>
      <p:sp>
        <p:nvSpPr>
          <p:cNvPr id="16" name="Text 12"/>
          <p:cNvSpPr/>
          <p:nvPr/>
        </p:nvSpPr>
        <p:spPr>
          <a:xfrm>
            <a:off x="548640" y="5870448"/>
            <a:ext cx="11094415" cy="365760"/>
          </a:xfrm>
          <a:prstGeom prst="rect">
            <a:avLst/>
          </a:prstGeom>
          <a:noFill/>
          <a:ln/>
        </p:spPr>
        <p:txBody>
          <a:bodyPr wrap="square" lIns="0" tIns="0" rIns="0" bIns="0" rtlCol="0" anchor="ctr"/>
          <a:lstStyle/>
          <a:p>
            <a:pPr marL="0" indent="0" algn="ctr">
              <a:buNone/>
            </a:pPr>
            <a:r>
              <a:rPr lang="en-US" i="1" dirty="0">
                <a:solidFill>
                  <a:srgbClr val="5E726B"/>
                </a:solidFill>
                <a:latin typeface="EB Garamond" pitchFamily="34" charset="0"/>
                <a:ea typeface="EB Garamond" pitchFamily="34" charset="-122"/>
                <a:cs typeface="EB Garamond" pitchFamily="34" charset="-120"/>
              </a:rPr>
              <a:t>Illustration of the Islamic shares only — it assumes funeral costs and debts are paid and that no Inheritance Tax is due.</a:t>
            </a:r>
            <a:endParaRPr lang="en-US" dirty="0"/>
          </a:p>
        </p:txBody>
      </p:sp>
      <p:sp>
        <p:nvSpPr>
          <p:cNvPr id="18"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41</a:t>
            </a:r>
            <a:endParaRPr lang="en-US" sz="10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4</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A larger estate with a business</a:t>
            </a:r>
            <a:endParaRPr lang="en-US" sz="3300" dirty="0"/>
          </a:p>
        </p:txBody>
      </p:sp>
      <p:sp>
        <p:nvSpPr>
          <p:cNvPr id="6" name="Shape 3"/>
          <p:cNvSpPr/>
          <p:nvPr/>
        </p:nvSpPr>
        <p:spPr>
          <a:xfrm>
            <a:off x="548640" y="1645920"/>
            <a:ext cx="3749040" cy="393192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The family</a:t>
            </a:r>
            <a:endParaRPr lang="en-US" sz="2000" dirty="0"/>
          </a:p>
        </p:txBody>
      </p:sp>
      <p:sp>
        <p:nvSpPr>
          <p:cNvPr id="8" name="Text 5"/>
          <p:cNvSpPr/>
          <p:nvPr/>
        </p:nvSpPr>
        <p:spPr>
          <a:xfrm>
            <a:off x="822960" y="2194560"/>
            <a:ext cx="3200400" cy="2011680"/>
          </a:xfrm>
          <a:prstGeom prst="rect">
            <a:avLst/>
          </a:prstGeom>
          <a:noFill/>
          <a:ln/>
        </p:spPr>
        <p:txBody>
          <a:bodyPr wrap="square" lIns="0" tIns="0" rIns="0" bIns="0" rtlCol="0" anchor="ctr"/>
          <a:lstStyle/>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Wife (legally married)</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Mother &amp; Father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One son</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Two daughters</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Estate includes a £250k share in a business</a:t>
            </a:r>
            <a:endParaRPr lang="en-US" sz="2000" dirty="0"/>
          </a:p>
        </p:txBody>
      </p:sp>
      <p:sp>
        <p:nvSpPr>
          <p:cNvPr id="9" name="Shape 6"/>
          <p:cNvSpPr/>
          <p:nvPr/>
        </p:nvSpPr>
        <p:spPr>
          <a:xfrm>
            <a:off x="822960" y="4480560"/>
            <a:ext cx="3200400" cy="868680"/>
          </a:xfrm>
          <a:prstGeom prst="roundRect">
            <a:avLst>
              <a:gd name="adj" fmla="val 8421"/>
            </a:avLst>
          </a:prstGeom>
          <a:solidFill>
            <a:srgbClr val="FFFFFF"/>
          </a:solidFill>
          <a:ln/>
        </p:spPr>
        <p:txBody>
          <a:bodyPr/>
          <a:lstStyle/>
          <a:p>
            <a:endParaRPr lang="en-GB" sz="2800"/>
          </a:p>
        </p:txBody>
      </p:sp>
      <p:sp>
        <p:nvSpPr>
          <p:cNvPr id="10" name="Text 7"/>
          <p:cNvSpPr/>
          <p:nvPr/>
        </p:nvSpPr>
        <p:spPr>
          <a:xfrm>
            <a:off x="822960" y="4535424"/>
            <a:ext cx="3200400" cy="27432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Estate after funeral &amp; debts</a:t>
            </a:r>
            <a:endParaRPr lang="en-US" dirty="0"/>
          </a:p>
        </p:txBody>
      </p:sp>
      <p:sp>
        <p:nvSpPr>
          <p:cNvPr id="11" name="Text 8"/>
          <p:cNvSpPr/>
          <p:nvPr/>
        </p:nvSpPr>
        <p:spPr>
          <a:xfrm>
            <a:off x="822960" y="4754880"/>
            <a:ext cx="3200400" cy="502920"/>
          </a:xfrm>
          <a:prstGeom prst="rect">
            <a:avLst/>
          </a:prstGeom>
          <a:noFill/>
          <a:ln/>
        </p:spPr>
        <p:txBody>
          <a:bodyPr wrap="square" lIns="0" tIns="0" rIns="0" bIns="0" rtlCol="0" anchor="ctr"/>
          <a:lstStyle/>
          <a:p>
            <a:pPr marL="0" indent="0" algn="ctr">
              <a:buNone/>
            </a:pPr>
            <a:r>
              <a:rPr lang="en-US" sz="4000" b="1" dirty="0">
                <a:solidFill>
                  <a:srgbClr val="2C7A6B"/>
                </a:solidFill>
                <a:latin typeface="EB Garamond" pitchFamily="34" charset="0"/>
                <a:ea typeface="EB Garamond" pitchFamily="34" charset="-122"/>
                <a:cs typeface="EB Garamond" pitchFamily="34" charset="-120"/>
              </a:rPr>
              <a:t>£1,200,000</a:t>
            </a:r>
            <a:endParaRPr lang="en-US" sz="4000" dirty="0"/>
          </a:p>
        </p:txBody>
      </p:sp>
      <p:graphicFrame>
        <p:nvGraphicFramePr>
          <p:cNvPr id="12" name="Chart 0"/>
          <p:cNvGraphicFramePr/>
          <p:nvPr>
            <p:extLst>
              <p:ext uri="{D42A27DB-BD31-4B8C-83A1-F6EECF244321}">
                <p14:modId xmlns:p14="http://schemas.microsoft.com/office/powerpoint/2010/main" val="1540799952"/>
              </p:ext>
            </p:extLst>
          </p:nvPr>
        </p:nvGraphicFramePr>
        <p:xfrm>
          <a:off x="4709160" y="1600200"/>
          <a:ext cx="6933895"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3" name="Shape 9"/>
          <p:cNvSpPr/>
          <p:nvPr/>
        </p:nvSpPr>
        <p:spPr>
          <a:xfrm>
            <a:off x="4709160" y="4526280"/>
            <a:ext cx="6933895" cy="1051560"/>
          </a:xfrm>
          <a:prstGeom prst="roundRect">
            <a:avLst>
              <a:gd name="adj" fmla="val 6957"/>
            </a:avLst>
          </a:prstGeom>
          <a:solidFill>
            <a:srgbClr val="E9F2EE"/>
          </a:solidFill>
          <a:ln/>
          <a:effectLst>
            <a:outerShdw blurRad="88900" dist="38100" dir="5400000" algn="bl" rotWithShape="0">
              <a:srgbClr val="000000">
                <a:alpha val="13000"/>
              </a:srgbClr>
            </a:outerShdw>
          </a:effectLst>
        </p:spPr>
        <p:txBody>
          <a:bodyPr/>
          <a:lstStyle/>
          <a:p>
            <a:endParaRPr lang="en-GB" sz="2800"/>
          </a:p>
        </p:txBody>
      </p:sp>
      <p:sp>
        <p:nvSpPr>
          <p:cNvPr id="14" name="Text 10"/>
          <p:cNvSpPr/>
          <p:nvPr/>
        </p:nvSpPr>
        <p:spPr>
          <a:xfrm>
            <a:off x="4937760" y="4636008"/>
            <a:ext cx="6476695" cy="86868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a:t>
            </a:r>
            <a:r>
              <a:rPr lang="en-US" sz="2000" dirty="0">
                <a:solidFill>
                  <a:srgbClr val="1C2B27"/>
                </a:solidFill>
                <a:latin typeface="EB Garamond" pitchFamily="34" charset="0"/>
                <a:ea typeface="EB Garamond" pitchFamily="34" charset="-122"/>
                <a:cs typeface="EB Garamond" pitchFamily="34" charset="-120"/>
              </a:rPr>
              <a:t>Wife 1/8, each parent 1/6 (with children). The £650,000 remainder splits between the children in 4 parts — 2 for the son, 1 for each daughter. Note the business counts as part of the estate.</a:t>
            </a:r>
            <a:endParaRPr lang="en-US" sz="2000" dirty="0"/>
          </a:p>
        </p:txBody>
      </p:sp>
      <p:sp>
        <p:nvSpPr>
          <p:cNvPr id="15" name="Text 11"/>
          <p:cNvSpPr/>
          <p:nvPr/>
        </p:nvSpPr>
        <p:spPr>
          <a:xfrm>
            <a:off x="548640" y="5870448"/>
            <a:ext cx="11094415" cy="365760"/>
          </a:xfrm>
          <a:prstGeom prst="rect">
            <a:avLst/>
          </a:prstGeom>
          <a:noFill/>
          <a:ln/>
        </p:spPr>
        <p:txBody>
          <a:bodyPr wrap="square" lIns="0" tIns="0" rIns="0" bIns="0" rtlCol="0" anchor="ctr"/>
          <a:lstStyle/>
          <a:p>
            <a:pPr marL="0" indent="0" algn="ctr">
              <a:buNone/>
            </a:pPr>
            <a:r>
              <a:rPr lang="en-US" i="1" dirty="0">
                <a:solidFill>
                  <a:srgbClr val="5E726B"/>
                </a:solidFill>
                <a:latin typeface="EB Garamond" pitchFamily="34" charset="0"/>
                <a:ea typeface="EB Garamond" pitchFamily="34" charset="-122"/>
                <a:cs typeface="EB Garamond" pitchFamily="34" charset="-120"/>
              </a:rPr>
              <a:t>Illustration of the Islamic shares only — it assumes funeral costs and debts are paid and that no Inheritance Tax is due.</a:t>
            </a:r>
            <a:endParaRPr lang="en-US" dirty="0"/>
          </a:p>
        </p:txBody>
      </p:sp>
      <p:sp>
        <p:nvSpPr>
          <p:cNvPr id="17" name="Text 12"/>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8" name="Text 13"/>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42</a:t>
            </a:r>
            <a:endParaRPr lang="en-US" sz="10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5</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Two daughters and both parents (no sons, no spouse)</a:t>
            </a:r>
            <a:endParaRPr lang="en-US" sz="3300" dirty="0"/>
          </a:p>
        </p:txBody>
      </p:sp>
      <p:sp>
        <p:nvSpPr>
          <p:cNvPr id="6" name="Shape 3"/>
          <p:cNvSpPr/>
          <p:nvPr/>
        </p:nvSpPr>
        <p:spPr>
          <a:xfrm>
            <a:off x="548640" y="1645920"/>
            <a:ext cx="3749040" cy="393192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The family</a:t>
            </a:r>
            <a:endParaRPr lang="en-US" sz="2000" dirty="0"/>
          </a:p>
        </p:txBody>
      </p:sp>
      <p:sp>
        <p:nvSpPr>
          <p:cNvPr id="8" name="Text 5"/>
          <p:cNvSpPr/>
          <p:nvPr/>
        </p:nvSpPr>
        <p:spPr>
          <a:xfrm>
            <a:off x="822960" y="2194560"/>
            <a:ext cx="3200400" cy="2075688"/>
          </a:xfrm>
          <a:prstGeom prst="rect">
            <a:avLst/>
          </a:prstGeom>
          <a:noFill/>
          <a:ln/>
        </p:spPr>
        <p:txBody>
          <a:bodyPr wrap="square" lIns="0" tIns="0" rIns="0" bIns="0" rtlCol="0" anchor="ctr"/>
          <a:lstStyle/>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No husband (widowed)</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Mother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Father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Two daughters</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(A brother is fully blocked by the father)</a:t>
            </a:r>
            <a:endParaRPr lang="en-US" sz="2000" dirty="0"/>
          </a:p>
        </p:txBody>
      </p:sp>
      <p:sp>
        <p:nvSpPr>
          <p:cNvPr id="9" name="Shape 6"/>
          <p:cNvSpPr/>
          <p:nvPr/>
        </p:nvSpPr>
        <p:spPr>
          <a:xfrm>
            <a:off x="822960" y="4434840"/>
            <a:ext cx="3200400" cy="914400"/>
          </a:xfrm>
          <a:prstGeom prst="roundRect">
            <a:avLst>
              <a:gd name="adj" fmla="val 8000"/>
            </a:avLst>
          </a:prstGeom>
          <a:solidFill>
            <a:srgbClr val="FFFFFF"/>
          </a:solidFill>
          <a:ln/>
        </p:spPr>
        <p:txBody>
          <a:bodyPr/>
          <a:lstStyle/>
          <a:p>
            <a:endParaRPr lang="en-GB" sz="2800"/>
          </a:p>
        </p:txBody>
      </p:sp>
      <p:sp>
        <p:nvSpPr>
          <p:cNvPr id="10" name="Text 7"/>
          <p:cNvSpPr/>
          <p:nvPr/>
        </p:nvSpPr>
        <p:spPr>
          <a:xfrm>
            <a:off x="822960" y="4498848"/>
            <a:ext cx="3200400" cy="27432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Estate after funeral &amp; debts</a:t>
            </a:r>
            <a:endParaRPr lang="en-US" dirty="0"/>
          </a:p>
        </p:txBody>
      </p:sp>
      <p:sp>
        <p:nvSpPr>
          <p:cNvPr id="11" name="Text 8"/>
          <p:cNvSpPr/>
          <p:nvPr/>
        </p:nvSpPr>
        <p:spPr>
          <a:xfrm>
            <a:off x="822960" y="4736592"/>
            <a:ext cx="3200400" cy="54864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£360,000</a:t>
            </a:r>
            <a:endParaRPr lang="en-US" sz="4400" dirty="0"/>
          </a:p>
        </p:txBody>
      </p:sp>
      <p:sp>
        <p:nvSpPr>
          <p:cNvPr id="12" name="Text 9"/>
          <p:cNvSpPr/>
          <p:nvPr/>
        </p:nvSpPr>
        <p:spPr>
          <a:xfrm>
            <a:off x="4709160" y="1691640"/>
            <a:ext cx="6933895"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Who gets what</a:t>
            </a:r>
            <a:endParaRPr lang="en-US" sz="2000" dirty="0"/>
          </a:p>
        </p:txBody>
      </p:sp>
      <p:graphicFrame>
        <p:nvGraphicFramePr>
          <p:cNvPr id="35" name="Table 0"/>
          <p:cNvGraphicFramePr>
            <a:graphicFrameLocks noGrp="1"/>
          </p:cNvGraphicFramePr>
          <p:nvPr>
            <p:extLst>
              <p:ext uri="{D42A27DB-BD31-4B8C-83A1-F6EECF244321}">
                <p14:modId xmlns:p14="http://schemas.microsoft.com/office/powerpoint/2010/main" val="457146168"/>
              </p:ext>
            </p:extLst>
          </p:nvPr>
        </p:nvGraphicFramePr>
        <p:xfrm>
          <a:off x="4709160" y="2057400"/>
          <a:ext cx="6933896" cy="1828800"/>
        </p:xfrm>
        <a:graphic>
          <a:graphicData uri="http://schemas.openxmlformats.org/drawingml/2006/table">
            <a:tbl>
              <a:tblPr/>
              <a:tblGrid>
                <a:gridCol w="3189592">
                  <a:extLst>
                    <a:ext uri="{9D8B030D-6E8A-4147-A177-3AD203B41FA5}">
                      <a16:colId xmlns:a16="http://schemas.microsoft.com/office/drawing/2014/main" val="20000"/>
                    </a:ext>
                  </a:extLst>
                </a:gridCol>
                <a:gridCol w="1664135">
                  <a:extLst>
                    <a:ext uri="{9D8B030D-6E8A-4147-A177-3AD203B41FA5}">
                      <a16:colId xmlns:a16="http://schemas.microsoft.com/office/drawing/2014/main" val="20001"/>
                    </a:ext>
                  </a:extLst>
                </a:gridCol>
                <a:gridCol w="2080169">
                  <a:extLst>
                    <a:ext uri="{9D8B030D-6E8A-4147-A177-3AD203B41FA5}">
                      <a16:colId xmlns:a16="http://schemas.microsoft.com/office/drawing/2014/main" val="20002"/>
                    </a:ext>
                  </a:extLst>
                </a:gridCol>
              </a:tblGrid>
              <a:tr h="457200">
                <a:tc>
                  <a:txBody>
                    <a:bodyPr/>
                    <a:lstStyle/>
                    <a:p>
                      <a:pPr marL="0" indent="0" algn="l">
                        <a:buNone/>
                      </a:pPr>
                      <a:r>
                        <a:rPr lang="en-US" sz="1800" b="1" dirty="0">
                          <a:solidFill>
                            <a:srgbClr val="FFFFFF"/>
                          </a:solidFill>
                          <a:latin typeface="EB Garamond" pitchFamily="34" charset="0"/>
                          <a:ea typeface="EB Garamond" pitchFamily="34" charset="-122"/>
                          <a:cs typeface="EB Garamond" pitchFamily="34" charset="-120"/>
                        </a:rPr>
                        <a:t>Heir</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Share</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r">
                        <a:buNone/>
                      </a:pPr>
                      <a:r>
                        <a:rPr lang="en-US" sz="1800" b="1" dirty="0">
                          <a:solidFill>
                            <a:srgbClr val="FFFFFF"/>
                          </a:solidFill>
                          <a:latin typeface="EB Garamond" pitchFamily="34" charset="0"/>
                          <a:ea typeface="EB Garamond" pitchFamily="34" charset="-122"/>
                          <a:cs typeface="EB Garamond" pitchFamily="34" charset="-120"/>
                        </a:rPr>
                        <a:t>Receives</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Two daughters</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2/3</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£240,000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Mother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1/6</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£60,000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Father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1/6 + rest</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£60,000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4" name="Shape 10"/>
          <p:cNvSpPr/>
          <p:nvPr/>
        </p:nvSpPr>
        <p:spPr>
          <a:xfrm>
            <a:off x="4709160" y="4069080"/>
            <a:ext cx="6933895" cy="1508760"/>
          </a:xfrm>
          <a:prstGeom prst="roundRect">
            <a:avLst>
              <a:gd name="adj" fmla="val 4848"/>
            </a:avLst>
          </a:prstGeom>
          <a:solidFill>
            <a:srgbClr val="E9F2EE"/>
          </a:solidFill>
          <a:ln/>
          <a:effectLst>
            <a:outerShdw blurRad="88900" dist="38100" dir="5400000" algn="bl" rotWithShape="0">
              <a:srgbClr val="000000">
                <a:alpha val="13000"/>
              </a:srgbClr>
            </a:outerShdw>
          </a:effectLst>
        </p:spPr>
        <p:txBody>
          <a:bodyPr/>
          <a:lstStyle/>
          <a:p>
            <a:endParaRPr lang="en-GB" sz="2800"/>
          </a:p>
        </p:txBody>
      </p:sp>
      <p:sp>
        <p:nvSpPr>
          <p:cNvPr id="15" name="Text 11"/>
          <p:cNvSpPr/>
          <p:nvPr/>
        </p:nvSpPr>
        <p:spPr>
          <a:xfrm>
            <a:off x="4937760" y="4178808"/>
            <a:ext cx="6476695" cy="141732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a:t>
            </a:r>
            <a:r>
              <a:rPr lang="en-US" sz="2000" dirty="0">
                <a:solidFill>
                  <a:srgbClr val="1C2B27"/>
                </a:solidFill>
                <a:latin typeface="EB Garamond" pitchFamily="34" charset="0"/>
                <a:ea typeface="EB Garamond" pitchFamily="34" charset="-122"/>
                <a:cs typeface="EB Garamond" pitchFamily="34" charset="-120"/>
              </a:rPr>
              <a:t>Two+ daughters together take 2/3 (£120k each). Mother takes 1/6. The father takes his fixed 1/6 plus any remainder as asaba. The brother inherits nothing — he is blocked (hajb) by the father.</a:t>
            </a:r>
            <a:endParaRPr lang="en-US" sz="2000" dirty="0"/>
          </a:p>
        </p:txBody>
      </p:sp>
      <p:sp>
        <p:nvSpPr>
          <p:cNvPr id="16" name="Text 12"/>
          <p:cNvSpPr/>
          <p:nvPr/>
        </p:nvSpPr>
        <p:spPr>
          <a:xfrm>
            <a:off x="548640" y="5870448"/>
            <a:ext cx="11094415" cy="365760"/>
          </a:xfrm>
          <a:prstGeom prst="rect">
            <a:avLst/>
          </a:prstGeom>
          <a:noFill/>
          <a:ln/>
        </p:spPr>
        <p:txBody>
          <a:bodyPr wrap="square" lIns="0" tIns="0" rIns="0" bIns="0" rtlCol="0" anchor="ctr"/>
          <a:lstStyle/>
          <a:p>
            <a:pPr marL="0" indent="0" algn="ctr">
              <a:buNone/>
            </a:pPr>
            <a:r>
              <a:rPr lang="en-US" i="1" dirty="0">
                <a:solidFill>
                  <a:srgbClr val="5E726B"/>
                </a:solidFill>
                <a:latin typeface="EB Garamond" pitchFamily="34" charset="0"/>
                <a:ea typeface="EB Garamond" pitchFamily="34" charset="-122"/>
                <a:cs typeface="EB Garamond" pitchFamily="34" charset="-120"/>
              </a:rPr>
              <a:t>Illustration of the Islamic shares only — it assumes funeral costs and debts are paid and that no Inheritance Tax is due.</a:t>
            </a:r>
            <a:endParaRPr lang="en-US" dirty="0"/>
          </a:p>
        </p:txBody>
      </p:sp>
      <p:sp>
        <p:nvSpPr>
          <p:cNvPr id="18"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43</a:t>
            </a:r>
            <a:endParaRPr lang="en-US" sz="10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6</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When the shares add up to MORE than the estate (‘awl)</a:t>
            </a:r>
            <a:endParaRPr lang="en-US" sz="3300" dirty="0"/>
          </a:p>
        </p:txBody>
      </p:sp>
      <p:sp>
        <p:nvSpPr>
          <p:cNvPr id="6" name="Shape 3"/>
          <p:cNvSpPr/>
          <p:nvPr/>
        </p:nvSpPr>
        <p:spPr>
          <a:xfrm>
            <a:off x="548640" y="1645920"/>
            <a:ext cx="3749040" cy="4096512"/>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The family</a:t>
            </a:r>
            <a:endParaRPr lang="en-US" dirty="0"/>
          </a:p>
        </p:txBody>
      </p:sp>
      <p:sp>
        <p:nvSpPr>
          <p:cNvPr id="8" name="Text 5"/>
          <p:cNvSpPr/>
          <p:nvPr/>
        </p:nvSpPr>
        <p:spPr>
          <a:xfrm>
            <a:off x="822960" y="2194560"/>
            <a:ext cx="3200400" cy="182880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Husband dies</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Wife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Two daughters</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Mother</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Father</a:t>
            </a:r>
            <a:endParaRPr lang="en-US" dirty="0"/>
          </a:p>
        </p:txBody>
      </p:sp>
      <p:sp>
        <p:nvSpPr>
          <p:cNvPr id="9" name="Shape 6"/>
          <p:cNvSpPr/>
          <p:nvPr/>
        </p:nvSpPr>
        <p:spPr>
          <a:xfrm>
            <a:off x="822960" y="4434840"/>
            <a:ext cx="3200400" cy="914400"/>
          </a:xfrm>
          <a:prstGeom prst="roundRect">
            <a:avLst>
              <a:gd name="adj" fmla="val 8000"/>
            </a:avLst>
          </a:prstGeom>
          <a:solidFill>
            <a:srgbClr val="FFFFFF"/>
          </a:solidFill>
          <a:ln/>
        </p:spPr>
        <p:txBody>
          <a:bodyPr/>
          <a:lstStyle/>
          <a:p>
            <a:endParaRPr lang="en-GB" sz="2400"/>
          </a:p>
        </p:txBody>
      </p:sp>
      <p:sp>
        <p:nvSpPr>
          <p:cNvPr id="10" name="Text 7"/>
          <p:cNvSpPr/>
          <p:nvPr/>
        </p:nvSpPr>
        <p:spPr>
          <a:xfrm>
            <a:off x="822960" y="4498848"/>
            <a:ext cx="3200400" cy="274320"/>
          </a:xfrm>
          <a:prstGeom prst="rect">
            <a:avLst/>
          </a:prstGeom>
          <a:noFill/>
          <a:ln/>
        </p:spPr>
        <p:txBody>
          <a:bodyPr wrap="square" lIns="0" tIns="0" rIns="0" bIns="0" rtlCol="0" anchor="ctr"/>
          <a:lstStyle/>
          <a:p>
            <a:pPr marL="0" indent="0" algn="ctr">
              <a:buNone/>
            </a:pPr>
            <a:r>
              <a:rPr lang="en-US" sz="1600" dirty="0">
                <a:solidFill>
                  <a:srgbClr val="5E726B"/>
                </a:solidFill>
                <a:latin typeface="EB Garamond" pitchFamily="34" charset="0"/>
                <a:ea typeface="EB Garamond" pitchFamily="34" charset="-122"/>
                <a:cs typeface="EB Garamond" pitchFamily="34" charset="-120"/>
              </a:rPr>
              <a:t>Estate after funeral &amp; debts</a:t>
            </a:r>
            <a:endParaRPr lang="en-US" sz="1600" dirty="0"/>
          </a:p>
        </p:txBody>
      </p:sp>
      <p:sp>
        <p:nvSpPr>
          <p:cNvPr id="11" name="Text 8"/>
          <p:cNvSpPr/>
          <p:nvPr/>
        </p:nvSpPr>
        <p:spPr>
          <a:xfrm>
            <a:off x="822960" y="4736592"/>
            <a:ext cx="3200400" cy="548640"/>
          </a:xfrm>
          <a:prstGeom prst="rect">
            <a:avLst/>
          </a:prstGeom>
          <a:noFill/>
          <a:ln/>
        </p:spPr>
        <p:txBody>
          <a:bodyPr wrap="square" lIns="0" tIns="0" rIns="0" bIns="0" rtlCol="0" anchor="ctr"/>
          <a:lstStyle/>
          <a:p>
            <a:pPr marL="0" indent="0" algn="ctr">
              <a:buNone/>
            </a:pPr>
            <a:r>
              <a:rPr lang="en-US" sz="4000" b="1" dirty="0">
                <a:solidFill>
                  <a:srgbClr val="2C7A6B"/>
                </a:solidFill>
                <a:latin typeface="EB Garamond" pitchFamily="34" charset="0"/>
                <a:ea typeface="EB Garamond" pitchFamily="34" charset="-122"/>
                <a:cs typeface="EB Garamond" pitchFamily="34" charset="-120"/>
              </a:rPr>
              <a:t>£270,000</a:t>
            </a:r>
            <a:endParaRPr lang="en-US" sz="4000" dirty="0"/>
          </a:p>
        </p:txBody>
      </p:sp>
      <p:sp>
        <p:nvSpPr>
          <p:cNvPr id="12" name="Text 9"/>
          <p:cNvSpPr/>
          <p:nvPr/>
        </p:nvSpPr>
        <p:spPr>
          <a:xfrm>
            <a:off x="4709160" y="1691640"/>
            <a:ext cx="6933895" cy="3200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Who gets what</a:t>
            </a:r>
            <a:endParaRPr lang="en-US" dirty="0"/>
          </a:p>
        </p:txBody>
      </p:sp>
      <p:graphicFrame>
        <p:nvGraphicFramePr>
          <p:cNvPr id="36" name="Table 0"/>
          <p:cNvGraphicFramePr>
            <a:graphicFrameLocks noGrp="1"/>
          </p:cNvGraphicFramePr>
          <p:nvPr>
            <p:extLst>
              <p:ext uri="{D42A27DB-BD31-4B8C-83A1-F6EECF244321}">
                <p14:modId xmlns:p14="http://schemas.microsoft.com/office/powerpoint/2010/main" val="211328772"/>
              </p:ext>
            </p:extLst>
          </p:nvPr>
        </p:nvGraphicFramePr>
        <p:xfrm>
          <a:off x="4709160" y="2057400"/>
          <a:ext cx="6933896" cy="2286000"/>
        </p:xfrm>
        <a:graphic>
          <a:graphicData uri="http://schemas.openxmlformats.org/drawingml/2006/table">
            <a:tbl>
              <a:tblPr/>
              <a:tblGrid>
                <a:gridCol w="3189592">
                  <a:extLst>
                    <a:ext uri="{9D8B030D-6E8A-4147-A177-3AD203B41FA5}">
                      <a16:colId xmlns:a16="http://schemas.microsoft.com/office/drawing/2014/main" val="20000"/>
                    </a:ext>
                  </a:extLst>
                </a:gridCol>
                <a:gridCol w="1664135">
                  <a:extLst>
                    <a:ext uri="{9D8B030D-6E8A-4147-A177-3AD203B41FA5}">
                      <a16:colId xmlns:a16="http://schemas.microsoft.com/office/drawing/2014/main" val="20001"/>
                    </a:ext>
                  </a:extLst>
                </a:gridCol>
                <a:gridCol w="2080169">
                  <a:extLst>
                    <a:ext uri="{9D8B030D-6E8A-4147-A177-3AD203B41FA5}">
                      <a16:colId xmlns:a16="http://schemas.microsoft.com/office/drawing/2014/main" val="20002"/>
                    </a:ext>
                  </a:extLst>
                </a:gridCol>
              </a:tblGrid>
              <a:tr h="457200">
                <a:tc>
                  <a:txBody>
                    <a:bodyPr/>
                    <a:lstStyle/>
                    <a:p>
                      <a:pPr marL="0" indent="0" algn="l">
                        <a:buNone/>
                      </a:pPr>
                      <a:r>
                        <a:rPr lang="en-US" sz="1800" b="1" dirty="0">
                          <a:solidFill>
                            <a:srgbClr val="FFFFFF"/>
                          </a:solidFill>
                          <a:latin typeface="EB Garamond" pitchFamily="34" charset="0"/>
                          <a:ea typeface="EB Garamond" pitchFamily="34" charset="-122"/>
                          <a:cs typeface="EB Garamond" pitchFamily="34" charset="-120"/>
                        </a:rPr>
                        <a:t>Heir</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Share</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r">
                        <a:buNone/>
                      </a:pPr>
                      <a:r>
                        <a:rPr lang="en-US" sz="1800" b="1" dirty="0">
                          <a:solidFill>
                            <a:srgbClr val="FFFFFF"/>
                          </a:solidFill>
                          <a:latin typeface="EB Garamond" pitchFamily="34" charset="0"/>
                          <a:ea typeface="EB Garamond" pitchFamily="34" charset="-122"/>
                          <a:cs typeface="EB Garamond" pitchFamily="34" charset="-120"/>
                        </a:rPr>
                        <a:t>Receives</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Wife</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1/8 → 3/27</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£30,000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Two daughters</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2/3 → 16/27</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£160,000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Mother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1/6 → 4/27</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£40,000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Father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1/6 → 4/27</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£40,000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4"/>
                  </a:ext>
                </a:extLst>
              </a:tr>
            </a:tbl>
          </a:graphicData>
        </a:graphic>
      </p:graphicFrame>
      <p:sp>
        <p:nvSpPr>
          <p:cNvPr id="14" name="Shape 10"/>
          <p:cNvSpPr/>
          <p:nvPr/>
        </p:nvSpPr>
        <p:spPr>
          <a:xfrm>
            <a:off x="4537214" y="4526280"/>
            <a:ext cx="7105842" cy="1253324"/>
          </a:xfrm>
          <a:prstGeom prst="roundRect">
            <a:avLst>
              <a:gd name="adj" fmla="val 6957"/>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5" name="Text 11"/>
          <p:cNvSpPr/>
          <p:nvPr/>
        </p:nvSpPr>
        <p:spPr>
          <a:xfrm>
            <a:off x="4626666" y="4636008"/>
            <a:ext cx="6957392" cy="96012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Why:  </a:t>
            </a:r>
            <a:r>
              <a:rPr lang="en-US" dirty="0">
                <a:solidFill>
                  <a:srgbClr val="1C2B27"/>
                </a:solidFill>
                <a:latin typeface="EB Garamond" pitchFamily="34" charset="0"/>
                <a:ea typeface="EB Garamond" pitchFamily="34" charset="-122"/>
                <a:cs typeface="EB Garamond" pitchFamily="34" charset="-120"/>
              </a:rPr>
              <a:t>Add the fixed shares: 1/8 + 2/3 + 1/6 + 1/6 = 27/24 — that is MORE than the whole estate. This is ‘awl: every share is scaled down in proportion (shared out over 27 parts instead of 24) so the estate is not overspent. The father’s ‘leftover’ (asaba) role disappears because nothing is left over.</a:t>
            </a:r>
            <a:endParaRPr lang="en-US" dirty="0"/>
          </a:p>
        </p:txBody>
      </p:sp>
      <p:sp>
        <p:nvSpPr>
          <p:cNvPr id="16" name="Text 12"/>
          <p:cNvSpPr/>
          <p:nvPr/>
        </p:nvSpPr>
        <p:spPr>
          <a:xfrm>
            <a:off x="548640" y="5870448"/>
            <a:ext cx="11094415" cy="365760"/>
          </a:xfrm>
          <a:prstGeom prst="rect">
            <a:avLst/>
          </a:prstGeom>
          <a:noFill/>
          <a:ln/>
        </p:spPr>
        <p:txBody>
          <a:bodyPr wrap="square" lIns="0" tIns="0" rIns="0" bIns="0" rtlCol="0" anchor="ctr"/>
          <a:lstStyle/>
          <a:p>
            <a:pPr marL="0" indent="0" algn="ctr">
              <a:buNone/>
            </a:pPr>
            <a:r>
              <a:rPr lang="en-US" sz="1600" i="1" dirty="0">
                <a:solidFill>
                  <a:srgbClr val="5E726B"/>
                </a:solidFill>
                <a:latin typeface="EB Garamond" pitchFamily="34" charset="0"/>
                <a:ea typeface="EB Garamond" pitchFamily="34" charset="-122"/>
                <a:cs typeface="EB Garamond" pitchFamily="34" charset="-120"/>
              </a:rPr>
              <a:t>Illustration of the Islamic shares only — it assumes funeral costs and debts are paid and that no Inheritance Tax is due.</a:t>
            </a:r>
            <a:endParaRPr lang="en-US" sz="1600" dirty="0"/>
          </a:p>
        </p:txBody>
      </p:sp>
      <p:sp>
        <p:nvSpPr>
          <p:cNvPr id="18"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44</a:t>
            </a:r>
            <a:endParaRPr lang="en-US" sz="10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7</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No children — the spouse’s share changes</a:t>
            </a:r>
            <a:endParaRPr lang="en-US" sz="3300" dirty="0"/>
          </a:p>
        </p:txBody>
      </p:sp>
      <p:sp>
        <p:nvSpPr>
          <p:cNvPr id="6" name="Shape 3"/>
          <p:cNvSpPr/>
          <p:nvPr/>
        </p:nvSpPr>
        <p:spPr>
          <a:xfrm>
            <a:off x="548640" y="1645920"/>
            <a:ext cx="3749040" cy="393192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The family</a:t>
            </a:r>
            <a:endParaRPr lang="en-US" sz="2000" dirty="0"/>
          </a:p>
        </p:txBody>
      </p:sp>
      <p:sp>
        <p:nvSpPr>
          <p:cNvPr id="8" name="Text 5"/>
          <p:cNvSpPr/>
          <p:nvPr/>
        </p:nvSpPr>
        <p:spPr>
          <a:xfrm>
            <a:off x="822960" y="2194560"/>
            <a:ext cx="3200400" cy="1828800"/>
          </a:xfrm>
          <a:prstGeom prst="rect">
            <a:avLst/>
          </a:prstGeom>
          <a:noFill/>
          <a:ln/>
        </p:spPr>
        <p:txBody>
          <a:bodyPr wrap="square" lIns="0" tIns="0" rIns="0" bIns="0" rtlCol="0" anchor="ctr"/>
          <a:lstStyle/>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Man dies — no children</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Wife</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One full brother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One full sister</a:t>
            </a:r>
            <a:endParaRPr lang="en-US" sz="2000" dirty="0"/>
          </a:p>
          <a:p>
            <a:pPr marL="177800" indent="-177800">
              <a:spcAft>
                <a:spcPts val="600"/>
              </a:spcAft>
              <a:buSzPct val="100000"/>
              <a:buChar char="•"/>
            </a:pPr>
            <a:r>
              <a:rPr lang="en-US" sz="2000" dirty="0">
                <a:solidFill>
                  <a:srgbClr val="1C2B27"/>
                </a:solidFill>
                <a:latin typeface="EB Garamond" pitchFamily="34" charset="0"/>
                <a:ea typeface="EB Garamond" pitchFamily="34" charset="-122"/>
                <a:cs typeface="EB Garamond" pitchFamily="34" charset="-120"/>
              </a:rPr>
              <a:t>(No parents living)</a:t>
            </a:r>
            <a:endParaRPr lang="en-US" sz="2000" dirty="0"/>
          </a:p>
        </p:txBody>
      </p:sp>
      <p:sp>
        <p:nvSpPr>
          <p:cNvPr id="9" name="Shape 6"/>
          <p:cNvSpPr/>
          <p:nvPr/>
        </p:nvSpPr>
        <p:spPr>
          <a:xfrm>
            <a:off x="822960" y="4434840"/>
            <a:ext cx="3200400" cy="914400"/>
          </a:xfrm>
          <a:prstGeom prst="roundRect">
            <a:avLst>
              <a:gd name="adj" fmla="val 8000"/>
            </a:avLst>
          </a:prstGeom>
          <a:solidFill>
            <a:srgbClr val="FFFFFF"/>
          </a:solidFill>
          <a:ln/>
        </p:spPr>
        <p:txBody>
          <a:bodyPr/>
          <a:lstStyle/>
          <a:p>
            <a:endParaRPr lang="en-GB" sz="2800"/>
          </a:p>
        </p:txBody>
      </p:sp>
      <p:sp>
        <p:nvSpPr>
          <p:cNvPr id="10" name="Text 7"/>
          <p:cNvSpPr/>
          <p:nvPr/>
        </p:nvSpPr>
        <p:spPr>
          <a:xfrm>
            <a:off x="822960" y="4498848"/>
            <a:ext cx="3200400" cy="27432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Estate after funeral &amp; debts</a:t>
            </a:r>
            <a:endParaRPr lang="en-US" dirty="0"/>
          </a:p>
        </p:txBody>
      </p:sp>
      <p:sp>
        <p:nvSpPr>
          <p:cNvPr id="11" name="Text 8"/>
          <p:cNvSpPr/>
          <p:nvPr/>
        </p:nvSpPr>
        <p:spPr>
          <a:xfrm>
            <a:off x="822960" y="4736592"/>
            <a:ext cx="3200400" cy="54864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£200,000</a:t>
            </a:r>
            <a:endParaRPr lang="en-US" sz="4400" dirty="0"/>
          </a:p>
        </p:txBody>
      </p:sp>
      <p:sp>
        <p:nvSpPr>
          <p:cNvPr id="12" name="Text 9"/>
          <p:cNvSpPr/>
          <p:nvPr/>
        </p:nvSpPr>
        <p:spPr>
          <a:xfrm>
            <a:off x="4709160" y="1691640"/>
            <a:ext cx="6933895"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Who gets what</a:t>
            </a:r>
            <a:endParaRPr lang="en-US" sz="2000" dirty="0"/>
          </a:p>
        </p:txBody>
      </p:sp>
      <p:graphicFrame>
        <p:nvGraphicFramePr>
          <p:cNvPr id="37" name="Table 0"/>
          <p:cNvGraphicFramePr>
            <a:graphicFrameLocks noGrp="1"/>
          </p:cNvGraphicFramePr>
          <p:nvPr>
            <p:extLst>
              <p:ext uri="{D42A27DB-BD31-4B8C-83A1-F6EECF244321}">
                <p14:modId xmlns:p14="http://schemas.microsoft.com/office/powerpoint/2010/main" val="4121171356"/>
              </p:ext>
            </p:extLst>
          </p:nvPr>
        </p:nvGraphicFramePr>
        <p:xfrm>
          <a:off x="4709160" y="2057400"/>
          <a:ext cx="6933896" cy="1828800"/>
        </p:xfrm>
        <a:graphic>
          <a:graphicData uri="http://schemas.openxmlformats.org/drawingml/2006/table">
            <a:tbl>
              <a:tblPr/>
              <a:tblGrid>
                <a:gridCol w="3189592">
                  <a:extLst>
                    <a:ext uri="{9D8B030D-6E8A-4147-A177-3AD203B41FA5}">
                      <a16:colId xmlns:a16="http://schemas.microsoft.com/office/drawing/2014/main" val="20000"/>
                    </a:ext>
                  </a:extLst>
                </a:gridCol>
                <a:gridCol w="1664135">
                  <a:extLst>
                    <a:ext uri="{9D8B030D-6E8A-4147-A177-3AD203B41FA5}">
                      <a16:colId xmlns:a16="http://schemas.microsoft.com/office/drawing/2014/main" val="20001"/>
                    </a:ext>
                  </a:extLst>
                </a:gridCol>
                <a:gridCol w="2080169">
                  <a:extLst>
                    <a:ext uri="{9D8B030D-6E8A-4147-A177-3AD203B41FA5}">
                      <a16:colId xmlns:a16="http://schemas.microsoft.com/office/drawing/2014/main" val="20002"/>
                    </a:ext>
                  </a:extLst>
                </a:gridCol>
              </a:tblGrid>
              <a:tr h="457200">
                <a:tc>
                  <a:txBody>
                    <a:bodyPr/>
                    <a:lstStyle/>
                    <a:p>
                      <a:pPr marL="0" indent="0" algn="l">
                        <a:buNone/>
                      </a:pPr>
                      <a:r>
                        <a:rPr lang="en-US" sz="1800" b="1" dirty="0">
                          <a:solidFill>
                            <a:srgbClr val="FFFFFF"/>
                          </a:solidFill>
                          <a:latin typeface="EB Garamond" pitchFamily="34" charset="0"/>
                          <a:ea typeface="EB Garamond" pitchFamily="34" charset="-122"/>
                          <a:cs typeface="EB Garamond" pitchFamily="34" charset="-120"/>
                        </a:rPr>
                        <a:t>Heir</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ctr">
                        <a:buNone/>
                      </a:pPr>
                      <a:r>
                        <a:rPr lang="en-US" sz="1800" b="1" dirty="0">
                          <a:solidFill>
                            <a:srgbClr val="FFFFFF"/>
                          </a:solidFill>
                          <a:latin typeface="EB Garamond" pitchFamily="34" charset="0"/>
                          <a:ea typeface="EB Garamond" pitchFamily="34" charset="-122"/>
                          <a:cs typeface="EB Garamond" pitchFamily="34" charset="-120"/>
                        </a:rPr>
                        <a:t>Share</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r">
                        <a:buNone/>
                      </a:pPr>
                      <a:r>
                        <a:rPr lang="en-US" sz="1800" b="1" dirty="0">
                          <a:solidFill>
                            <a:srgbClr val="FFFFFF"/>
                          </a:solidFill>
                          <a:latin typeface="EB Garamond" pitchFamily="34" charset="0"/>
                          <a:ea typeface="EB Garamond" pitchFamily="34" charset="-122"/>
                          <a:cs typeface="EB Garamond" pitchFamily="34" charset="-120"/>
                        </a:rPr>
                        <a:t>Receives</a:t>
                      </a:r>
                      <a:endParaRPr lang="en-US" sz="18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Wife</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1/4</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£50,000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Full brother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2 parts</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£100,000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2000" b="1" dirty="0">
                          <a:solidFill>
                            <a:srgbClr val="0E3B34"/>
                          </a:solidFill>
                          <a:latin typeface="EB Garamond" pitchFamily="34" charset="0"/>
                          <a:ea typeface="EB Garamond" pitchFamily="34" charset="-122"/>
                          <a:cs typeface="EB Garamond" pitchFamily="34" charset="-120"/>
                        </a:rPr>
                        <a:t>Full sister</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2000" b="1" dirty="0">
                          <a:solidFill>
                            <a:srgbClr val="9C7B33"/>
                          </a:solidFill>
                          <a:latin typeface="EB Garamond" pitchFamily="34" charset="0"/>
                          <a:ea typeface="EB Garamond" pitchFamily="34" charset="-122"/>
                          <a:cs typeface="EB Garamond" pitchFamily="34" charset="-120"/>
                        </a:rPr>
                        <a:t>1 part</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2000" b="1" dirty="0">
                          <a:solidFill>
                            <a:srgbClr val="2C7A6B"/>
                          </a:solidFill>
                          <a:latin typeface="EB Garamond" pitchFamily="34" charset="0"/>
                          <a:ea typeface="EB Garamond" pitchFamily="34" charset="-122"/>
                          <a:cs typeface="EB Garamond" pitchFamily="34" charset="-120"/>
                        </a:rPr>
                        <a:t>£50,000</a:t>
                      </a:r>
                      <a:endParaRPr lang="en-US" sz="20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4" name="Shape 10"/>
          <p:cNvSpPr/>
          <p:nvPr/>
        </p:nvSpPr>
        <p:spPr>
          <a:xfrm>
            <a:off x="4709160" y="4069080"/>
            <a:ext cx="6933895" cy="1508760"/>
          </a:xfrm>
          <a:prstGeom prst="roundRect">
            <a:avLst>
              <a:gd name="adj" fmla="val 4848"/>
            </a:avLst>
          </a:prstGeom>
          <a:solidFill>
            <a:srgbClr val="E9F2EE"/>
          </a:solidFill>
          <a:ln/>
          <a:effectLst>
            <a:outerShdw blurRad="88900" dist="38100" dir="5400000" algn="bl" rotWithShape="0">
              <a:srgbClr val="000000">
                <a:alpha val="13000"/>
              </a:srgbClr>
            </a:outerShdw>
          </a:effectLst>
        </p:spPr>
        <p:txBody>
          <a:bodyPr/>
          <a:lstStyle/>
          <a:p>
            <a:endParaRPr lang="en-GB" sz="2800"/>
          </a:p>
        </p:txBody>
      </p:sp>
      <p:sp>
        <p:nvSpPr>
          <p:cNvPr id="15" name="Text 11"/>
          <p:cNvSpPr/>
          <p:nvPr/>
        </p:nvSpPr>
        <p:spPr>
          <a:xfrm>
            <a:off x="4937760" y="4178808"/>
            <a:ext cx="6476695" cy="141732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a:t>
            </a:r>
            <a:r>
              <a:rPr lang="en-US" sz="2000" dirty="0">
                <a:solidFill>
                  <a:srgbClr val="1C2B27"/>
                </a:solidFill>
                <a:latin typeface="EB Garamond" pitchFamily="34" charset="0"/>
                <a:ea typeface="EB Garamond" pitchFamily="34" charset="-122"/>
                <a:cs typeface="EB Garamond" pitchFamily="34" charset="-120"/>
              </a:rPr>
              <a:t>With no children, the wife’s share doubles from 1/8 to 1/4. Brothers and sisters inherit only when there is no child and no father — here they take the remainder as asaba, split 2:1.</a:t>
            </a:r>
            <a:endParaRPr lang="en-US" sz="2000" dirty="0"/>
          </a:p>
        </p:txBody>
      </p:sp>
      <p:sp>
        <p:nvSpPr>
          <p:cNvPr id="16" name="Text 12"/>
          <p:cNvSpPr/>
          <p:nvPr/>
        </p:nvSpPr>
        <p:spPr>
          <a:xfrm>
            <a:off x="548640" y="5870448"/>
            <a:ext cx="11094415" cy="365760"/>
          </a:xfrm>
          <a:prstGeom prst="rect">
            <a:avLst/>
          </a:prstGeom>
          <a:noFill/>
          <a:ln/>
        </p:spPr>
        <p:txBody>
          <a:bodyPr wrap="square" lIns="0" tIns="0" rIns="0" bIns="0" rtlCol="0" anchor="ctr"/>
          <a:lstStyle/>
          <a:p>
            <a:pPr marL="0" indent="0" algn="ctr">
              <a:buNone/>
            </a:pPr>
            <a:r>
              <a:rPr lang="en-US" i="1" dirty="0">
                <a:solidFill>
                  <a:srgbClr val="5E726B"/>
                </a:solidFill>
                <a:latin typeface="EB Garamond" pitchFamily="34" charset="0"/>
                <a:ea typeface="EB Garamond" pitchFamily="34" charset="-122"/>
                <a:cs typeface="EB Garamond" pitchFamily="34" charset="-120"/>
              </a:rPr>
              <a:t>Illustration of the Islamic shares only — it assumes funeral costs and debts are paid and that no Inheritance Tax is due.</a:t>
            </a:r>
            <a:endParaRPr lang="en-US" dirty="0"/>
          </a:p>
        </p:txBody>
      </p:sp>
      <p:sp>
        <p:nvSpPr>
          <p:cNvPr id="18"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45</a:t>
            </a:r>
            <a:endParaRPr lang="en-US" sz="10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8</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A revert with non-Muslim parents</a:t>
            </a:r>
            <a:endParaRPr lang="en-US" sz="3300" dirty="0"/>
          </a:p>
        </p:txBody>
      </p:sp>
      <p:sp>
        <p:nvSpPr>
          <p:cNvPr id="6" name="Shape 3"/>
          <p:cNvSpPr/>
          <p:nvPr/>
        </p:nvSpPr>
        <p:spPr>
          <a:xfrm>
            <a:off x="548640" y="1645920"/>
            <a:ext cx="3749040" cy="393192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The family</a:t>
            </a:r>
            <a:endParaRPr lang="en-US" dirty="0"/>
          </a:p>
        </p:txBody>
      </p:sp>
      <p:sp>
        <p:nvSpPr>
          <p:cNvPr id="8" name="Text 5"/>
          <p:cNvSpPr/>
          <p:nvPr/>
        </p:nvSpPr>
        <p:spPr>
          <a:xfrm>
            <a:off x="822960" y="2194560"/>
            <a:ext cx="3200400" cy="182880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Revert (convert) to Islam</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Muslim wife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One son</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Both parents — not Muslim</a:t>
            </a:r>
            <a:endParaRPr lang="en-US" dirty="0"/>
          </a:p>
        </p:txBody>
      </p:sp>
      <p:sp>
        <p:nvSpPr>
          <p:cNvPr id="9" name="Shape 6"/>
          <p:cNvSpPr/>
          <p:nvPr/>
        </p:nvSpPr>
        <p:spPr>
          <a:xfrm>
            <a:off x="822960" y="4434840"/>
            <a:ext cx="3200400" cy="914400"/>
          </a:xfrm>
          <a:prstGeom prst="roundRect">
            <a:avLst>
              <a:gd name="adj" fmla="val 8000"/>
            </a:avLst>
          </a:prstGeom>
          <a:solidFill>
            <a:srgbClr val="FFFFFF"/>
          </a:solidFill>
          <a:ln/>
        </p:spPr>
        <p:txBody>
          <a:bodyPr/>
          <a:lstStyle/>
          <a:p>
            <a:endParaRPr lang="en-GB" sz="2400"/>
          </a:p>
        </p:txBody>
      </p:sp>
      <p:sp>
        <p:nvSpPr>
          <p:cNvPr id="10" name="Text 7"/>
          <p:cNvSpPr/>
          <p:nvPr/>
        </p:nvSpPr>
        <p:spPr>
          <a:xfrm>
            <a:off x="822960" y="4498848"/>
            <a:ext cx="3200400" cy="274320"/>
          </a:xfrm>
          <a:prstGeom prst="rect">
            <a:avLst/>
          </a:prstGeom>
          <a:noFill/>
          <a:ln/>
        </p:spPr>
        <p:txBody>
          <a:bodyPr wrap="square" lIns="0" tIns="0" rIns="0" bIns="0" rtlCol="0" anchor="ctr"/>
          <a:lstStyle/>
          <a:p>
            <a:pPr marL="0" indent="0" algn="ctr">
              <a:buNone/>
            </a:pPr>
            <a:r>
              <a:rPr lang="en-US" sz="1600" dirty="0">
                <a:solidFill>
                  <a:srgbClr val="5E726B"/>
                </a:solidFill>
                <a:latin typeface="EB Garamond" pitchFamily="34" charset="0"/>
                <a:ea typeface="EB Garamond" pitchFamily="34" charset="-122"/>
                <a:cs typeface="EB Garamond" pitchFamily="34" charset="-120"/>
              </a:rPr>
              <a:t>Estate after funeral &amp; debts</a:t>
            </a:r>
            <a:endParaRPr lang="en-US" sz="1600" dirty="0"/>
          </a:p>
        </p:txBody>
      </p:sp>
      <p:sp>
        <p:nvSpPr>
          <p:cNvPr id="11" name="Text 8"/>
          <p:cNvSpPr/>
          <p:nvPr/>
        </p:nvSpPr>
        <p:spPr>
          <a:xfrm>
            <a:off x="822960" y="4736592"/>
            <a:ext cx="3200400" cy="548640"/>
          </a:xfrm>
          <a:prstGeom prst="rect">
            <a:avLst/>
          </a:prstGeom>
          <a:noFill/>
          <a:ln/>
        </p:spPr>
        <p:txBody>
          <a:bodyPr wrap="square" lIns="0" tIns="0" rIns="0" bIns="0" rtlCol="0" anchor="ctr"/>
          <a:lstStyle/>
          <a:p>
            <a:pPr marL="0" indent="0" algn="ctr">
              <a:buNone/>
            </a:pPr>
            <a:r>
              <a:rPr lang="en-US" sz="4000" b="1" dirty="0">
                <a:solidFill>
                  <a:srgbClr val="2C7A6B"/>
                </a:solidFill>
                <a:latin typeface="EB Garamond" pitchFamily="34" charset="0"/>
                <a:ea typeface="EB Garamond" pitchFamily="34" charset="-122"/>
                <a:cs typeface="EB Garamond" pitchFamily="34" charset="-120"/>
              </a:rPr>
              <a:t>£400,000</a:t>
            </a:r>
            <a:endParaRPr lang="en-US" sz="4000" dirty="0"/>
          </a:p>
        </p:txBody>
      </p:sp>
      <p:sp>
        <p:nvSpPr>
          <p:cNvPr id="12" name="Text 9"/>
          <p:cNvSpPr/>
          <p:nvPr/>
        </p:nvSpPr>
        <p:spPr>
          <a:xfrm>
            <a:off x="4709160" y="1691640"/>
            <a:ext cx="6933895" cy="3200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Who gets what</a:t>
            </a:r>
            <a:endParaRPr lang="en-US" dirty="0"/>
          </a:p>
        </p:txBody>
      </p:sp>
      <p:graphicFrame>
        <p:nvGraphicFramePr>
          <p:cNvPr id="38" name="Table 0"/>
          <p:cNvGraphicFramePr>
            <a:graphicFrameLocks noGrp="1"/>
          </p:cNvGraphicFramePr>
          <p:nvPr>
            <p:extLst>
              <p:ext uri="{D42A27DB-BD31-4B8C-83A1-F6EECF244321}">
                <p14:modId xmlns:p14="http://schemas.microsoft.com/office/powerpoint/2010/main" val="1459767981"/>
              </p:ext>
            </p:extLst>
          </p:nvPr>
        </p:nvGraphicFramePr>
        <p:xfrm>
          <a:off x="4709160" y="2057400"/>
          <a:ext cx="6933896" cy="1889760"/>
        </p:xfrm>
        <a:graphic>
          <a:graphicData uri="http://schemas.openxmlformats.org/drawingml/2006/table">
            <a:tbl>
              <a:tblPr/>
              <a:tblGrid>
                <a:gridCol w="3189592">
                  <a:extLst>
                    <a:ext uri="{9D8B030D-6E8A-4147-A177-3AD203B41FA5}">
                      <a16:colId xmlns:a16="http://schemas.microsoft.com/office/drawing/2014/main" val="20000"/>
                    </a:ext>
                  </a:extLst>
                </a:gridCol>
                <a:gridCol w="1664135">
                  <a:extLst>
                    <a:ext uri="{9D8B030D-6E8A-4147-A177-3AD203B41FA5}">
                      <a16:colId xmlns:a16="http://schemas.microsoft.com/office/drawing/2014/main" val="20001"/>
                    </a:ext>
                  </a:extLst>
                </a:gridCol>
                <a:gridCol w="2080169">
                  <a:extLst>
                    <a:ext uri="{9D8B030D-6E8A-4147-A177-3AD203B41FA5}">
                      <a16:colId xmlns:a16="http://schemas.microsoft.com/office/drawing/2014/main" val="20002"/>
                    </a:ext>
                  </a:extLst>
                </a:gridCol>
              </a:tblGrid>
              <a:tr h="457200">
                <a:tc>
                  <a:txBody>
                    <a:bodyPr/>
                    <a:lstStyle/>
                    <a:p>
                      <a:pPr marL="0" indent="0" algn="l">
                        <a:buNone/>
                      </a:pPr>
                      <a:r>
                        <a:rPr lang="en-US" sz="1200" b="1" dirty="0">
                          <a:solidFill>
                            <a:srgbClr val="FFFFFF"/>
                          </a:solidFill>
                          <a:latin typeface="EB Garamond" pitchFamily="34" charset="0"/>
                          <a:ea typeface="EB Garamond" pitchFamily="34" charset="-122"/>
                          <a:cs typeface="EB Garamond" pitchFamily="34" charset="-120"/>
                        </a:rPr>
                        <a:t>Heir</a:t>
                      </a:r>
                      <a:endParaRPr lang="en-US" sz="12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ctr">
                        <a:buNone/>
                      </a:pPr>
                      <a:r>
                        <a:rPr lang="en-US" sz="1200" b="1" dirty="0">
                          <a:solidFill>
                            <a:srgbClr val="FFFFFF"/>
                          </a:solidFill>
                          <a:latin typeface="EB Garamond" pitchFamily="34" charset="0"/>
                          <a:ea typeface="EB Garamond" pitchFamily="34" charset="-122"/>
                          <a:cs typeface="EB Garamond" pitchFamily="34" charset="-120"/>
                        </a:rPr>
                        <a:t>Share</a:t>
                      </a:r>
                      <a:endParaRPr lang="en-US" sz="12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r">
                        <a:buNone/>
                      </a:pPr>
                      <a:r>
                        <a:rPr lang="en-US" sz="1200" b="1" dirty="0">
                          <a:solidFill>
                            <a:srgbClr val="FFFFFF"/>
                          </a:solidFill>
                          <a:latin typeface="EB Garamond" pitchFamily="34" charset="0"/>
                          <a:ea typeface="EB Garamond" pitchFamily="34" charset="-122"/>
                          <a:cs typeface="EB Garamond" pitchFamily="34" charset="-120"/>
                        </a:rPr>
                        <a:t>Receives</a:t>
                      </a:r>
                      <a:endParaRPr lang="en-US" sz="12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457200">
                <a:tc>
                  <a:txBody>
                    <a:bodyPr/>
                    <a:lstStyle/>
                    <a:p>
                      <a:pPr marL="0" indent="0">
                        <a:buNone/>
                      </a:pPr>
                      <a:r>
                        <a:rPr lang="en-US" sz="1400" b="1" dirty="0">
                          <a:solidFill>
                            <a:srgbClr val="0E3B34"/>
                          </a:solidFill>
                          <a:latin typeface="EB Garamond" pitchFamily="34" charset="0"/>
                          <a:ea typeface="EB Garamond" pitchFamily="34" charset="-122"/>
                          <a:cs typeface="EB Garamond" pitchFamily="34" charset="-120"/>
                        </a:rPr>
                        <a:t>Parents — gift in will (£100k = 1/4, within the 1/3 cap of £133k)</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9C7B33"/>
                          </a:solidFill>
                          <a:latin typeface="EB Garamond" pitchFamily="34" charset="0"/>
                          <a:ea typeface="EB Garamond" pitchFamily="34" charset="-122"/>
                          <a:cs typeface="EB Garamond" pitchFamily="34" charset="-120"/>
                        </a:rPr>
                        <a:t>bequest</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1400" b="1" dirty="0">
                          <a:solidFill>
                            <a:srgbClr val="2C7A6B"/>
                          </a:solidFill>
                          <a:latin typeface="EB Garamond" pitchFamily="34" charset="0"/>
                          <a:ea typeface="EB Garamond" pitchFamily="34" charset="-122"/>
                          <a:cs typeface="EB Garamond" pitchFamily="34" charset="-120"/>
                        </a:rPr>
                        <a:t>£100,000</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400" b="1" dirty="0">
                          <a:solidFill>
                            <a:srgbClr val="0E3B34"/>
                          </a:solidFill>
                          <a:latin typeface="EB Garamond" pitchFamily="34" charset="0"/>
                          <a:ea typeface="EB Garamond" pitchFamily="34" charset="-122"/>
                          <a:cs typeface="EB Garamond" pitchFamily="34" charset="-120"/>
                        </a:rPr>
                        <a:t>Wife — 1/8 of the £300k that remains</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ctr">
                        <a:buNone/>
                      </a:pPr>
                      <a:r>
                        <a:rPr lang="en-US" sz="1400" b="1" dirty="0">
                          <a:solidFill>
                            <a:srgbClr val="9C7B33"/>
                          </a:solidFill>
                          <a:latin typeface="EB Garamond" pitchFamily="34" charset="0"/>
                          <a:ea typeface="EB Garamond" pitchFamily="34" charset="-122"/>
                          <a:cs typeface="EB Garamond" pitchFamily="34" charset="-120"/>
                        </a:rPr>
                        <a:t>1/8</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1400" b="1" dirty="0">
                          <a:solidFill>
                            <a:srgbClr val="2C7A6B"/>
                          </a:solidFill>
                          <a:latin typeface="EB Garamond" pitchFamily="34" charset="0"/>
                          <a:ea typeface="EB Garamond" pitchFamily="34" charset="-122"/>
                          <a:cs typeface="EB Garamond" pitchFamily="34" charset="-120"/>
                        </a:rPr>
                        <a:t>£37,500</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1400" b="1" dirty="0">
                          <a:solidFill>
                            <a:srgbClr val="0E3B34"/>
                          </a:solidFill>
                          <a:latin typeface="EB Garamond" pitchFamily="34" charset="0"/>
                          <a:ea typeface="EB Garamond" pitchFamily="34" charset="-122"/>
                          <a:cs typeface="EB Garamond" pitchFamily="34" charset="-120"/>
                        </a:rPr>
                        <a:t>Son (residue)</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9C7B33"/>
                          </a:solidFill>
                          <a:latin typeface="EB Garamond" pitchFamily="34" charset="0"/>
                          <a:ea typeface="EB Garamond" pitchFamily="34" charset="-122"/>
                          <a:cs typeface="EB Garamond" pitchFamily="34" charset="-120"/>
                        </a:rPr>
                        <a:t>rest</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1400" b="1" dirty="0">
                          <a:solidFill>
                            <a:srgbClr val="2C7A6B"/>
                          </a:solidFill>
                          <a:latin typeface="EB Garamond" pitchFamily="34" charset="0"/>
                          <a:ea typeface="EB Garamond" pitchFamily="34" charset="-122"/>
                          <a:cs typeface="EB Garamond" pitchFamily="34" charset="-120"/>
                        </a:rPr>
                        <a:t>£262,500</a:t>
                      </a:r>
                      <a:endParaRPr lang="en-US" sz="14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4" name="Shape 10"/>
          <p:cNvSpPr/>
          <p:nvPr/>
        </p:nvSpPr>
        <p:spPr>
          <a:xfrm>
            <a:off x="4437822" y="4069080"/>
            <a:ext cx="7205233" cy="1508760"/>
          </a:xfrm>
          <a:prstGeom prst="roundRect">
            <a:avLst>
              <a:gd name="adj" fmla="val 4848"/>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5" name="Text 11"/>
          <p:cNvSpPr/>
          <p:nvPr/>
        </p:nvSpPr>
        <p:spPr>
          <a:xfrm>
            <a:off x="4527274" y="4178808"/>
            <a:ext cx="7115782" cy="141732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Why:  </a:t>
            </a:r>
            <a:r>
              <a:rPr lang="en-US" dirty="0">
                <a:solidFill>
                  <a:srgbClr val="1C2B27"/>
                </a:solidFill>
                <a:latin typeface="EB Garamond" pitchFamily="34" charset="0"/>
                <a:ea typeface="EB Garamond" pitchFamily="34" charset="-122"/>
                <a:cs typeface="EB Garamond" pitchFamily="34" charset="-120"/>
              </a:rPr>
              <a:t>Under the classical rules a non-Muslim does not take a fixed Islamic share. But parents here are non-heirs, so the person MAY leave them up to one-third by will. One-third of £400,000 is £133,333 — the maximum allowed — and in this example they are left £100,000 (a quarter), which is within that cap. The remaining £300,000 then follows the fixed rules: wife 1/8, son takes the rest. </a:t>
            </a:r>
            <a:endParaRPr lang="en-US" dirty="0"/>
          </a:p>
        </p:txBody>
      </p:sp>
      <p:sp>
        <p:nvSpPr>
          <p:cNvPr id="16" name="Text 12"/>
          <p:cNvSpPr/>
          <p:nvPr/>
        </p:nvSpPr>
        <p:spPr>
          <a:xfrm>
            <a:off x="548640" y="5870448"/>
            <a:ext cx="11094415" cy="365760"/>
          </a:xfrm>
          <a:prstGeom prst="rect">
            <a:avLst/>
          </a:prstGeom>
          <a:noFill/>
          <a:ln/>
        </p:spPr>
        <p:txBody>
          <a:bodyPr wrap="square" lIns="0" tIns="0" rIns="0" bIns="0" rtlCol="0" anchor="ctr"/>
          <a:lstStyle/>
          <a:p>
            <a:pPr marL="0" indent="0" algn="ctr">
              <a:buNone/>
            </a:pPr>
            <a:r>
              <a:rPr lang="en-US" sz="1600" i="1" dirty="0">
                <a:solidFill>
                  <a:srgbClr val="5E726B"/>
                </a:solidFill>
                <a:latin typeface="EB Garamond" pitchFamily="34" charset="0"/>
                <a:ea typeface="EB Garamond" pitchFamily="34" charset="-122"/>
                <a:cs typeface="EB Garamond" pitchFamily="34" charset="-120"/>
              </a:rPr>
              <a:t>Illustration of the Islamic shares only — it assumes funeral costs and debts are paid and that no Inheritance Tax is due.</a:t>
            </a:r>
            <a:endParaRPr lang="en-US" sz="1600" dirty="0"/>
          </a:p>
        </p:txBody>
      </p:sp>
      <p:sp>
        <p:nvSpPr>
          <p:cNvPr id="18"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46</a:t>
            </a:r>
            <a:endParaRPr lang="en-US" sz="10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38">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CASE STUDIES</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The cost of getting it wrong</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1550" dirty="0">
                <a:solidFill>
                  <a:srgbClr val="5FA392"/>
                </a:solidFill>
                <a:latin typeface="EB Garamond" pitchFamily="34" charset="0"/>
                <a:ea typeface="EB Garamond" pitchFamily="34" charset="-122"/>
                <a:cs typeface="EB Garamond" pitchFamily="34" charset="-120"/>
              </a:rPr>
              <a:t>Six true-to-life situations that happen when there is no valid Islamic will — and the simple planning that would have prevented each one.</a:t>
            </a:r>
            <a:endParaRPr lang="en-US" sz="155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47</a:t>
            </a:r>
            <a:endParaRPr lang="en-US" sz="10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CASE STUDY · NO WILL AT ALL</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Jameel dies with no will — £1.25m, a wife, a son &amp; a daughter</a:t>
            </a:r>
            <a:endParaRPr lang="en-US" sz="3300" dirty="0"/>
          </a:p>
        </p:txBody>
      </p:sp>
      <p:sp>
        <p:nvSpPr>
          <p:cNvPr id="6" name="Text 3"/>
          <p:cNvSpPr/>
          <p:nvPr/>
        </p:nvSpPr>
        <p:spPr>
          <a:xfrm>
            <a:off x="548640" y="1417320"/>
            <a:ext cx="11094415" cy="457200"/>
          </a:xfrm>
          <a:prstGeom prst="rect">
            <a:avLst/>
          </a:prstGeom>
          <a:noFill/>
          <a:ln/>
        </p:spPr>
        <p:txBody>
          <a:bodyPr wrap="square" lIns="0" tIns="0" rIns="0" bIns="0" rtlCol="0" anchor="ctr"/>
          <a:lstStyle/>
          <a:p>
            <a:pPr marL="0" indent="0">
              <a:buNone/>
            </a:pPr>
            <a:r>
              <a:rPr lang="en-US" sz="1550" dirty="0">
                <a:solidFill>
                  <a:srgbClr val="5E726B"/>
                </a:solidFill>
                <a:latin typeface="EB Garamond" pitchFamily="34" charset="0"/>
                <a:ea typeface="EB Garamond" pitchFamily="34" charset="-122"/>
                <a:cs typeface="EB Garamond" pitchFamily="34" charset="-120"/>
              </a:rPr>
              <a:t>Because there is no valid will, English ‘intestacy’ rules decide everything — and they look nothing like the Sharī‘ah.</a:t>
            </a:r>
            <a:endParaRPr lang="en-US" sz="1550" dirty="0"/>
          </a:p>
        </p:txBody>
      </p:sp>
      <p:sp>
        <p:nvSpPr>
          <p:cNvPr id="7" name="Text 4"/>
          <p:cNvSpPr/>
          <p:nvPr/>
        </p:nvSpPr>
        <p:spPr>
          <a:xfrm>
            <a:off x="548640" y="2011680"/>
            <a:ext cx="5318608" cy="320040"/>
          </a:xfrm>
          <a:prstGeom prst="rect">
            <a:avLst/>
          </a:prstGeom>
          <a:noFill/>
          <a:ln/>
        </p:spPr>
        <p:txBody>
          <a:bodyPr wrap="square" lIns="0" tIns="0" rIns="0" bIns="0" rtlCol="0" anchor="ctr"/>
          <a:lstStyle/>
          <a:p>
            <a:pPr marL="0" indent="0">
              <a:buNone/>
            </a:pPr>
            <a:r>
              <a:rPr lang="en-US" sz="1550" b="1" dirty="0">
                <a:solidFill>
                  <a:srgbClr val="B23A3A"/>
                </a:solidFill>
                <a:latin typeface="EB Garamond" pitchFamily="34" charset="0"/>
                <a:ea typeface="EB Garamond" pitchFamily="34" charset="-122"/>
                <a:cs typeface="EB Garamond" pitchFamily="34" charset="-120"/>
              </a:rPr>
              <a:t>❌  No will — English intestacy</a:t>
            </a:r>
            <a:endParaRPr lang="en-US" sz="1550" dirty="0"/>
          </a:p>
        </p:txBody>
      </p:sp>
      <p:graphicFrame>
        <p:nvGraphicFramePr>
          <p:cNvPr id="40" name="Table 0"/>
          <p:cNvGraphicFramePr>
            <a:graphicFrameLocks noGrp="1"/>
          </p:cNvGraphicFramePr>
          <p:nvPr>
            <p:extLst>
              <p:ext uri="{D42A27DB-BD31-4B8C-83A1-F6EECF244321}">
                <p14:modId xmlns:p14="http://schemas.microsoft.com/office/powerpoint/2010/main" val="3513311524"/>
              </p:ext>
            </p:extLst>
          </p:nvPr>
        </p:nvGraphicFramePr>
        <p:xfrm>
          <a:off x="548640" y="2423160"/>
          <a:ext cx="5318608" cy="2743200"/>
        </p:xfrm>
        <a:graphic>
          <a:graphicData uri="http://schemas.openxmlformats.org/drawingml/2006/table">
            <a:tbl>
              <a:tblPr/>
              <a:tblGrid>
                <a:gridCol w="3191165">
                  <a:extLst>
                    <a:ext uri="{9D8B030D-6E8A-4147-A177-3AD203B41FA5}">
                      <a16:colId xmlns:a16="http://schemas.microsoft.com/office/drawing/2014/main" val="20000"/>
                    </a:ext>
                  </a:extLst>
                </a:gridCol>
                <a:gridCol w="2127443">
                  <a:extLst>
                    <a:ext uri="{9D8B030D-6E8A-4147-A177-3AD203B41FA5}">
                      <a16:colId xmlns:a16="http://schemas.microsoft.com/office/drawing/2014/main" val="20001"/>
                    </a:ext>
                  </a:extLst>
                </a:gridCol>
              </a:tblGrid>
              <a:tr h="457200">
                <a:tc gridSpan="2">
                  <a:txBody>
                    <a:bodyPr/>
                    <a:lstStyle/>
                    <a:p>
                      <a:pPr marL="0" indent="0" algn="l">
                        <a:buNone/>
                      </a:pPr>
                      <a:r>
                        <a:rPr lang="en-US" sz="1600" b="1" dirty="0">
                          <a:solidFill>
                            <a:srgbClr val="FFFFFF"/>
                          </a:solidFill>
                          <a:latin typeface="EB Garamond" pitchFamily="34" charset="0"/>
                          <a:ea typeface="EB Garamond" pitchFamily="34" charset="-122"/>
                          <a:cs typeface="EB Garamond" pitchFamily="34" charset="-120"/>
                        </a:rPr>
                        <a:t>Intestacy result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B23A3A"/>
                    </a:solidFill>
                  </a:tcPr>
                </a:tc>
                <a:tc hMerge="1">
                  <a:txBody>
                    <a:bodyPr/>
                    <a:lstStyle/>
                    <a:p>
                      <a:endParaRPr lang="en-US"/>
                    </a:p>
                  </a:txBody>
                  <a:tcPr/>
                </a:tc>
                <a:extLst>
                  <a:ext uri="{0D108BD9-81ED-4DB2-BD59-A6C34878D82A}">
                    <a16:rowId xmlns:a16="http://schemas.microsoft.com/office/drawing/2014/main" val="10000"/>
                  </a:ext>
                </a:extLst>
              </a:tr>
              <a:tr h="457200">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Wife: £322k + personal belongings</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1600" b="1" dirty="0">
                          <a:solidFill>
                            <a:srgbClr val="B23A3A"/>
                          </a:solidFill>
                          <a:latin typeface="EB Garamond" pitchFamily="34" charset="0"/>
                          <a:ea typeface="EB Garamond" pitchFamily="34" charset="-122"/>
                          <a:cs typeface="EB Garamond" pitchFamily="34" charset="-120"/>
                        </a:rPr>
                        <a:t>£786,000</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…plus half the remainder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1600" b="1" dirty="0">
                          <a:solidFill>
                            <a:srgbClr val="B23A3A"/>
                          </a:solidFill>
                          <a:latin typeface="EB Garamond" pitchFamily="34" charset="0"/>
                          <a:ea typeface="EB Garamond" pitchFamily="34" charset="-122"/>
                          <a:cs typeface="EB Garamond" pitchFamily="34" charset="-120"/>
                        </a:rPr>
                        <a:t>(incl. above)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Son (equal split)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1600" b="1" dirty="0">
                          <a:solidFill>
                            <a:srgbClr val="B23A3A"/>
                          </a:solidFill>
                          <a:latin typeface="EB Garamond" pitchFamily="34" charset="0"/>
                          <a:ea typeface="EB Garamond" pitchFamily="34" charset="-122"/>
                          <a:cs typeface="EB Garamond" pitchFamily="34" charset="-120"/>
                        </a:rPr>
                        <a:t>£232,000</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Daughter (equal split)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1600" b="1" dirty="0">
                          <a:solidFill>
                            <a:srgbClr val="B23A3A"/>
                          </a:solidFill>
                          <a:latin typeface="EB Garamond" pitchFamily="34" charset="0"/>
                          <a:ea typeface="EB Garamond" pitchFamily="34" charset="-122"/>
                          <a:cs typeface="EB Garamond" pitchFamily="34" charset="-120"/>
                        </a:rPr>
                        <a:t>£232,000</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4"/>
                  </a:ext>
                </a:extLst>
              </a:tr>
              <a:tr h="457200">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Wife ends up with ≈63%</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EAF3EF"/>
                    </a:solidFill>
                  </a:tcPr>
                </a:tc>
                <a:tc>
                  <a:txBody>
                    <a:bodyPr/>
                    <a:lstStyle/>
                    <a:p>
                      <a:pPr marL="0" indent="0" algn="r">
                        <a:buNone/>
                      </a:pPr>
                      <a:r>
                        <a:rPr lang="en-US" sz="1600" b="1" dirty="0">
                          <a:solidFill>
                            <a:srgbClr val="0E3B34"/>
                          </a:solidFill>
                          <a:latin typeface="EB Garamond" pitchFamily="34" charset="0"/>
                          <a:ea typeface="EB Garamond" pitchFamily="34" charset="-122"/>
                          <a:cs typeface="EB Garamond" pitchFamily="34" charset="-120"/>
                        </a:rPr>
                        <a: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EAF3EF"/>
                    </a:solidFill>
                  </a:tcPr>
                </a:tc>
                <a:extLst>
                  <a:ext uri="{0D108BD9-81ED-4DB2-BD59-A6C34878D82A}">
                    <a16:rowId xmlns:a16="http://schemas.microsoft.com/office/drawing/2014/main" val="10005"/>
                  </a:ext>
                </a:extLst>
              </a:tr>
            </a:tbl>
          </a:graphicData>
        </a:graphic>
      </p:graphicFrame>
      <p:sp>
        <p:nvSpPr>
          <p:cNvPr id="9" name="Text 5"/>
          <p:cNvSpPr/>
          <p:nvPr/>
        </p:nvSpPr>
        <p:spPr>
          <a:xfrm>
            <a:off x="6324448" y="2011680"/>
            <a:ext cx="5318608" cy="320040"/>
          </a:xfrm>
          <a:prstGeom prst="rect">
            <a:avLst/>
          </a:prstGeom>
          <a:noFill/>
          <a:ln/>
        </p:spPr>
        <p:txBody>
          <a:bodyPr wrap="square" lIns="0" tIns="0" rIns="0" bIns="0" rtlCol="0" anchor="ctr"/>
          <a:lstStyle/>
          <a:p>
            <a:pPr marL="0" indent="0">
              <a:buNone/>
            </a:pPr>
            <a:r>
              <a:rPr lang="en-US" sz="1550" b="1" dirty="0">
                <a:solidFill>
                  <a:srgbClr val="2C7A6B"/>
                </a:solidFill>
                <a:latin typeface="EB Garamond" pitchFamily="34" charset="0"/>
                <a:ea typeface="EB Garamond" pitchFamily="34" charset="-122"/>
                <a:cs typeface="EB Garamond" pitchFamily="34" charset="-120"/>
              </a:rPr>
              <a:t>✓  With an Islamic will — Sharī‘ah</a:t>
            </a:r>
            <a:endParaRPr lang="en-US" sz="1550" dirty="0"/>
          </a:p>
        </p:txBody>
      </p:sp>
      <p:graphicFrame>
        <p:nvGraphicFramePr>
          <p:cNvPr id="79" name="Table 1"/>
          <p:cNvGraphicFramePr>
            <a:graphicFrameLocks noGrp="1"/>
          </p:cNvGraphicFramePr>
          <p:nvPr>
            <p:extLst>
              <p:ext uri="{D42A27DB-BD31-4B8C-83A1-F6EECF244321}">
                <p14:modId xmlns:p14="http://schemas.microsoft.com/office/powerpoint/2010/main" val="3857785740"/>
              </p:ext>
            </p:extLst>
          </p:nvPr>
        </p:nvGraphicFramePr>
        <p:xfrm>
          <a:off x="6324448" y="2423160"/>
          <a:ext cx="5318608" cy="2743200"/>
        </p:xfrm>
        <a:graphic>
          <a:graphicData uri="http://schemas.openxmlformats.org/drawingml/2006/table">
            <a:tbl>
              <a:tblPr/>
              <a:tblGrid>
                <a:gridCol w="3191165">
                  <a:extLst>
                    <a:ext uri="{9D8B030D-6E8A-4147-A177-3AD203B41FA5}">
                      <a16:colId xmlns:a16="http://schemas.microsoft.com/office/drawing/2014/main" val="20000"/>
                    </a:ext>
                  </a:extLst>
                </a:gridCol>
                <a:gridCol w="2127443">
                  <a:extLst>
                    <a:ext uri="{9D8B030D-6E8A-4147-A177-3AD203B41FA5}">
                      <a16:colId xmlns:a16="http://schemas.microsoft.com/office/drawing/2014/main" val="20001"/>
                    </a:ext>
                  </a:extLst>
                </a:gridCol>
              </a:tblGrid>
              <a:tr h="457200">
                <a:tc gridSpan="2">
                  <a:txBody>
                    <a:bodyPr/>
                    <a:lstStyle/>
                    <a:p>
                      <a:pPr marL="0" indent="0" algn="l">
                        <a:buNone/>
                      </a:pPr>
                      <a:r>
                        <a:rPr lang="en-US" sz="1600" b="1" dirty="0">
                          <a:solidFill>
                            <a:srgbClr val="FFFFFF"/>
                          </a:solidFill>
                          <a:latin typeface="EB Garamond" pitchFamily="34" charset="0"/>
                          <a:ea typeface="EB Garamond" pitchFamily="34" charset="-122"/>
                          <a:cs typeface="EB Garamond" pitchFamily="34" charset="-120"/>
                        </a:rPr>
                        <a:t>Sharī‘ah result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2C7A6B"/>
                    </a:solidFill>
                  </a:tcPr>
                </a:tc>
                <a:tc hMerge="1">
                  <a:txBody>
                    <a:bodyPr/>
                    <a:lstStyle/>
                    <a:p>
                      <a:endParaRPr lang="en-US"/>
                    </a:p>
                  </a:txBody>
                  <a:tcPr/>
                </a:tc>
                <a:extLst>
                  <a:ext uri="{0D108BD9-81ED-4DB2-BD59-A6C34878D82A}">
                    <a16:rowId xmlns:a16="http://schemas.microsoft.com/office/drawing/2014/main" val="10000"/>
                  </a:ext>
                </a:extLst>
              </a:tr>
              <a:tr h="457200">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Wife — 1/8</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1600" b="1" dirty="0">
                          <a:solidFill>
                            <a:srgbClr val="2C7A6B"/>
                          </a:solidFill>
                          <a:latin typeface="EB Garamond" pitchFamily="34" charset="0"/>
                          <a:ea typeface="EB Garamond" pitchFamily="34" charset="-122"/>
                          <a:cs typeface="EB Garamond" pitchFamily="34" charset="-120"/>
                        </a:rPr>
                        <a:t>£156,250</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Son — 2 parts of residue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1600" b="1" dirty="0">
                          <a:solidFill>
                            <a:srgbClr val="2C7A6B"/>
                          </a:solidFill>
                          <a:latin typeface="EB Garamond" pitchFamily="34" charset="0"/>
                          <a:ea typeface="EB Garamond" pitchFamily="34" charset="-122"/>
                          <a:cs typeface="EB Garamond" pitchFamily="34" charset="-120"/>
                        </a:rPr>
                        <a:t>£729,167</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457200">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Daughter — 1 part of residue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lgn="r">
                        <a:buNone/>
                      </a:pPr>
                      <a:r>
                        <a:rPr lang="en-US" sz="1600" b="1" dirty="0">
                          <a:solidFill>
                            <a:srgbClr val="2C7A6B"/>
                          </a:solidFill>
                          <a:latin typeface="EB Garamond" pitchFamily="34" charset="0"/>
                          <a:ea typeface="EB Garamond" pitchFamily="34" charset="-122"/>
                          <a:cs typeface="EB Garamond" pitchFamily="34" charset="-120"/>
                        </a:rPr>
                        <a:t>£364,583</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Son gets double the daughter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lgn="r">
                        <a:buNone/>
                      </a:pPr>
                      <a:r>
                        <a:rPr lang="en-US" sz="1600" b="1" dirty="0">
                          <a:solidFill>
                            <a:srgbClr val="2C7A6B"/>
                          </a:solidFill>
                          <a:latin typeface="EB Garamond" pitchFamily="34" charset="0"/>
                          <a:ea typeface="EB Garamond" pitchFamily="34" charset="-122"/>
                          <a:cs typeface="EB Garamond" pitchFamily="34" charset="-120"/>
                        </a:rPr>
                        <a:t>2 : 1</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4"/>
                  </a:ext>
                </a:extLst>
              </a:tr>
              <a:tr h="457200">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Estate fully distributed</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EAF3EF"/>
                    </a:solidFill>
                  </a:tcPr>
                </a:tc>
                <a:tc>
                  <a:txBody>
                    <a:bodyPr/>
                    <a:lstStyle/>
                    <a:p>
                      <a:pPr marL="0" indent="0" algn="r">
                        <a:buNone/>
                      </a:pPr>
                      <a:r>
                        <a:rPr lang="en-US" sz="1600" b="1" dirty="0">
                          <a:solidFill>
                            <a:srgbClr val="0E3B34"/>
                          </a:solidFill>
                          <a:latin typeface="EB Garamond" pitchFamily="34" charset="0"/>
                          <a:ea typeface="EB Garamond" pitchFamily="34" charset="-122"/>
                          <a:cs typeface="EB Garamond" pitchFamily="34" charset="-120"/>
                        </a:rPr>
                        <a:t>£1,250,000</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EAF3EF"/>
                    </a:solidFill>
                  </a:tcPr>
                </a:tc>
                <a:extLst>
                  <a:ext uri="{0D108BD9-81ED-4DB2-BD59-A6C34878D82A}">
                    <a16:rowId xmlns:a16="http://schemas.microsoft.com/office/drawing/2014/main" val="10005"/>
                  </a:ext>
                </a:extLst>
              </a:tr>
            </a:tbl>
          </a:graphicData>
        </a:graphic>
      </p:graphicFrame>
      <p:sp>
        <p:nvSpPr>
          <p:cNvPr id="11" name="Shape 6"/>
          <p:cNvSpPr/>
          <p:nvPr/>
        </p:nvSpPr>
        <p:spPr>
          <a:xfrm>
            <a:off x="548640" y="5532120"/>
            <a:ext cx="11094415" cy="868680"/>
          </a:xfrm>
          <a:prstGeom prst="roundRect">
            <a:avLst>
              <a:gd name="adj" fmla="val 8421"/>
            </a:avLst>
          </a:prstGeom>
          <a:solidFill>
            <a:srgbClr val="F7ECEC"/>
          </a:solidFill>
          <a:ln/>
        </p:spPr>
        <p:txBody>
          <a:bodyPr/>
          <a:lstStyle/>
          <a:p>
            <a:endParaRPr lang="en-GB" sz="3600"/>
          </a:p>
        </p:txBody>
      </p:sp>
      <p:sp>
        <p:nvSpPr>
          <p:cNvPr id="12" name="Text 7"/>
          <p:cNvSpPr/>
          <p:nvPr/>
        </p:nvSpPr>
        <p:spPr>
          <a:xfrm>
            <a:off x="777240" y="5623560"/>
            <a:ext cx="10637215" cy="73152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The lesson:  </a:t>
            </a:r>
            <a:r>
              <a:rPr lang="en-US" dirty="0">
                <a:solidFill>
                  <a:srgbClr val="1C2B27"/>
                </a:solidFill>
                <a:latin typeface="EB Garamond" pitchFamily="34" charset="0"/>
                <a:ea typeface="EB Garamond" pitchFamily="34" charset="-122"/>
                <a:cs typeface="EB Garamond" pitchFamily="34" charset="-120"/>
              </a:rPr>
              <a:t>Intestacy gives the wife far more than her Sharī‘ah 1/8, splits the children equally (not 2:1), can freeze minors’ shares in court-run trusts until 18, and may drag the family through a dispute. A valid Islamic will avoids all of it.</a:t>
            </a:r>
            <a:endParaRPr lang="en-US" dirty="0"/>
          </a:p>
        </p:txBody>
      </p:sp>
      <p:sp>
        <p:nvSpPr>
          <p:cNvPr id="14" name="Text 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5" name="Text 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48</a:t>
            </a:r>
            <a:endParaRPr lang="en-US" sz="10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CASE STUDY</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widow’s home at risk</a:t>
            </a:r>
            <a:endParaRPr lang="en-US" sz="3300" dirty="0"/>
          </a:p>
        </p:txBody>
      </p:sp>
      <p:sp>
        <p:nvSpPr>
          <p:cNvPr id="6" name="Shape 3"/>
          <p:cNvSpPr/>
          <p:nvPr/>
        </p:nvSpPr>
        <p:spPr>
          <a:xfrm>
            <a:off x="548640" y="1691640"/>
            <a:ext cx="5318608" cy="3246120"/>
          </a:xfrm>
          <a:prstGeom prst="roundRect">
            <a:avLst>
              <a:gd name="adj" fmla="val 2254"/>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74520"/>
            <a:ext cx="4769968" cy="36576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What went wrong</a:t>
            </a:r>
            <a:endParaRPr lang="en-US" sz="2000" dirty="0"/>
          </a:p>
        </p:txBody>
      </p:sp>
      <p:sp>
        <p:nvSpPr>
          <p:cNvPr id="8" name="Text 5"/>
          <p:cNvSpPr/>
          <p:nvPr/>
        </p:nvSpPr>
        <p:spPr>
          <a:xfrm>
            <a:off x="822960"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The home was in the husband’s sole name; the widow’s name was never on the deeds.</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On death she inherits only her 1/8 share — the children become co-owners of the house.</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To pay the children their right, the family home may have to be sold from under her.</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 grieving widow can end up with no secure place to live.</a:t>
            </a:r>
            <a:endParaRPr lang="en-US" dirty="0"/>
          </a:p>
        </p:txBody>
      </p:sp>
      <p:sp>
        <p:nvSpPr>
          <p:cNvPr id="9" name="Shape 6"/>
          <p:cNvSpPr/>
          <p:nvPr/>
        </p:nvSpPr>
        <p:spPr>
          <a:xfrm>
            <a:off x="6324448" y="1691640"/>
            <a:ext cx="5318608" cy="3246120"/>
          </a:xfrm>
          <a:prstGeom prst="roundRect">
            <a:avLst>
              <a:gd name="adj" fmla="val 2254"/>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6598768" y="1874520"/>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What protects the family</a:t>
            </a:r>
            <a:endParaRPr lang="en-US" sz="2000" dirty="0"/>
          </a:p>
        </p:txBody>
      </p:sp>
      <p:sp>
        <p:nvSpPr>
          <p:cNvPr id="11" name="Text 8"/>
          <p:cNvSpPr/>
          <p:nvPr/>
        </p:nvSpPr>
        <p:spPr>
          <a:xfrm>
            <a:off x="6598768"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Sort out ownership in your lifetime — know exactly who owns what.</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Use a life-interest (will) trust so the widow can live in the home for life. </a:t>
            </a:r>
            <a:r>
              <a:rPr lang="en-US" b="1" dirty="0">
                <a:solidFill>
                  <a:srgbClr val="1C2B27"/>
                </a:solidFill>
                <a:latin typeface="EB Garamond" pitchFamily="34" charset="0"/>
                <a:ea typeface="EB Garamond" pitchFamily="34" charset="-122"/>
                <a:cs typeface="EB Garamond" pitchFamily="34" charset="-120"/>
              </a:rPr>
              <a:t>What about the kids?</a:t>
            </a:r>
            <a:endParaRPr lang="en-US" b="1"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The children’s capital is preserved but only released later — their right is honoured without forcing a sale. </a:t>
            </a:r>
            <a:r>
              <a:rPr lang="en-US" b="1" dirty="0">
                <a:solidFill>
                  <a:srgbClr val="1C2B27"/>
                </a:solidFill>
                <a:latin typeface="EB Garamond" pitchFamily="34" charset="0"/>
                <a:ea typeface="EB Garamond" pitchFamily="34" charset="-122"/>
                <a:cs typeface="EB Garamond" pitchFamily="34" charset="-120"/>
              </a:rPr>
              <a:t>What if they want it now?</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Write a will that names this clearly.</a:t>
            </a:r>
            <a:endParaRPr lang="en-US" dirty="0"/>
          </a:p>
        </p:txBody>
      </p:sp>
      <p:sp>
        <p:nvSpPr>
          <p:cNvPr id="12" name="Shape 9"/>
          <p:cNvSpPr/>
          <p:nvPr/>
        </p:nvSpPr>
        <p:spPr>
          <a:xfrm>
            <a:off x="548640" y="5120640"/>
            <a:ext cx="11094415" cy="777240"/>
          </a:xfrm>
          <a:prstGeom prst="roundRect">
            <a:avLst>
              <a:gd name="adj" fmla="val 9412"/>
            </a:avLst>
          </a:prstGeom>
          <a:solidFill>
            <a:srgbClr val="F3F7F5"/>
          </a:solidFill>
          <a:ln/>
        </p:spPr>
        <p:txBody>
          <a:bodyPr/>
          <a:lstStyle/>
          <a:p>
            <a:endParaRPr lang="en-GB" sz="2400"/>
          </a:p>
        </p:txBody>
      </p:sp>
      <p:sp>
        <p:nvSpPr>
          <p:cNvPr id="13" name="Text 10"/>
          <p:cNvSpPr/>
          <p:nvPr/>
        </p:nvSpPr>
        <p:spPr>
          <a:xfrm>
            <a:off x="822960" y="5212080"/>
            <a:ext cx="10545775" cy="594360"/>
          </a:xfrm>
          <a:prstGeom prst="rect">
            <a:avLst/>
          </a:prstGeom>
          <a:noFill/>
          <a:ln/>
        </p:spPr>
        <p:txBody>
          <a:bodyPr wrap="square" lIns="0" tIns="0" rIns="0" bIns="0" rtlCol="0" anchor="ctr"/>
          <a:lstStyle/>
          <a:p>
            <a:pPr marL="0" indent="0">
              <a:buNone/>
            </a:pPr>
            <a:r>
              <a:rPr lang="en-US" b="1" dirty="0">
                <a:solidFill>
                  <a:srgbClr val="9C7B33"/>
                </a:solidFill>
                <a:latin typeface="EB Garamond" pitchFamily="34" charset="0"/>
                <a:ea typeface="EB Garamond" pitchFamily="34" charset="-122"/>
                <a:cs typeface="EB Garamond" pitchFamily="34" charset="-120"/>
              </a:rPr>
              <a:t>Discuss:  </a:t>
            </a:r>
            <a:r>
              <a:rPr lang="en-US" dirty="0">
                <a:solidFill>
                  <a:srgbClr val="1C2B27"/>
                </a:solidFill>
                <a:latin typeface="EB Garamond" pitchFamily="34" charset="0"/>
                <a:ea typeface="EB Garamond" pitchFamily="34" charset="-122"/>
                <a:cs typeface="EB Garamond" pitchFamily="34" charset="-120"/>
              </a:rPr>
              <a:t>Should protecting the widow’s home come first, or do the children deserve their share straight away?</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49</a:t>
            </a:r>
            <a:endParaRPr lang="en-US" sz="10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CASE STUDY</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‘She’s married — she doesn’t need it’</a:t>
            </a:r>
            <a:endParaRPr lang="en-US" sz="3300" dirty="0"/>
          </a:p>
        </p:txBody>
      </p:sp>
      <p:sp>
        <p:nvSpPr>
          <p:cNvPr id="6" name="Shape 3"/>
          <p:cNvSpPr/>
          <p:nvPr/>
        </p:nvSpPr>
        <p:spPr>
          <a:xfrm>
            <a:off x="548640" y="1691640"/>
            <a:ext cx="5318608" cy="3246120"/>
          </a:xfrm>
          <a:prstGeom prst="roundRect">
            <a:avLst>
              <a:gd name="adj" fmla="val 2254"/>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74520"/>
            <a:ext cx="4769968" cy="36576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What went wrong</a:t>
            </a:r>
            <a:endParaRPr lang="en-US" sz="2000" dirty="0"/>
          </a:p>
        </p:txBody>
      </p:sp>
      <p:sp>
        <p:nvSpPr>
          <p:cNvPr id="8" name="Text 5"/>
          <p:cNvSpPr/>
          <p:nvPr/>
        </p:nvSpPr>
        <p:spPr>
          <a:xfrm>
            <a:off x="822960"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 father dies; culture says the married daughter should not take a share.</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Sons quietly divide the estate; the daughter is pressured to ‘waive’ her right.</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Years of resentment and a broken family follow.</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Culture has been allowed to override the Qur’an — which is injustice (ẓulm).</a:t>
            </a:r>
            <a:endParaRPr lang="en-US" dirty="0"/>
          </a:p>
        </p:txBody>
      </p:sp>
      <p:sp>
        <p:nvSpPr>
          <p:cNvPr id="9" name="Shape 6"/>
          <p:cNvSpPr/>
          <p:nvPr/>
        </p:nvSpPr>
        <p:spPr>
          <a:xfrm>
            <a:off x="6324448" y="1691640"/>
            <a:ext cx="5318608" cy="3246120"/>
          </a:xfrm>
          <a:prstGeom prst="roundRect">
            <a:avLst>
              <a:gd name="adj" fmla="val 2254"/>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6598768" y="1874520"/>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What protects the family</a:t>
            </a:r>
            <a:endParaRPr lang="en-US" sz="2000" dirty="0"/>
          </a:p>
        </p:txBody>
      </p:sp>
      <p:sp>
        <p:nvSpPr>
          <p:cNvPr id="11" name="Text 8"/>
          <p:cNvSpPr/>
          <p:nvPr/>
        </p:nvSpPr>
        <p:spPr>
          <a:xfrm>
            <a:off x="6598768"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The Qur’anic share of a daughter is a right from Allah, not a favour from her brothers.</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 clear written will records every heir’s exact share, leaving no room for pressure.</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Heirs may CHOOSE to gift back afterwards — but only freely, never by coercion.</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Honouring her share is an act of obedience, not generosity.</a:t>
            </a:r>
            <a:endParaRPr lang="en-US" dirty="0"/>
          </a:p>
        </p:txBody>
      </p:sp>
      <p:sp>
        <p:nvSpPr>
          <p:cNvPr id="12" name="Shape 9"/>
          <p:cNvSpPr/>
          <p:nvPr/>
        </p:nvSpPr>
        <p:spPr>
          <a:xfrm>
            <a:off x="548640" y="5120640"/>
            <a:ext cx="11094415" cy="777240"/>
          </a:xfrm>
          <a:prstGeom prst="roundRect">
            <a:avLst>
              <a:gd name="adj" fmla="val 9412"/>
            </a:avLst>
          </a:prstGeom>
          <a:solidFill>
            <a:srgbClr val="F3F7F5"/>
          </a:solidFill>
          <a:ln/>
        </p:spPr>
        <p:txBody>
          <a:bodyPr/>
          <a:lstStyle/>
          <a:p>
            <a:endParaRPr lang="en-GB" sz="2400"/>
          </a:p>
        </p:txBody>
      </p:sp>
      <p:sp>
        <p:nvSpPr>
          <p:cNvPr id="13" name="Text 10"/>
          <p:cNvSpPr/>
          <p:nvPr/>
        </p:nvSpPr>
        <p:spPr>
          <a:xfrm>
            <a:off x="822960" y="5212080"/>
            <a:ext cx="10545775" cy="594360"/>
          </a:xfrm>
          <a:prstGeom prst="rect">
            <a:avLst/>
          </a:prstGeom>
          <a:noFill/>
          <a:ln/>
        </p:spPr>
        <p:txBody>
          <a:bodyPr wrap="square" lIns="0" tIns="0" rIns="0" bIns="0" rtlCol="0" anchor="ctr"/>
          <a:lstStyle/>
          <a:p>
            <a:pPr marL="0" indent="0">
              <a:buNone/>
            </a:pPr>
            <a:r>
              <a:rPr lang="en-US" b="1" dirty="0">
                <a:solidFill>
                  <a:srgbClr val="9C7B33"/>
                </a:solidFill>
                <a:latin typeface="EB Garamond" pitchFamily="34" charset="0"/>
                <a:ea typeface="EB Garamond" pitchFamily="34" charset="-122"/>
                <a:cs typeface="EB Garamond" pitchFamily="34" charset="-120"/>
              </a:rPr>
              <a:t>Discuss:  </a:t>
            </a:r>
            <a:r>
              <a:rPr lang="en-US" dirty="0">
                <a:solidFill>
                  <a:srgbClr val="1C2B27"/>
                </a:solidFill>
                <a:latin typeface="EB Garamond" pitchFamily="34" charset="0"/>
                <a:ea typeface="EB Garamond" pitchFamily="34" charset="-122"/>
                <a:cs typeface="EB Garamond" pitchFamily="34" charset="-120"/>
              </a:rPr>
              <a:t>Why does culture so often override religion on this exact point?</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50</a:t>
            </a:r>
            <a:endParaRPr lang="en-US" sz="10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CASE STUDY</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Lifetime gifting gone wrong</a:t>
            </a:r>
            <a:endParaRPr lang="en-US" sz="3300" dirty="0"/>
          </a:p>
        </p:txBody>
      </p:sp>
      <p:sp>
        <p:nvSpPr>
          <p:cNvPr id="6" name="Shape 3"/>
          <p:cNvSpPr/>
          <p:nvPr/>
        </p:nvSpPr>
        <p:spPr>
          <a:xfrm>
            <a:off x="548639" y="1691640"/>
            <a:ext cx="5698103" cy="3520440"/>
          </a:xfrm>
          <a:prstGeom prst="roundRect">
            <a:avLst>
              <a:gd name="adj" fmla="val 2254"/>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74520"/>
            <a:ext cx="4769968" cy="36576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What went wrong</a:t>
            </a:r>
            <a:endParaRPr lang="en-US" sz="2000" dirty="0"/>
          </a:p>
        </p:txBody>
      </p:sp>
      <p:sp>
        <p:nvSpPr>
          <p:cNvPr id="8" name="Text 5"/>
          <p:cNvSpPr/>
          <p:nvPr/>
        </p:nvSpPr>
        <p:spPr>
          <a:xfrm>
            <a:off x="822960" y="2331720"/>
            <a:ext cx="537408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Elderly parents ‘gift’ the house to one son to ‘avoid tax’ and ‘keep it simple’.</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The son and his spouse take control; the parents live like guests in their own home.</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Simply changing the name on the deeds is NOT a valid Islamic gift (hiba) if the parents keep living there and benefiting.</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For tax it is a ‘gift with reservation’ — so it often does not even save IHT.</a:t>
            </a:r>
            <a:endParaRPr lang="en-US" dirty="0"/>
          </a:p>
        </p:txBody>
      </p:sp>
      <p:sp>
        <p:nvSpPr>
          <p:cNvPr id="9" name="Shape 6"/>
          <p:cNvSpPr/>
          <p:nvPr/>
        </p:nvSpPr>
        <p:spPr>
          <a:xfrm>
            <a:off x="6324448" y="1691639"/>
            <a:ext cx="5318608" cy="3576099"/>
          </a:xfrm>
          <a:prstGeom prst="roundRect">
            <a:avLst>
              <a:gd name="adj" fmla="val 2254"/>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6598768" y="1874520"/>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What protects the family</a:t>
            </a:r>
            <a:endParaRPr lang="en-US" sz="2000" dirty="0"/>
          </a:p>
        </p:txBody>
      </p:sp>
      <p:sp>
        <p:nvSpPr>
          <p:cNvPr id="11" name="Text 8"/>
          <p:cNvSpPr/>
          <p:nvPr/>
        </p:nvSpPr>
        <p:spPr>
          <a:xfrm>
            <a:off x="6598768"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Avoid outright gifting of the home you still live in.</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If you genuinely gift, give up control and benefit — or pay a market rent.</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Otherwise keep ownership and use a will trust to direct it after death.</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Take proper Islamic and tax advice before moving any property.</a:t>
            </a:r>
            <a:endParaRPr lang="en-US" dirty="0"/>
          </a:p>
        </p:txBody>
      </p:sp>
      <p:sp>
        <p:nvSpPr>
          <p:cNvPr id="12" name="Shape 9"/>
          <p:cNvSpPr/>
          <p:nvPr/>
        </p:nvSpPr>
        <p:spPr>
          <a:xfrm>
            <a:off x="548640" y="5417820"/>
            <a:ext cx="11094415" cy="777240"/>
          </a:xfrm>
          <a:prstGeom prst="roundRect">
            <a:avLst>
              <a:gd name="adj" fmla="val 9412"/>
            </a:avLst>
          </a:prstGeom>
          <a:solidFill>
            <a:srgbClr val="F3F7F5"/>
          </a:solidFill>
          <a:ln/>
        </p:spPr>
        <p:txBody>
          <a:bodyPr/>
          <a:lstStyle/>
          <a:p>
            <a:endParaRPr lang="en-GB" sz="2400"/>
          </a:p>
        </p:txBody>
      </p:sp>
      <p:sp>
        <p:nvSpPr>
          <p:cNvPr id="13" name="Text 10"/>
          <p:cNvSpPr/>
          <p:nvPr/>
        </p:nvSpPr>
        <p:spPr>
          <a:xfrm>
            <a:off x="822960" y="5509260"/>
            <a:ext cx="10545775" cy="594360"/>
          </a:xfrm>
          <a:prstGeom prst="rect">
            <a:avLst/>
          </a:prstGeom>
          <a:noFill/>
          <a:ln/>
        </p:spPr>
        <p:txBody>
          <a:bodyPr wrap="square" lIns="0" tIns="0" rIns="0" bIns="0" rtlCol="0" anchor="ctr"/>
          <a:lstStyle/>
          <a:p>
            <a:pPr marL="0" indent="0">
              <a:buNone/>
            </a:pPr>
            <a:r>
              <a:rPr lang="en-US" b="1" dirty="0">
                <a:solidFill>
                  <a:srgbClr val="9C7B33"/>
                </a:solidFill>
                <a:latin typeface="EB Garamond" pitchFamily="34" charset="0"/>
                <a:ea typeface="EB Garamond" pitchFamily="34" charset="-122"/>
                <a:cs typeface="EB Garamond" pitchFamily="34" charset="-120"/>
              </a:rPr>
              <a:t>Discuss:  </a:t>
            </a:r>
            <a:r>
              <a:rPr lang="en-US" dirty="0">
                <a:solidFill>
                  <a:srgbClr val="1C2B27"/>
                </a:solidFill>
                <a:latin typeface="EB Garamond" pitchFamily="34" charset="0"/>
                <a:ea typeface="EB Garamond" pitchFamily="34" charset="-122"/>
                <a:cs typeface="EB Garamond" pitchFamily="34" charset="-120"/>
              </a:rPr>
              <a:t>Would you gift your home in your lifetime? What would you want in return?</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51</a:t>
            </a:r>
            <a:endParaRPr lang="en-US" sz="10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CASE STUDY</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vulnerable heir</a:t>
            </a:r>
            <a:endParaRPr lang="en-US" sz="3300" dirty="0"/>
          </a:p>
        </p:txBody>
      </p:sp>
      <p:sp>
        <p:nvSpPr>
          <p:cNvPr id="6" name="Shape 3"/>
          <p:cNvSpPr/>
          <p:nvPr/>
        </p:nvSpPr>
        <p:spPr>
          <a:xfrm>
            <a:off x="548640" y="1691640"/>
            <a:ext cx="5318608" cy="3246120"/>
          </a:xfrm>
          <a:prstGeom prst="roundRect">
            <a:avLst>
              <a:gd name="adj" fmla="val 2254"/>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74520"/>
            <a:ext cx="4769968" cy="36576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What went wrong</a:t>
            </a:r>
            <a:endParaRPr lang="en-US" sz="2000" dirty="0"/>
          </a:p>
        </p:txBody>
      </p:sp>
      <p:sp>
        <p:nvSpPr>
          <p:cNvPr id="8" name="Text 5"/>
          <p:cNvSpPr/>
          <p:nvPr/>
        </p:nvSpPr>
        <p:spPr>
          <a:xfrm>
            <a:off x="822960"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 mother leaves her estate to a disabled son who cannot manage money.</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Other siblings move in, take control of the house, and his means-tested benefits stop.</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 lump-sum inheritance paid directly can disqualify a vulnerable heir from support.</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His Islamic share existed on paper but did not actually protect him.</a:t>
            </a:r>
            <a:endParaRPr lang="en-US" dirty="0"/>
          </a:p>
        </p:txBody>
      </p:sp>
      <p:sp>
        <p:nvSpPr>
          <p:cNvPr id="9" name="Shape 6"/>
          <p:cNvSpPr/>
          <p:nvPr/>
        </p:nvSpPr>
        <p:spPr>
          <a:xfrm>
            <a:off x="6324448" y="1691640"/>
            <a:ext cx="5318608" cy="3246120"/>
          </a:xfrm>
          <a:prstGeom prst="roundRect">
            <a:avLst>
              <a:gd name="adj" fmla="val 2254"/>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6598768" y="1874520"/>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What protects the family</a:t>
            </a:r>
            <a:endParaRPr lang="en-US" sz="2000" dirty="0"/>
          </a:p>
        </p:txBody>
      </p:sp>
      <p:sp>
        <p:nvSpPr>
          <p:cNvPr id="11" name="Text 8"/>
          <p:cNvSpPr/>
          <p:nvPr/>
        </p:nvSpPr>
        <p:spPr>
          <a:xfrm>
            <a:off x="6598768"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Use a trust (e.g. a disabled-person’s trust) so his share is managed for his benefit.</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Name trustworthy trustees and, where needed, guardians.</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Structured correctly, he keeps both his inheritance and his benefits.</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His share is still 100% his — it is simply looked after.</a:t>
            </a:r>
            <a:endParaRPr lang="en-US" dirty="0"/>
          </a:p>
        </p:txBody>
      </p:sp>
      <p:sp>
        <p:nvSpPr>
          <p:cNvPr id="12" name="Shape 9"/>
          <p:cNvSpPr/>
          <p:nvPr/>
        </p:nvSpPr>
        <p:spPr>
          <a:xfrm>
            <a:off x="548640" y="5120640"/>
            <a:ext cx="11094415" cy="777240"/>
          </a:xfrm>
          <a:prstGeom prst="roundRect">
            <a:avLst>
              <a:gd name="adj" fmla="val 9412"/>
            </a:avLst>
          </a:prstGeom>
          <a:solidFill>
            <a:srgbClr val="F3F7F5"/>
          </a:solidFill>
          <a:ln/>
        </p:spPr>
        <p:txBody>
          <a:bodyPr/>
          <a:lstStyle/>
          <a:p>
            <a:endParaRPr lang="en-GB" sz="2400"/>
          </a:p>
        </p:txBody>
      </p:sp>
      <p:sp>
        <p:nvSpPr>
          <p:cNvPr id="13" name="Text 10"/>
          <p:cNvSpPr/>
          <p:nvPr/>
        </p:nvSpPr>
        <p:spPr>
          <a:xfrm>
            <a:off x="822960" y="5212080"/>
            <a:ext cx="10545775" cy="594360"/>
          </a:xfrm>
          <a:prstGeom prst="rect">
            <a:avLst/>
          </a:prstGeom>
          <a:noFill/>
          <a:ln/>
        </p:spPr>
        <p:txBody>
          <a:bodyPr wrap="square" lIns="0" tIns="0" rIns="0" bIns="0" rtlCol="0" anchor="ctr"/>
          <a:lstStyle/>
          <a:p>
            <a:pPr marL="0" indent="0">
              <a:buNone/>
            </a:pPr>
            <a:r>
              <a:rPr lang="en-US" b="1" dirty="0">
                <a:solidFill>
                  <a:srgbClr val="9C7B33"/>
                </a:solidFill>
                <a:latin typeface="EB Garamond" pitchFamily="34" charset="0"/>
                <a:ea typeface="EB Garamond" pitchFamily="34" charset="-122"/>
                <a:cs typeface="EB Garamond" pitchFamily="34" charset="-120"/>
              </a:rPr>
              <a:t>Discuss:  </a:t>
            </a:r>
            <a:r>
              <a:rPr lang="en-US" dirty="0">
                <a:solidFill>
                  <a:srgbClr val="1C2B27"/>
                </a:solidFill>
                <a:latin typeface="EB Garamond" pitchFamily="34" charset="0"/>
                <a:ea typeface="EB Garamond" pitchFamily="34" charset="-122"/>
                <a:cs typeface="EB Garamond" pitchFamily="34" charset="-120"/>
              </a:rPr>
              <a:t>How should families balance an heir’s legal right with their practical wellbeing?</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52</a:t>
            </a:r>
            <a:endParaRPr lang="en-US" sz="10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CASE STUDY</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family business with no plan</a:t>
            </a:r>
            <a:endParaRPr lang="en-US" sz="3300" dirty="0"/>
          </a:p>
        </p:txBody>
      </p:sp>
      <p:sp>
        <p:nvSpPr>
          <p:cNvPr id="6" name="Shape 3"/>
          <p:cNvSpPr/>
          <p:nvPr/>
        </p:nvSpPr>
        <p:spPr>
          <a:xfrm>
            <a:off x="548640" y="1691640"/>
            <a:ext cx="5318608" cy="3246120"/>
          </a:xfrm>
          <a:prstGeom prst="roundRect">
            <a:avLst>
              <a:gd name="adj" fmla="val 2254"/>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74520"/>
            <a:ext cx="4769968" cy="36576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What went wrong</a:t>
            </a:r>
            <a:endParaRPr lang="en-US" sz="2000" dirty="0"/>
          </a:p>
        </p:txBody>
      </p:sp>
      <p:sp>
        <p:nvSpPr>
          <p:cNvPr id="8" name="Text 5"/>
          <p:cNvSpPr/>
          <p:nvPr/>
        </p:nvSpPr>
        <p:spPr>
          <a:xfrm>
            <a:off x="822960"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 father builds a business over decades but leaves no succession plan.</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One son ran it daily; the others were silent partners or uninvolved.</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On death, all heirs own undivided shares — and disagree on everything.</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The business stalls, loses value, and can collapse before it is even divided.</a:t>
            </a:r>
            <a:endParaRPr lang="en-US" dirty="0"/>
          </a:p>
        </p:txBody>
      </p:sp>
      <p:sp>
        <p:nvSpPr>
          <p:cNvPr id="9" name="Shape 6"/>
          <p:cNvSpPr/>
          <p:nvPr/>
        </p:nvSpPr>
        <p:spPr>
          <a:xfrm>
            <a:off x="6324448" y="1691640"/>
            <a:ext cx="5318608" cy="3246120"/>
          </a:xfrm>
          <a:prstGeom prst="roundRect">
            <a:avLst>
              <a:gd name="adj" fmla="val 2254"/>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6598768" y="1874520"/>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What protects the family</a:t>
            </a:r>
            <a:endParaRPr lang="en-US" sz="2000" dirty="0"/>
          </a:p>
        </p:txBody>
      </p:sp>
      <p:sp>
        <p:nvSpPr>
          <p:cNvPr id="11" name="Text 8"/>
          <p:cNvSpPr/>
          <p:nvPr/>
        </p:nvSpPr>
        <p:spPr>
          <a:xfrm>
            <a:off x="6598768" y="2331720"/>
            <a:ext cx="4769968" cy="246888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Clarify in life who owns what, and value the business properly.</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Consider lifetime arrangements that fairly reward the ‘working’ heir.</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Business Relief can pass a qualifying business with little or no IHT.</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Record it all in the will so the legacy survives, not just the assets.</a:t>
            </a:r>
            <a:endParaRPr lang="en-US" dirty="0"/>
          </a:p>
        </p:txBody>
      </p:sp>
      <p:sp>
        <p:nvSpPr>
          <p:cNvPr id="12" name="Shape 9"/>
          <p:cNvSpPr/>
          <p:nvPr/>
        </p:nvSpPr>
        <p:spPr>
          <a:xfrm>
            <a:off x="548640" y="5120640"/>
            <a:ext cx="11094415" cy="777240"/>
          </a:xfrm>
          <a:prstGeom prst="roundRect">
            <a:avLst>
              <a:gd name="adj" fmla="val 9412"/>
            </a:avLst>
          </a:prstGeom>
          <a:solidFill>
            <a:srgbClr val="F3F7F5"/>
          </a:solidFill>
          <a:ln/>
        </p:spPr>
        <p:txBody>
          <a:bodyPr/>
          <a:lstStyle/>
          <a:p>
            <a:endParaRPr lang="en-GB" sz="2400"/>
          </a:p>
        </p:txBody>
      </p:sp>
      <p:sp>
        <p:nvSpPr>
          <p:cNvPr id="13" name="Text 10"/>
          <p:cNvSpPr/>
          <p:nvPr/>
        </p:nvSpPr>
        <p:spPr>
          <a:xfrm>
            <a:off x="822960" y="5212080"/>
            <a:ext cx="10545775" cy="594360"/>
          </a:xfrm>
          <a:prstGeom prst="rect">
            <a:avLst/>
          </a:prstGeom>
          <a:noFill/>
          <a:ln/>
        </p:spPr>
        <p:txBody>
          <a:bodyPr wrap="square" lIns="0" tIns="0" rIns="0" bIns="0" rtlCol="0" anchor="ctr"/>
          <a:lstStyle/>
          <a:p>
            <a:pPr marL="0" indent="0">
              <a:buNone/>
            </a:pPr>
            <a:r>
              <a:rPr lang="en-US" b="1" dirty="0">
                <a:solidFill>
                  <a:srgbClr val="9C7B33"/>
                </a:solidFill>
                <a:latin typeface="EB Garamond" pitchFamily="34" charset="0"/>
                <a:ea typeface="EB Garamond" pitchFamily="34" charset="-122"/>
                <a:cs typeface="EB Garamond" pitchFamily="34" charset="-120"/>
              </a:rPr>
              <a:t>Discuss:  </a:t>
            </a:r>
            <a:r>
              <a:rPr lang="en-US" dirty="0">
                <a:solidFill>
                  <a:srgbClr val="1C2B27"/>
                </a:solidFill>
                <a:latin typeface="EB Garamond" pitchFamily="34" charset="0"/>
                <a:ea typeface="EB Garamond" pitchFamily="34" charset="-122"/>
                <a:cs typeface="EB Garamond" pitchFamily="34" charset="-120"/>
              </a:rPr>
              <a:t>How should a ‘working’ heir and a ‘silent’ heir be treated fairly and Islamically?</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53</a:t>
            </a:r>
            <a:endParaRPr lang="en-US" sz="105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3">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a:p>
        </p:txBody>
      </p:sp>
      <p:pic>
        <p:nvPicPr>
          <p:cNvPr id="3" name="Image 0" descr="/home/claude/work/icon_bulb.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GOOD TO KNOW · PART 1</a:t>
            </a:r>
            <a:endParaRPr lang="en-US" sz="1250" dirty="0"/>
          </a:p>
        </p:txBody>
      </p:sp>
      <p:sp>
        <p:nvSpPr>
          <p:cNvPr id="5" name="Text 2"/>
          <p:cNvSpPr txBox="1"/>
          <p:nvPr/>
        </p:nvSpPr>
        <p:spPr>
          <a:xfrm>
            <a:off x="1371600" y="676656"/>
            <a:ext cx="1033272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Three points that settle arguments</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1371600" y="1353312"/>
            <a:ext cx="10332720" cy="438912"/>
          </a:xfrm>
          <a:prstGeom prst="rect">
            <a:avLst/>
          </a:prstGeom>
          <a:noFill/>
          <a:ln/>
        </p:spPr>
        <p:txBody>
          <a:bodyPr wrap="square" lIns="0" tIns="0" rIns="0" bIns="0" rtlCol="0" anchor="t"/>
          <a:lstStyle/>
          <a:p>
            <a:pPr marL="0" indent="0">
              <a:lnSpc>
                <a:spcPct val="103000"/>
              </a:lnSpc>
              <a:buNone/>
            </a:pPr>
            <a:r>
              <a:rPr lang="en-US" i="1" dirty="0">
                <a:solidFill>
                  <a:srgbClr val="6B7C76"/>
                </a:solidFill>
                <a:latin typeface="EB Garamond" pitchFamily="34" charset="0"/>
                <a:ea typeface="EB Garamond" pitchFamily="34" charset="-122"/>
                <a:cs typeface="EB Garamond" pitchFamily="34" charset="-120"/>
              </a:rPr>
              <a:t>Small clarifications that repeatedly cause needless conflict, resolved simply.</a:t>
            </a:r>
            <a:endParaRPr lang="en-US" dirty="0"/>
          </a:p>
        </p:txBody>
      </p:sp>
      <p:sp>
        <p:nvSpPr>
          <p:cNvPr id="8" name="Shape 5"/>
          <p:cNvSpPr/>
          <p:nvPr/>
        </p:nvSpPr>
        <p:spPr>
          <a:xfrm>
            <a:off x="566928" y="1847088"/>
            <a:ext cx="11055096" cy="3803904"/>
          </a:xfrm>
          <a:prstGeom prst="roundRect">
            <a:avLst>
              <a:gd name="adj" fmla="val 216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800"/>
          </a:p>
        </p:txBody>
      </p:sp>
      <p:sp>
        <p:nvSpPr>
          <p:cNvPr id="9" name="Shape 6"/>
          <p:cNvSpPr/>
          <p:nvPr/>
        </p:nvSpPr>
        <p:spPr>
          <a:xfrm>
            <a:off x="896112" y="2157984"/>
            <a:ext cx="384048" cy="384048"/>
          </a:xfrm>
          <a:prstGeom prst="ellipse">
            <a:avLst/>
          </a:prstGeom>
          <a:solidFill>
            <a:srgbClr val="1E5049"/>
          </a:solidFill>
          <a:ln/>
        </p:spPr>
        <p:txBody>
          <a:bodyPr/>
          <a:lstStyle/>
          <a:p>
            <a:endParaRPr lang="en-GB" sz="2800"/>
          </a:p>
        </p:txBody>
      </p:sp>
      <p:sp>
        <p:nvSpPr>
          <p:cNvPr id="10" name="Text 7"/>
          <p:cNvSpPr txBox="1"/>
          <p:nvPr/>
        </p:nvSpPr>
        <p:spPr>
          <a:xfrm>
            <a:off x="896112" y="2148840"/>
            <a:ext cx="38404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11" name="Text 8"/>
          <p:cNvSpPr txBox="1"/>
          <p:nvPr/>
        </p:nvSpPr>
        <p:spPr>
          <a:xfrm>
            <a:off x="1463040" y="2121408"/>
            <a:ext cx="9857232" cy="1005840"/>
          </a:xfrm>
          <a:prstGeom prst="rect">
            <a:avLst/>
          </a:prstGeom>
          <a:noFill/>
          <a:ln/>
        </p:spPr>
        <p:txBody>
          <a:bodyPr wrap="square" lIns="0" tIns="0" rIns="0" bIns="0" rtlCol="0" anchor="t"/>
          <a:lstStyle/>
          <a:p>
            <a:pPr marL="0" indent="0">
              <a:lnSpc>
                <a:spcPct val="105000"/>
              </a:lnSpc>
              <a:buNone/>
            </a:pPr>
            <a:r>
              <a:rPr lang="en-US" b="1" dirty="0">
                <a:solidFill>
                  <a:srgbClr val="0E3B36"/>
                </a:solidFill>
                <a:latin typeface="EB Garamond" pitchFamily="34" charset="0"/>
                <a:ea typeface="EB Garamond" pitchFamily="34" charset="-122"/>
                <a:cs typeface="EB Garamond" pitchFamily="34" charset="-120"/>
              </a:rPr>
              <a:t>The split need not be exact to the penny.  </a:t>
            </a:r>
            <a:r>
              <a:rPr lang="en-US" dirty="0">
                <a:solidFill>
                  <a:srgbClr val="233631"/>
                </a:solidFill>
                <a:latin typeface="EB Garamond" pitchFamily="34" charset="0"/>
                <a:ea typeface="EB Garamond" pitchFamily="34" charset="-122"/>
                <a:cs typeface="EB Garamond" pitchFamily="34" charset="-120"/>
              </a:rPr>
              <a:t>Heirs may agree, of their own free will, to take material assets of equal value instead of cash, so long as each is content and no one is short-changed.</a:t>
            </a:r>
            <a:endParaRPr lang="en-US" dirty="0"/>
          </a:p>
        </p:txBody>
      </p:sp>
      <p:sp>
        <p:nvSpPr>
          <p:cNvPr id="12" name="Shape 9"/>
          <p:cNvSpPr/>
          <p:nvPr/>
        </p:nvSpPr>
        <p:spPr>
          <a:xfrm>
            <a:off x="896112" y="3364992"/>
            <a:ext cx="384048" cy="384048"/>
          </a:xfrm>
          <a:prstGeom prst="ellipse">
            <a:avLst/>
          </a:prstGeom>
          <a:solidFill>
            <a:srgbClr val="1E5049"/>
          </a:solidFill>
          <a:ln/>
        </p:spPr>
        <p:txBody>
          <a:bodyPr/>
          <a:lstStyle/>
          <a:p>
            <a:endParaRPr lang="en-GB" sz="2800"/>
          </a:p>
        </p:txBody>
      </p:sp>
      <p:sp>
        <p:nvSpPr>
          <p:cNvPr id="13" name="Text 10"/>
          <p:cNvSpPr txBox="1"/>
          <p:nvPr/>
        </p:nvSpPr>
        <p:spPr>
          <a:xfrm>
            <a:off x="896112" y="3355848"/>
            <a:ext cx="38404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14" name="Text 11"/>
          <p:cNvSpPr txBox="1"/>
          <p:nvPr/>
        </p:nvSpPr>
        <p:spPr>
          <a:xfrm>
            <a:off x="1463040" y="3328416"/>
            <a:ext cx="9857232" cy="1005840"/>
          </a:xfrm>
          <a:prstGeom prst="rect">
            <a:avLst/>
          </a:prstGeom>
          <a:noFill/>
          <a:ln/>
        </p:spPr>
        <p:txBody>
          <a:bodyPr wrap="square" lIns="0" tIns="0" rIns="0" bIns="0" rtlCol="0" anchor="t"/>
          <a:lstStyle/>
          <a:p>
            <a:pPr marL="0" indent="0">
              <a:lnSpc>
                <a:spcPct val="105000"/>
              </a:lnSpc>
              <a:buNone/>
            </a:pPr>
            <a:r>
              <a:rPr lang="en-US" b="1" dirty="0">
                <a:solidFill>
                  <a:srgbClr val="0E3B36"/>
                </a:solidFill>
                <a:latin typeface="EB Garamond" pitchFamily="34" charset="0"/>
                <a:ea typeface="EB Garamond" pitchFamily="34" charset="-122"/>
                <a:cs typeface="EB Garamond" pitchFamily="34" charset="-120"/>
              </a:rPr>
              <a:t>Value long-standing debts fairly.  </a:t>
            </a:r>
            <a:r>
              <a:rPr lang="en-US" dirty="0">
                <a:solidFill>
                  <a:srgbClr val="233631"/>
                </a:solidFill>
                <a:latin typeface="EB Garamond" pitchFamily="34" charset="0"/>
                <a:ea typeface="EB Garamond" pitchFamily="34" charset="-122"/>
                <a:cs typeface="EB Garamond" pitchFamily="34" charset="-120"/>
              </a:rPr>
              <a:t>A debt left unpaid for years is more justly measured against gold than against a cash figure that inflation has quietly eroded.</a:t>
            </a:r>
            <a:endParaRPr lang="en-US" dirty="0"/>
          </a:p>
        </p:txBody>
      </p:sp>
      <p:sp>
        <p:nvSpPr>
          <p:cNvPr id="15" name="Shape 12"/>
          <p:cNvSpPr/>
          <p:nvPr/>
        </p:nvSpPr>
        <p:spPr>
          <a:xfrm>
            <a:off x="896112" y="4572000"/>
            <a:ext cx="384048" cy="384048"/>
          </a:xfrm>
          <a:prstGeom prst="ellipse">
            <a:avLst/>
          </a:prstGeom>
          <a:solidFill>
            <a:srgbClr val="1E5049"/>
          </a:solidFill>
          <a:ln/>
        </p:spPr>
        <p:txBody>
          <a:bodyPr/>
          <a:lstStyle/>
          <a:p>
            <a:endParaRPr lang="en-GB" sz="2800"/>
          </a:p>
        </p:txBody>
      </p:sp>
      <p:sp>
        <p:nvSpPr>
          <p:cNvPr id="16" name="Text 13"/>
          <p:cNvSpPr txBox="1"/>
          <p:nvPr/>
        </p:nvSpPr>
        <p:spPr>
          <a:xfrm>
            <a:off x="896112" y="4562856"/>
            <a:ext cx="38404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17" name="Text 14"/>
          <p:cNvSpPr txBox="1"/>
          <p:nvPr/>
        </p:nvSpPr>
        <p:spPr>
          <a:xfrm>
            <a:off x="1463040" y="4535424"/>
            <a:ext cx="9857232" cy="1005840"/>
          </a:xfrm>
          <a:prstGeom prst="rect">
            <a:avLst/>
          </a:prstGeom>
          <a:noFill/>
          <a:ln/>
        </p:spPr>
        <p:txBody>
          <a:bodyPr wrap="square" lIns="0" tIns="0" rIns="0" bIns="0" rtlCol="0" anchor="t"/>
          <a:lstStyle/>
          <a:p>
            <a:pPr marL="0" indent="0">
              <a:lnSpc>
                <a:spcPct val="105000"/>
              </a:lnSpc>
              <a:buNone/>
            </a:pPr>
            <a:r>
              <a:rPr lang="en-US" b="1" dirty="0">
                <a:solidFill>
                  <a:srgbClr val="0E3B36"/>
                </a:solidFill>
                <a:latin typeface="EB Garamond" pitchFamily="34" charset="0"/>
                <a:ea typeface="EB Garamond" pitchFamily="34" charset="-122"/>
                <a:cs typeface="EB Garamond" pitchFamily="34" charset="-120"/>
              </a:rPr>
              <a:t>No zakat on an inheritance you are still awaiting.  </a:t>
            </a:r>
            <a:r>
              <a:rPr lang="en-US" dirty="0">
                <a:solidFill>
                  <a:srgbClr val="233631"/>
                </a:solidFill>
                <a:latin typeface="EB Garamond" pitchFamily="34" charset="0"/>
                <a:ea typeface="EB Garamond" pitchFamily="34" charset="-122"/>
                <a:cs typeface="EB Garamond" pitchFamily="34" charset="-120"/>
              </a:rPr>
              <a:t>Until the estate is distributed and the wealth is actually in your hands, it is not yet yours, and no zakat is due on it.</a:t>
            </a:r>
            <a:endParaRPr lang="en-US" dirty="0"/>
          </a:p>
        </p:txBody>
      </p:sp>
      <p:sp>
        <p:nvSpPr>
          <p:cNvPr id="18" name="Shape 15"/>
          <p:cNvSpPr/>
          <p:nvPr/>
        </p:nvSpPr>
        <p:spPr>
          <a:xfrm>
            <a:off x="566928" y="5815584"/>
            <a:ext cx="11055096" cy="658368"/>
          </a:xfrm>
          <a:prstGeom prst="roundRect">
            <a:avLst>
              <a:gd name="adj" fmla="val 9722"/>
            </a:avLst>
          </a:prstGeom>
          <a:solidFill>
            <a:srgbClr val="E9F0ED"/>
          </a:solidFill>
          <a:ln w="12700">
            <a:solidFill>
              <a:srgbClr val="CFDED7"/>
            </a:solidFill>
            <a:prstDash val="solid"/>
          </a:ln>
        </p:spPr>
        <p:txBody>
          <a:bodyPr/>
          <a:lstStyle/>
          <a:p>
            <a:endParaRPr lang="en-GB" sz="2800"/>
          </a:p>
        </p:txBody>
      </p:sp>
      <p:sp>
        <p:nvSpPr>
          <p:cNvPr id="19" name="Text 16"/>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b="1" dirty="0">
                <a:solidFill>
                  <a:srgbClr val="0E3B36"/>
                </a:solidFill>
                <a:latin typeface="EB Garamond" pitchFamily="34" charset="0"/>
                <a:ea typeface="EB Garamond" pitchFamily="34" charset="-122"/>
                <a:cs typeface="EB Garamond" pitchFamily="34" charset="-120"/>
              </a:rPr>
              <a:t>None of this bends the shares.  </a:t>
            </a:r>
            <a:r>
              <a:rPr lang="en-US" dirty="0">
                <a:solidFill>
                  <a:srgbClr val="233631"/>
                </a:solidFill>
                <a:latin typeface="EB Garamond" pitchFamily="34" charset="0"/>
                <a:ea typeface="EB Garamond" pitchFamily="34" charset="-122"/>
                <a:cs typeface="EB Garamond" pitchFamily="34" charset="-120"/>
              </a:rPr>
              <a:t>It is fairness within them. When a case is unclear, ask a Mufti.</a:t>
            </a:r>
            <a:endParaRPr lang="en-US" dirty="0"/>
          </a:p>
        </p:txBody>
      </p:sp>
      <p:sp>
        <p:nvSpPr>
          <p:cNvPr id="20" name="Slide Number 54"/>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54</a:t>
            </a:r>
            <a:endParaRPr lang="en-US" sz="10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4">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a:p>
        </p:txBody>
      </p:sp>
      <p:pic>
        <p:nvPicPr>
          <p:cNvPr id="3" name="Image 0" descr="/home/claude/work/icon_scale.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GOOD TO KNOW · PART 2</a:t>
            </a:r>
            <a:endParaRPr lang="en-US" sz="1250" dirty="0"/>
          </a:p>
        </p:txBody>
      </p:sp>
      <p:sp>
        <p:nvSpPr>
          <p:cNvPr id="5" name="Text 2"/>
          <p:cNvSpPr txBox="1"/>
          <p:nvPr/>
        </p:nvSpPr>
        <p:spPr>
          <a:xfrm>
            <a:off x="1371600" y="676656"/>
            <a:ext cx="1033272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Three more that protect the vulnerable</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1371600" y="1353312"/>
            <a:ext cx="10332720" cy="438912"/>
          </a:xfrm>
          <a:prstGeom prst="rect">
            <a:avLst/>
          </a:prstGeom>
          <a:noFill/>
          <a:ln/>
        </p:spPr>
        <p:txBody>
          <a:bodyPr wrap="square" lIns="0" tIns="0" rIns="0" bIns="0" rtlCol="0" anchor="t"/>
          <a:lstStyle/>
          <a:p>
            <a:pPr marL="0" indent="0">
              <a:lnSpc>
                <a:spcPct val="103000"/>
              </a:lnSpc>
              <a:buNone/>
            </a:pPr>
            <a:r>
              <a:rPr lang="en-US" sz="1350" i="1" dirty="0">
                <a:solidFill>
                  <a:srgbClr val="6B7C76"/>
                </a:solidFill>
                <a:latin typeface="EB Garamond" pitchFamily="34" charset="0"/>
                <a:ea typeface="EB Garamond" pitchFamily="34" charset="-122"/>
                <a:cs typeface="EB Garamond" pitchFamily="34" charset="-120"/>
              </a:rPr>
              <a:t>Where pressure, custom or paperwork can quietly rob an heir of a right that is theirs.</a:t>
            </a:r>
            <a:endParaRPr lang="en-US" sz="1350" dirty="0"/>
          </a:p>
        </p:txBody>
      </p:sp>
      <p:sp>
        <p:nvSpPr>
          <p:cNvPr id="8" name="Shape 5"/>
          <p:cNvSpPr/>
          <p:nvPr/>
        </p:nvSpPr>
        <p:spPr>
          <a:xfrm>
            <a:off x="466344" y="1847088"/>
            <a:ext cx="11055096" cy="3803904"/>
          </a:xfrm>
          <a:prstGeom prst="roundRect">
            <a:avLst>
              <a:gd name="adj" fmla="val 216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400"/>
          </a:p>
        </p:txBody>
      </p:sp>
      <p:sp>
        <p:nvSpPr>
          <p:cNvPr id="9" name="Shape 6"/>
          <p:cNvSpPr/>
          <p:nvPr/>
        </p:nvSpPr>
        <p:spPr>
          <a:xfrm>
            <a:off x="896112" y="2121408"/>
            <a:ext cx="384048" cy="384048"/>
          </a:xfrm>
          <a:prstGeom prst="ellipse">
            <a:avLst/>
          </a:prstGeom>
          <a:solidFill>
            <a:srgbClr val="1E5049"/>
          </a:solidFill>
          <a:ln/>
        </p:spPr>
        <p:txBody>
          <a:bodyPr/>
          <a:lstStyle/>
          <a:p>
            <a:endParaRPr lang="en-GB" sz="3200"/>
          </a:p>
        </p:txBody>
      </p:sp>
      <p:sp>
        <p:nvSpPr>
          <p:cNvPr id="10" name="Text 7"/>
          <p:cNvSpPr txBox="1"/>
          <p:nvPr/>
        </p:nvSpPr>
        <p:spPr>
          <a:xfrm>
            <a:off x="896112" y="2112264"/>
            <a:ext cx="384048" cy="384048"/>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1</a:t>
            </a:r>
            <a:endParaRPr lang="en-US" sz="2400" dirty="0"/>
          </a:p>
        </p:txBody>
      </p:sp>
      <p:sp>
        <p:nvSpPr>
          <p:cNvPr id="11" name="Text 8"/>
          <p:cNvSpPr txBox="1"/>
          <p:nvPr/>
        </p:nvSpPr>
        <p:spPr>
          <a:xfrm>
            <a:off x="1463040" y="2084832"/>
            <a:ext cx="9857232" cy="1005840"/>
          </a:xfrm>
          <a:prstGeom prst="rect">
            <a:avLst/>
          </a:prstGeom>
          <a:noFill/>
          <a:ln/>
        </p:spPr>
        <p:txBody>
          <a:bodyPr wrap="square" lIns="0" tIns="0" rIns="0" bIns="0" rtlCol="0" anchor="t"/>
          <a:lstStyle/>
          <a:p>
            <a:pPr marL="0" indent="0">
              <a:lnSpc>
                <a:spcPct val="105000"/>
              </a:lnSpc>
              <a:buNone/>
            </a:pPr>
            <a:r>
              <a:rPr lang="en-US" sz="2000" b="1" dirty="0">
                <a:solidFill>
                  <a:srgbClr val="0E3B36"/>
                </a:solidFill>
                <a:latin typeface="EB Garamond" pitchFamily="34" charset="0"/>
                <a:ea typeface="EB Garamond" pitchFamily="34" charset="-122"/>
                <a:cs typeface="EB Garamond" pitchFamily="34" charset="-120"/>
              </a:rPr>
              <a:t>Do not deprive the women.  </a:t>
            </a:r>
            <a:r>
              <a:rPr lang="en-US" sz="2000" dirty="0">
                <a:solidFill>
                  <a:srgbClr val="233631"/>
                </a:solidFill>
                <a:latin typeface="EB Garamond" pitchFamily="34" charset="0"/>
                <a:ea typeface="EB Garamond" pitchFamily="34" charset="-122"/>
                <a:cs typeface="EB Garamond" pitchFamily="34" charset="-120"/>
              </a:rPr>
              <a:t>Sisters and daughters must receive their full share. “Looking after her” or a claim of guardianship is not ownership, and cultural custom never overrides the Qur’an.</a:t>
            </a:r>
            <a:endParaRPr lang="en-US" sz="2000" dirty="0"/>
          </a:p>
        </p:txBody>
      </p:sp>
      <p:sp>
        <p:nvSpPr>
          <p:cNvPr id="12" name="Shape 9"/>
          <p:cNvSpPr/>
          <p:nvPr/>
        </p:nvSpPr>
        <p:spPr>
          <a:xfrm>
            <a:off x="896112" y="3328416"/>
            <a:ext cx="384048" cy="384048"/>
          </a:xfrm>
          <a:prstGeom prst="ellipse">
            <a:avLst/>
          </a:prstGeom>
          <a:solidFill>
            <a:srgbClr val="1E5049"/>
          </a:solidFill>
          <a:ln/>
        </p:spPr>
        <p:txBody>
          <a:bodyPr/>
          <a:lstStyle/>
          <a:p>
            <a:endParaRPr lang="en-GB" sz="3200"/>
          </a:p>
        </p:txBody>
      </p:sp>
      <p:sp>
        <p:nvSpPr>
          <p:cNvPr id="13" name="Text 10"/>
          <p:cNvSpPr txBox="1"/>
          <p:nvPr/>
        </p:nvSpPr>
        <p:spPr>
          <a:xfrm>
            <a:off x="896112" y="3319272"/>
            <a:ext cx="384048" cy="384048"/>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2</a:t>
            </a:r>
            <a:endParaRPr lang="en-US" sz="2400" dirty="0"/>
          </a:p>
        </p:txBody>
      </p:sp>
      <p:sp>
        <p:nvSpPr>
          <p:cNvPr id="14" name="Text 11"/>
          <p:cNvSpPr txBox="1"/>
          <p:nvPr/>
        </p:nvSpPr>
        <p:spPr>
          <a:xfrm>
            <a:off x="1463040" y="3291840"/>
            <a:ext cx="9857232" cy="1005840"/>
          </a:xfrm>
          <a:prstGeom prst="rect">
            <a:avLst/>
          </a:prstGeom>
          <a:noFill/>
          <a:ln/>
        </p:spPr>
        <p:txBody>
          <a:bodyPr wrap="square" lIns="0" tIns="0" rIns="0" bIns="0" rtlCol="0" anchor="t"/>
          <a:lstStyle/>
          <a:p>
            <a:pPr marL="0" indent="0">
              <a:lnSpc>
                <a:spcPct val="105000"/>
              </a:lnSpc>
              <a:buNone/>
            </a:pPr>
            <a:r>
              <a:rPr lang="en-US" sz="2000" b="1" dirty="0">
                <a:solidFill>
                  <a:srgbClr val="0E3B36"/>
                </a:solidFill>
                <a:latin typeface="EB Garamond" pitchFamily="34" charset="0"/>
                <a:ea typeface="EB Garamond" pitchFamily="34" charset="-122"/>
                <a:cs typeface="EB Garamond" pitchFamily="34" charset="-120"/>
              </a:rPr>
              <a:t>A share cannot be signed away under pressure.  </a:t>
            </a:r>
            <a:r>
              <a:rPr lang="en-US" sz="2000" dirty="0">
                <a:solidFill>
                  <a:srgbClr val="233631"/>
                </a:solidFill>
                <a:latin typeface="EB Garamond" pitchFamily="34" charset="0"/>
                <a:ea typeface="EB Garamond" pitchFamily="34" charset="-122"/>
                <a:cs typeface="EB Garamond" pitchFamily="34" charset="-120"/>
              </a:rPr>
              <a:t>No one may be pushed to forego, least of all the young or the women. The lawful route is to receive your share, even as a cheque, then give it back by choice. Left undistributed it is still yours, and if you die it passes to your own heirs.</a:t>
            </a:r>
            <a:endParaRPr lang="en-US" sz="2000" dirty="0"/>
          </a:p>
        </p:txBody>
      </p:sp>
      <p:sp>
        <p:nvSpPr>
          <p:cNvPr id="15" name="Shape 12"/>
          <p:cNvSpPr/>
          <p:nvPr/>
        </p:nvSpPr>
        <p:spPr>
          <a:xfrm>
            <a:off x="896112" y="4736592"/>
            <a:ext cx="384048" cy="384048"/>
          </a:xfrm>
          <a:prstGeom prst="ellipse">
            <a:avLst/>
          </a:prstGeom>
          <a:solidFill>
            <a:srgbClr val="1E5049"/>
          </a:solidFill>
          <a:ln/>
        </p:spPr>
        <p:txBody>
          <a:bodyPr/>
          <a:lstStyle/>
          <a:p>
            <a:endParaRPr lang="en-GB" sz="3600"/>
          </a:p>
        </p:txBody>
      </p:sp>
      <p:sp>
        <p:nvSpPr>
          <p:cNvPr id="16" name="Text 13"/>
          <p:cNvSpPr txBox="1"/>
          <p:nvPr/>
        </p:nvSpPr>
        <p:spPr>
          <a:xfrm>
            <a:off x="896112" y="4727448"/>
            <a:ext cx="384048" cy="384048"/>
          </a:xfrm>
          <a:prstGeom prst="rect">
            <a:avLst/>
          </a:prstGeom>
          <a:noFill/>
          <a:ln/>
        </p:spPr>
        <p:txBody>
          <a:bodyPr wrap="square" lIns="0" tIns="0" rIns="0" bIns="0" rtlCol="0" anchor="ctr"/>
          <a:lstStyle/>
          <a:p>
            <a:pPr marL="0" indent="0" algn="ctr">
              <a:buNone/>
            </a:pPr>
            <a:r>
              <a:rPr lang="en-US" sz="2800" b="1" dirty="0">
                <a:solidFill>
                  <a:srgbClr val="FFFFFF"/>
                </a:solidFill>
                <a:latin typeface="EB Garamond" pitchFamily="34" charset="0"/>
                <a:ea typeface="EB Garamond" pitchFamily="34" charset="-122"/>
                <a:cs typeface="EB Garamond" pitchFamily="34" charset="-120"/>
              </a:rPr>
              <a:t>3</a:t>
            </a:r>
            <a:endParaRPr lang="en-US" sz="2800" dirty="0"/>
          </a:p>
        </p:txBody>
      </p:sp>
      <p:sp>
        <p:nvSpPr>
          <p:cNvPr id="17" name="Text 14"/>
          <p:cNvSpPr txBox="1"/>
          <p:nvPr/>
        </p:nvSpPr>
        <p:spPr>
          <a:xfrm>
            <a:off x="1463040" y="4700016"/>
            <a:ext cx="9857232" cy="1005840"/>
          </a:xfrm>
          <a:prstGeom prst="rect">
            <a:avLst/>
          </a:prstGeom>
          <a:noFill/>
          <a:ln/>
        </p:spPr>
        <p:txBody>
          <a:bodyPr wrap="square" lIns="0" tIns="0" rIns="0" bIns="0" rtlCol="0" anchor="t"/>
          <a:lstStyle/>
          <a:p>
            <a:pPr marL="0" indent="0">
              <a:lnSpc>
                <a:spcPct val="105000"/>
              </a:lnSpc>
              <a:buNone/>
            </a:pPr>
            <a:r>
              <a:rPr lang="en-US" b="1" dirty="0">
                <a:solidFill>
                  <a:srgbClr val="0E3B36"/>
                </a:solidFill>
                <a:latin typeface="EB Garamond" pitchFamily="34" charset="0"/>
                <a:ea typeface="EB Garamond" pitchFamily="34" charset="-122"/>
                <a:cs typeface="EB Garamond" pitchFamily="34" charset="-120"/>
              </a:rPr>
              <a:t>A pension follows the rules, not just the form.  </a:t>
            </a:r>
            <a:r>
              <a:rPr lang="en-US" dirty="0">
                <a:solidFill>
                  <a:srgbClr val="233631"/>
                </a:solidFill>
                <a:latin typeface="EB Garamond" pitchFamily="34" charset="0"/>
                <a:ea typeface="EB Garamond" pitchFamily="34" charset="-122"/>
                <a:cs typeface="EB Garamond" pitchFamily="34" charset="-120"/>
              </a:rPr>
              <a:t>A pot you owned and paid into joins the estate and follows the fixed shares. A death-in-service or scheme benefit you never owned follows your nomination, so keep it in line with the Sharī‘ah.</a:t>
            </a:r>
            <a:endParaRPr lang="en-US" dirty="0"/>
          </a:p>
        </p:txBody>
      </p:sp>
      <p:sp>
        <p:nvSpPr>
          <p:cNvPr id="18" name="Shape 15"/>
          <p:cNvSpPr/>
          <p:nvPr/>
        </p:nvSpPr>
        <p:spPr>
          <a:xfrm>
            <a:off x="566928" y="5815584"/>
            <a:ext cx="11055096" cy="658368"/>
          </a:xfrm>
          <a:prstGeom prst="roundRect">
            <a:avLst>
              <a:gd name="adj" fmla="val 9722"/>
            </a:avLst>
          </a:prstGeom>
          <a:solidFill>
            <a:srgbClr val="F5EDD9"/>
          </a:solidFill>
          <a:ln w="12700">
            <a:solidFill>
              <a:srgbClr val="E6D5AE"/>
            </a:solidFill>
            <a:prstDash val="solid"/>
          </a:ln>
        </p:spPr>
        <p:txBody>
          <a:bodyPr/>
          <a:lstStyle/>
          <a:p>
            <a:endParaRPr lang="en-GB" sz="2400"/>
          </a:p>
        </p:txBody>
      </p:sp>
      <p:sp>
        <p:nvSpPr>
          <p:cNvPr id="19" name="Text 16"/>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sz="1600" b="1" dirty="0">
                <a:solidFill>
                  <a:srgbClr val="0E3B36"/>
                </a:solidFill>
                <a:latin typeface="EB Garamond" pitchFamily="34" charset="0"/>
                <a:ea typeface="EB Garamond" pitchFamily="34" charset="-122"/>
                <a:cs typeface="EB Garamond" pitchFamily="34" charset="-120"/>
              </a:rPr>
              <a:t>These are the quiet injustices that split families.  </a:t>
            </a:r>
            <a:r>
              <a:rPr lang="en-US" sz="1600" dirty="0">
                <a:solidFill>
                  <a:srgbClr val="233631"/>
                </a:solidFill>
                <a:latin typeface="EB Garamond" pitchFamily="34" charset="0"/>
                <a:ea typeface="EB Garamond" pitchFamily="34" charset="-122"/>
                <a:cs typeface="EB Garamond" pitchFamily="34" charset="-120"/>
              </a:rPr>
              <a:t>Name an upright executor to hold the line, and confirm hard cases with a Mufti.</a:t>
            </a:r>
            <a:endParaRPr lang="en-US" sz="1600" dirty="0"/>
          </a:p>
        </p:txBody>
      </p:sp>
      <p:sp>
        <p:nvSpPr>
          <p:cNvPr id="20" name="Slide Number 55"/>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55</a:t>
            </a:r>
            <a:endParaRPr lang="en-US" sz="10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45">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SECTION 4</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Where English &amp; Islamic law clash</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1550" dirty="0">
                <a:solidFill>
                  <a:srgbClr val="5FA392"/>
                </a:solidFill>
                <a:latin typeface="EB Garamond" pitchFamily="34" charset="0"/>
                <a:ea typeface="EB Garamond" pitchFamily="34" charset="-122"/>
                <a:cs typeface="EB Garamond" pitchFamily="34" charset="-120"/>
              </a:rPr>
              <a:t>UK law does not recognise Shari‘ah directly. A well-written will bridges the gap — here’s how.</a:t>
            </a:r>
            <a:endParaRPr lang="en-US" sz="155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56</a:t>
            </a:r>
            <a:endParaRPr lang="en-US" sz="10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GOOD NEWS FIRST</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English law lets you choose: testamentary freedom</a:t>
            </a:r>
            <a:endParaRPr lang="en-US" sz="3300" dirty="0"/>
          </a:p>
        </p:txBody>
      </p:sp>
      <p:sp>
        <p:nvSpPr>
          <p:cNvPr id="6" name="Shape 3"/>
          <p:cNvSpPr/>
          <p:nvPr/>
        </p:nvSpPr>
        <p:spPr>
          <a:xfrm>
            <a:off x="548640" y="1645920"/>
            <a:ext cx="5318608" cy="1828800"/>
          </a:xfrm>
          <a:prstGeom prst="roundRect">
            <a:avLst>
              <a:gd name="adj" fmla="val 4000"/>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47088"/>
            <a:ext cx="4769968" cy="6400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You may leave your estate as you wish</a:t>
            </a:r>
            <a:endParaRPr lang="en-US" dirty="0"/>
          </a:p>
        </p:txBody>
      </p:sp>
      <p:sp>
        <p:nvSpPr>
          <p:cNvPr id="8" name="Text 5"/>
          <p:cNvSpPr/>
          <p:nvPr/>
        </p:nvSpPr>
        <p:spPr>
          <a:xfrm>
            <a:off x="822960" y="2487168"/>
            <a:ext cx="4769968" cy="8686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England &amp; Wales has no forced heirship. Choosing the Sharī‘ah shares is your legal right, so a well-drafted Islamic will sits comfortably within the law.</a:t>
            </a:r>
            <a:endParaRPr lang="en-US" dirty="0"/>
          </a:p>
        </p:txBody>
      </p:sp>
      <p:sp>
        <p:nvSpPr>
          <p:cNvPr id="9" name="Shape 6"/>
          <p:cNvSpPr/>
          <p:nvPr/>
        </p:nvSpPr>
        <p:spPr>
          <a:xfrm>
            <a:off x="6324448" y="1645920"/>
            <a:ext cx="5318608" cy="1828800"/>
          </a:xfrm>
          <a:prstGeom prst="roundRect">
            <a:avLst>
              <a:gd name="adj" fmla="val 4000"/>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6598768" y="1847088"/>
            <a:ext cx="4769968" cy="6400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No will means no choice</a:t>
            </a:r>
            <a:endParaRPr lang="en-US" dirty="0"/>
          </a:p>
        </p:txBody>
      </p:sp>
      <p:sp>
        <p:nvSpPr>
          <p:cNvPr id="11" name="Text 8"/>
          <p:cNvSpPr/>
          <p:nvPr/>
        </p:nvSpPr>
        <p:spPr>
          <a:xfrm>
            <a:off x="6598768" y="2487168"/>
            <a:ext cx="4769968" cy="8686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Without a will, intestacy decides. If no relative qualifies, everything passes to the Crown (bona vacantia). The freedom only helps if you use it.</a:t>
            </a:r>
            <a:endParaRPr lang="en-US" dirty="0"/>
          </a:p>
        </p:txBody>
      </p:sp>
      <p:sp>
        <p:nvSpPr>
          <p:cNvPr id="12" name="Shape 9"/>
          <p:cNvSpPr/>
          <p:nvPr/>
        </p:nvSpPr>
        <p:spPr>
          <a:xfrm>
            <a:off x="548640" y="3657600"/>
            <a:ext cx="5318608" cy="1828800"/>
          </a:xfrm>
          <a:prstGeom prst="roundRect">
            <a:avLst>
              <a:gd name="adj" fmla="val 4000"/>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3" name="Text 10"/>
          <p:cNvSpPr/>
          <p:nvPr/>
        </p:nvSpPr>
        <p:spPr>
          <a:xfrm>
            <a:off x="822960" y="3858768"/>
            <a:ext cx="4769968" cy="6400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The one limit: 1975 Act claims</a:t>
            </a:r>
            <a:endParaRPr lang="en-US" dirty="0"/>
          </a:p>
        </p:txBody>
      </p:sp>
      <p:sp>
        <p:nvSpPr>
          <p:cNvPr id="14" name="Text 11"/>
          <p:cNvSpPr/>
          <p:nvPr/>
        </p:nvSpPr>
        <p:spPr>
          <a:xfrm>
            <a:off x="822960" y="4498848"/>
            <a:ext cx="4769968" cy="8686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 spouse, child or dependant left without reasonable provision can ask the court for more, normally within six months of the grant.</a:t>
            </a:r>
            <a:endParaRPr lang="en-US" dirty="0"/>
          </a:p>
        </p:txBody>
      </p:sp>
      <p:sp>
        <p:nvSpPr>
          <p:cNvPr id="15" name="Shape 12"/>
          <p:cNvSpPr/>
          <p:nvPr/>
        </p:nvSpPr>
        <p:spPr>
          <a:xfrm>
            <a:off x="6324448" y="3657600"/>
            <a:ext cx="5318608" cy="1828800"/>
          </a:xfrm>
          <a:prstGeom prst="roundRect">
            <a:avLst>
              <a:gd name="adj" fmla="val 4000"/>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16" name="Text 13"/>
          <p:cNvSpPr/>
          <p:nvPr/>
        </p:nvSpPr>
        <p:spPr>
          <a:xfrm>
            <a:off x="6598768" y="3858768"/>
            <a:ext cx="4769968" cy="6400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Protect the will against a claim</a:t>
            </a:r>
            <a:endParaRPr lang="en-US" dirty="0"/>
          </a:p>
        </p:txBody>
      </p:sp>
      <p:sp>
        <p:nvSpPr>
          <p:cNvPr id="17" name="Text 14"/>
          <p:cNvSpPr/>
          <p:nvPr/>
        </p:nvSpPr>
        <p:spPr>
          <a:xfrm>
            <a:off x="6598768" y="4498848"/>
            <a:ext cx="4769968" cy="8686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State your faith and reasons in the will, secure the widow’s home with a trust, and keep it current. A clear, reasoned will is far harder to overturn.</a:t>
            </a:r>
            <a:endParaRPr lang="en-US" dirty="0"/>
          </a:p>
        </p:txBody>
      </p:sp>
      <p:sp>
        <p:nvSpPr>
          <p:cNvPr id="19" name="Text 1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0" name="Text 1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57</a:t>
            </a:r>
            <a:endParaRPr lang="en-US" sz="105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CORE PROBLEM &amp; FIX</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Shari‘ah isn’t recognised — so we use a trust</a:t>
            </a:r>
            <a:endParaRPr lang="en-US" sz="3300" dirty="0"/>
          </a:p>
        </p:txBody>
      </p:sp>
      <p:sp>
        <p:nvSpPr>
          <p:cNvPr id="6" name="Shape 3"/>
          <p:cNvSpPr/>
          <p:nvPr/>
        </p:nvSpPr>
        <p:spPr>
          <a:xfrm>
            <a:off x="548640" y="1600200"/>
            <a:ext cx="11094415" cy="1097280"/>
          </a:xfrm>
          <a:prstGeom prst="roundRect">
            <a:avLst>
              <a:gd name="adj" fmla="val 6667"/>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783080"/>
            <a:ext cx="10545775" cy="82296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The problem:  </a:t>
            </a:r>
            <a:r>
              <a:rPr lang="en-US" dirty="0">
                <a:solidFill>
                  <a:srgbClr val="1C2B27"/>
                </a:solidFill>
                <a:latin typeface="EB Garamond" pitchFamily="34" charset="0"/>
                <a:ea typeface="EB Garamond" pitchFamily="34" charset="-122"/>
                <a:cs typeface="EB Garamond" pitchFamily="34" charset="-120"/>
              </a:rPr>
              <a:t>English courts will not enforce “distribute by Shari‘ah” on its own. Left vague, a will can be challenged or fall back to rules that ignore Islamic shares.</a:t>
            </a:r>
            <a:endParaRPr lang="en-US" dirty="0"/>
          </a:p>
        </p:txBody>
      </p:sp>
      <p:sp>
        <p:nvSpPr>
          <p:cNvPr id="8" name="Shape 5"/>
          <p:cNvSpPr/>
          <p:nvPr/>
        </p:nvSpPr>
        <p:spPr>
          <a:xfrm>
            <a:off x="548640" y="2971800"/>
            <a:ext cx="3332378" cy="1280160"/>
          </a:xfrm>
          <a:prstGeom prst="roundRect">
            <a:avLst>
              <a:gd name="adj" fmla="val 5714"/>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9" name="Text 6"/>
          <p:cNvSpPr/>
          <p:nvPr/>
        </p:nvSpPr>
        <p:spPr>
          <a:xfrm>
            <a:off x="731520" y="3154680"/>
            <a:ext cx="2966618" cy="457200"/>
          </a:xfrm>
          <a:prstGeom prst="rect">
            <a:avLst/>
          </a:prstGeom>
          <a:noFill/>
          <a:ln/>
        </p:spPr>
        <p:txBody>
          <a:bodyPr wrap="square" lIns="0" tIns="0" rIns="0" bIns="0" rtlCol="0" anchor="ctr"/>
          <a:lstStyle/>
          <a:p>
            <a:pPr marL="0" indent="0" algn="ctr">
              <a:buNone/>
            </a:pPr>
            <a:r>
              <a:rPr lang="en-US" sz="2000" b="1" dirty="0">
                <a:solidFill>
                  <a:srgbClr val="0E3B34"/>
                </a:solidFill>
                <a:latin typeface="EB Garamond" pitchFamily="34" charset="0"/>
                <a:ea typeface="EB Garamond" pitchFamily="34" charset="-122"/>
                <a:cs typeface="EB Garamond" pitchFamily="34" charset="-120"/>
              </a:rPr>
              <a:t>Your estate</a:t>
            </a:r>
            <a:endParaRPr lang="en-US" sz="2000" dirty="0"/>
          </a:p>
        </p:txBody>
      </p:sp>
      <p:sp>
        <p:nvSpPr>
          <p:cNvPr id="10" name="Text 7"/>
          <p:cNvSpPr/>
          <p:nvPr/>
        </p:nvSpPr>
        <p:spPr>
          <a:xfrm>
            <a:off x="731520" y="3611880"/>
            <a:ext cx="296661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passes ON TRUST on death</a:t>
            </a:r>
            <a:endParaRPr lang="en-US" dirty="0"/>
          </a:p>
        </p:txBody>
      </p:sp>
      <p:sp>
        <p:nvSpPr>
          <p:cNvPr id="11" name="Text 8"/>
          <p:cNvSpPr/>
          <p:nvPr/>
        </p:nvSpPr>
        <p:spPr>
          <a:xfrm>
            <a:off x="3926738" y="2971800"/>
            <a:ext cx="457200" cy="1280160"/>
          </a:xfrm>
          <a:prstGeom prst="rect">
            <a:avLst/>
          </a:prstGeom>
          <a:noFill/>
          <a:ln/>
        </p:spPr>
        <p:txBody>
          <a:bodyPr wrap="square" lIns="0" tIns="0" rIns="0" bIns="0" rtlCol="0" anchor="ctr"/>
          <a:lstStyle/>
          <a:p>
            <a:pPr marL="0" indent="0" algn="ctr">
              <a:buNone/>
            </a:pPr>
            <a:r>
              <a:rPr lang="en-US" sz="4000" b="1" dirty="0">
                <a:solidFill>
                  <a:srgbClr val="C8A35A"/>
                </a:solidFill>
              </a:rPr>
              <a:t>›</a:t>
            </a:r>
            <a:endParaRPr lang="en-US" sz="4000" dirty="0"/>
          </a:p>
        </p:txBody>
      </p:sp>
      <p:sp>
        <p:nvSpPr>
          <p:cNvPr id="12" name="Shape 9"/>
          <p:cNvSpPr/>
          <p:nvPr/>
        </p:nvSpPr>
        <p:spPr>
          <a:xfrm>
            <a:off x="4429658" y="2971800"/>
            <a:ext cx="3332378" cy="1280160"/>
          </a:xfrm>
          <a:prstGeom prst="roundRect">
            <a:avLst>
              <a:gd name="adj" fmla="val 5714"/>
            </a:avLst>
          </a:prstGeom>
          <a:solidFill>
            <a:srgbClr val="2C7A6B"/>
          </a:solidFill>
          <a:ln/>
          <a:effectLst>
            <a:outerShdw blurRad="88900" dist="38100" dir="5400000" algn="bl" rotWithShape="0">
              <a:srgbClr val="000000">
                <a:alpha val="13000"/>
              </a:srgbClr>
            </a:outerShdw>
          </a:effectLst>
        </p:spPr>
        <p:txBody>
          <a:bodyPr/>
          <a:lstStyle/>
          <a:p>
            <a:endParaRPr lang="en-GB" sz="2400"/>
          </a:p>
        </p:txBody>
      </p:sp>
      <p:sp>
        <p:nvSpPr>
          <p:cNvPr id="13" name="Text 10"/>
          <p:cNvSpPr/>
          <p:nvPr/>
        </p:nvSpPr>
        <p:spPr>
          <a:xfrm>
            <a:off x="4612538" y="3154680"/>
            <a:ext cx="2966618"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Trustees you name</a:t>
            </a:r>
            <a:endParaRPr lang="en-US" sz="2000" dirty="0"/>
          </a:p>
        </p:txBody>
      </p:sp>
      <p:sp>
        <p:nvSpPr>
          <p:cNvPr id="14" name="Text 11"/>
          <p:cNvSpPr/>
          <p:nvPr/>
        </p:nvSpPr>
        <p:spPr>
          <a:xfrm>
            <a:off x="4612538" y="3611880"/>
            <a:ext cx="2966618" cy="548640"/>
          </a:xfrm>
          <a:prstGeom prst="rect">
            <a:avLst/>
          </a:prstGeom>
          <a:noFill/>
          <a:ln/>
        </p:spPr>
        <p:txBody>
          <a:bodyPr wrap="square" lIns="0" tIns="0" rIns="0" bIns="0" rtlCol="0" anchor="ctr"/>
          <a:lstStyle/>
          <a:p>
            <a:pPr marL="0" indent="0" algn="ctr">
              <a:buNone/>
            </a:pPr>
            <a:r>
              <a:rPr lang="en-US" dirty="0">
                <a:solidFill>
                  <a:srgbClr val="DCEFE9"/>
                </a:solidFill>
                <a:latin typeface="EB Garamond" pitchFamily="34" charset="0"/>
                <a:ea typeface="EB Garamond" pitchFamily="34" charset="-122"/>
                <a:cs typeface="EB Garamond" pitchFamily="34" charset="-120"/>
              </a:rPr>
              <a:t>legally bound to follow Shari‘ah</a:t>
            </a:r>
            <a:endParaRPr lang="en-US" dirty="0"/>
          </a:p>
        </p:txBody>
      </p:sp>
      <p:sp>
        <p:nvSpPr>
          <p:cNvPr id="15" name="Text 12"/>
          <p:cNvSpPr/>
          <p:nvPr/>
        </p:nvSpPr>
        <p:spPr>
          <a:xfrm>
            <a:off x="7807757" y="2971800"/>
            <a:ext cx="457200" cy="1280160"/>
          </a:xfrm>
          <a:prstGeom prst="rect">
            <a:avLst/>
          </a:prstGeom>
          <a:noFill/>
          <a:ln/>
        </p:spPr>
        <p:txBody>
          <a:bodyPr wrap="square" lIns="0" tIns="0" rIns="0" bIns="0" rtlCol="0" anchor="ctr"/>
          <a:lstStyle/>
          <a:p>
            <a:pPr marL="0" indent="0" algn="ctr">
              <a:buNone/>
            </a:pPr>
            <a:r>
              <a:rPr lang="en-US" sz="4000" b="1" dirty="0">
                <a:solidFill>
                  <a:srgbClr val="C8A35A"/>
                </a:solidFill>
              </a:rPr>
              <a:t>›</a:t>
            </a:r>
            <a:endParaRPr lang="en-US" sz="4000" dirty="0"/>
          </a:p>
        </p:txBody>
      </p:sp>
      <p:sp>
        <p:nvSpPr>
          <p:cNvPr id="16" name="Shape 13"/>
          <p:cNvSpPr/>
          <p:nvPr/>
        </p:nvSpPr>
        <p:spPr>
          <a:xfrm>
            <a:off x="8310677" y="2971800"/>
            <a:ext cx="3332378" cy="1280160"/>
          </a:xfrm>
          <a:prstGeom prst="roundRect">
            <a:avLst>
              <a:gd name="adj" fmla="val 5714"/>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7" name="Text 14"/>
          <p:cNvSpPr/>
          <p:nvPr/>
        </p:nvSpPr>
        <p:spPr>
          <a:xfrm>
            <a:off x="8493557" y="3154680"/>
            <a:ext cx="2966618" cy="457200"/>
          </a:xfrm>
          <a:prstGeom prst="rect">
            <a:avLst/>
          </a:prstGeom>
          <a:noFill/>
          <a:ln/>
        </p:spPr>
        <p:txBody>
          <a:bodyPr wrap="square" lIns="0" tIns="0" rIns="0" bIns="0" rtlCol="0" anchor="ctr"/>
          <a:lstStyle/>
          <a:p>
            <a:pPr marL="0" indent="0" algn="ctr">
              <a:buNone/>
            </a:pPr>
            <a:r>
              <a:rPr lang="en-US" sz="2000" b="1" dirty="0">
                <a:solidFill>
                  <a:srgbClr val="0E3B34"/>
                </a:solidFill>
                <a:latin typeface="EB Garamond" pitchFamily="34" charset="0"/>
                <a:ea typeface="EB Garamond" pitchFamily="34" charset="-122"/>
                <a:cs typeface="EB Garamond" pitchFamily="34" charset="-120"/>
              </a:rPr>
              <a:t>Heirs</a:t>
            </a:r>
            <a:endParaRPr lang="en-US" sz="2000" dirty="0"/>
          </a:p>
        </p:txBody>
      </p:sp>
      <p:sp>
        <p:nvSpPr>
          <p:cNvPr id="18" name="Text 15"/>
          <p:cNvSpPr/>
          <p:nvPr/>
        </p:nvSpPr>
        <p:spPr>
          <a:xfrm>
            <a:off x="8493557" y="3611880"/>
            <a:ext cx="296661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receive correct Islamic shares</a:t>
            </a:r>
            <a:endParaRPr lang="en-US" dirty="0"/>
          </a:p>
        </p:txBody>
      </p:sp>
      <p:sp>
        <p:nvSpPr>
          <p:cNvPr id="19" name="Shape 16"/>
          <p:cNvSpPr/>
          <p:nvPr/>
        </p:nvSpPr>
        <p:spPr>
          <a:xfrm>
            <a:off x="548640" y="4526280"/>
            <a:ext cx="11094415" cy="1051560"/>
          </a:xfrm>
          <a:prstGeom prst="roundRect">
            <a:avLst>
              <a:gd name="adj" fmla="val 6957"/>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20" name="Text 17"/>
          <p:cNvSpPr/>
          <p:nvPr/>
        </p:nvSpPr>
        <p:spPr>
          <a:xfrm>
            <a:off x="822960" y="4663440"/>
            <a:ext cx="10545775" cy="868680"/>
          </a:xfrm>
          <a:prstGeom prst="rect">
            <a:avLst/>
          </a:prstGeom>
          <a:noFill/>
          <a:ln/>
        </p:spPr>
        <p:txBody>
          <a:bodyPr wrap="square" lIns="0" tIns="0" rIns="0" bIns="0" rtlCol="0" anchor="t"/>
          <a:lstStyle/>
          <a:p>
            <a:pPr marL="0" indent="0">
              <a:buNone/>
            </a:pPr>
            <a:r>
              <a:rPr lang="en-US" b="1" dirty="0">
                <a:solidFill>
                  <a:srgbClr val="0E3B34"/>
                </a:solidFill>
                <a:latin typeface="EB Garamond" pitchFamily="34" charset="0"/>
                <a:ea typeface="EB Garamond" pitchFamily="34" charset="-122"/>
                <a:cs typeface="EB Garamond" pitchFamily="34" charset="-120"/>
              </a:rPr>
              <a:t>Why it works:  </a:t>
            </a:r>
            <a:r>
              <a:rPr lang="en-US" dirty="0">
                <a:solidFill>
                  <a:srgbClr val="1C2B27"/>
                </a:solidFill>
                <a:latin typeface="EB Garamond" pitchFamily="34" charset="0"/>
                <a:ea typeface="EB Garamond" pitchFamily="34" charset="-122"/>
                <a:cs typeface="EB Garamond" pitchFamily="34" charset="-120"/>
              </a:rPr>
              <a:t>A trust is a legal entity English law DOES recognise. By naming trustees and obliging them to apply Shari‘ah, the decision sits with people you trust — not the court — and the will becomes enforceable. The simplest version is a ‘bare trust’ for straightforward estates.</a:t>
            </a:r>
            <a:endParaRPr lang="en-US" dirty="0"/>
          </a:p>
        </p:txBody>
      </p:sp>
      <p:sp>
        <p:nvSpPr>
          <p:cNvPr id="22" name="Text 1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58</a:t>
            </a:r>
            <a:endParaRPr lang="en-US" sz="105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FAMILY HOME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Joint tenancy vs. tenants in common</a:t>
            </a:r>
            <a:endParaRPr lang="en-US" sz="3300" dirty="0"/>
          </a:p>
        </p:txBody>
      </p:sp>
      <p:sp>
        <p:nvSpPr>
          <p:cNvPr id="6" name="Shape 3"/>
          <p:cNvSpPr/>
          <p:nvPr/>
        </p:nvSpPr>
        <p:spPr>
          <a:xfrm>
            <a:off x="548640" y="1645920"/>
            <a:ext cx="5318608" cy="2743200"/>
          </a:xfrm>
          <a:prstGeom prst="roundRect">
            <a:avLst>
              <a:gd name="adj" fmla="val 2667"/>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10512"/>
            <a:ext cx="4769968" cy="36576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Joint tenancy (the default)</a:t>
            </a:r>
            <a:endParaRPr lang="en-US" sz="2000" dirty="0"/>
          </a:p>
        </p:txBody>
      </p:sp>
      <p:sp>
        <p:nvSpPr>
          <p:cNvPr id="8" name="Text 5"/>
          <p:cNvSpPr/>
          <p:nvPr/>
        </p:nvSpPr>
        <p:spPr>
          <a:xfrm>
            <a:off x="822960" y="2240280"/>
            <a:ext cx="4769968" cy="210312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On death, the home passes 100% automatically to the surviving partner.</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This overrides the will entirely.</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Islamically wrong if it cuts out children, parents and other rightful heirs.</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BUT it is inheritance-tax efficient between spouses.</a:t>
            </a:r>
            <a:endParaRPr lang="en-US" dirty="0"/>
          </a:p>
        </p:txBody>
      </p:sp>
      <p:sp>
        <p:nvSpPr>
          <p:cNvPr id="9" name="Shape 6"/>
          <p:cNvSpPr/>
          <p:nvPr/>
        </p:nvSpPr>
        <p:spPr>
          <a:xfrm>
            <a:off x="6324448" y="1645920"/>
            <a:ext cx="5318608" cy="2743200"/>
          </a:xfrm>
          <a:prstGeom prst="roundRect">
            <a:avLst>
              <a:gd name="adj" fmla="val 2667"/>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6598768" y="1810512"/>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Tenants in common</a:t>
            </a:r>
            <a:endParaRPr lang="en-US" sz="2000" dirty="0"/>
          </a:p>
        </p:txBody>
      </p:sp>
      <p:sp>
        <p:nvSpPr>
          <p:cNvPr id="11" name="Text 8"/>
          <p:cNvSpPr/>
          <p:nvPr/>
        </p:nvSpPr>
        <p:spPr>
          <a:xfrm>
            <a:off x="6598768" y="2240280"/>
            <a:ext cx="4769968" cy="210312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Each owns a defined share (e.g. 50/50).</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Your share passes by YOUR will — so it can follow Shari‘ah.</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Sever a joint tenancy via the Land Registry (free/low cost).</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Take advice if the home pushes the estate over the tax allowances.</a:t>
            </a:r>
            <a:endParaRPr lang="en-US" dirty="0"/>
          </a:p>
        </p:txBody>
      </p:sp>
      <p:sp>
        <p:nvSpPr>
          <p:cNvPr id="12" name="Shape 9"/>
          <p:cNvSpPr/>
          <p:nvPr/>
        </p:nvSpPr>
        <p:spPr>
          <a:xfrm>
            <a:off x="548640" y="4572000"/>
            <a:ext cx="11094415" cy="1005840"/>
          </a:xfrm>
          <a:prstGeom prst="roundRect">
            <a:avLst>
              <a:gd name="adj" fmla="val 7273"/>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3" name="Text 10"/>
          <p:cNvSpPr/>
          <p:nvPr/>
        </p:nvSpPr>
        <p:spPr>
          <a:xfrm>
            <a:off x="822960" y="4709160"/>
            <a:ext cx="10545775" cy="822960"/>
          </a:xfrm>
          <a:prstGeom prst="rect">
            <a:avLst/>
          </a:prstGeom>
          <a:noFill/>
          <a:ln/>
        </p:spPr>
        <p:txBody>
          <a:bodyPr wrap="square" lIns="0" tIns="0" rIns="0" bIns="0" rtlCol="0" anchor="t"/>
          <a:lstStyle/>
          <a:p>
            <a:pPr marL="0" indent="0">
              <a:buNone/>
            </a:pPr>
            <a:r>
              <a:rPr lang="en-US" b="1" dirty="0">
                <a:solidFill>
                  <a:srgbClr val="0E3B34"/>
                </a:solidFill>
                <a:latin typeface="EB Garamond" pitchFamily="34" charset="0"/>
                <a:ea typeface="EB Garamond" pitchFamily="34" charset="-122"/>
                <a:cs typeface="EB Garamond" pitchFamily="34" charset="-120"/>
              </a:rPr>
              <a:t>Best of both:  </a:t>
            </a:r>
            <a:r>
              <a:rPr lang="en-US" dirty="0">
                <a:solidFill>
                  <a:srgbClr val="1C2B27"/>
                </a:solidFill>
                <a:latin typeface="EB Garamond" pitchFamily="34" charset="0"/>
                <a:ea typeface="EB Garamond" pitchFamily="34" charset="-122"/>
                <a:cs typeface="EB Garamond" pitchFamily="34" charset="-120"/>
              </a:rPr>
              <a:t>a common solution is to keep the home as joint tenancy for tax efficiency, but state clearly in the will that the surviving spouse must pass the deceased’s share to the rightful heirs Islamically. Beware: this can squeeze ‘property-rich, cash-poor’ families — discuss with a solicitor and Mufti.</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59</a:t>
            </a:r>
            <a:endParaRPr lang="en-US" sz="105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A HIDDEN CLASH</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Simultaneous death (the ‘who died first?’ rule)</a:t>
            </a:r>
            <a:endParaRPr lang="en-US" sz="3300" dirty="0"/>
          </a:p>
        </p:txBody>
      </p:sp>
      <p:sp>
        <p:nvSpPr>
          <p:cNvPr id="6" name="Shape 3"/>
          <p:cNvSpPr/>
          <p:nvPr/>
        </p:nvSpPr>
        <p:spPr>
          <a:xfrm>
            <a:off x="548640" y="1600200"/>
            <a:ext cx="11094415" cy="1234440"/>
          </a:xfrm>
          <a:prstGeom prst="roundRect">
            <a:avLst>
              <a:gd name="adj" fmla="val 5926"/>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755648"/>
            <a:ext cx="10545775" cy="100584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The clash:  </a:t>
            </a:r>
            <a:r>
              <a:rPr lang="en-US" dirty="0">
                <a:solidFill>
                  <a:srgbClr val="1C2B27"/>
                </a:solidFill>
                <a:latin typeface="EB Garamond" pitchFamily="34" charset="0"/>
                <a:ea typeface="EB Garamond" pitchFamily="34" charset="-122"/>
                <a:cs typeface="EB Garamond" pitchFamily="34" charset="-120"/>
              </a:rPr>
              <a:t>If a couple die together (e.g. an accident) and we can’t tell who died first, English law (s.184 Law of Property Act 1925) presumes the YOUNGER survived the elder. That can force inheritance to flow between the spouses — but in Islam, </a:t>
            </a:r>
            <a:r>
              <a:rPr lang="en-US" b="1" dirty="0">
                <a:solidFill>
                  <a:srgbClr val="0E3B34"/>
                </a:solidFill>
                <a:latin typeface="EB Garamond" pitchFamily="34" charset="0"/>
                <a:ea typeface="EB Garamond" pitchFamily="34" charset="-122"/>
                <a:cs typeface="EB Garamond" pitchFamily="34" charset="-120"/>
              </a:rPr>
              <a:t>heirs who die together do not inherit from each other</a:t>
            </a:r>
            <a:r>
              <a:rPr lang="en-US" dirty="0">
                <a:solidFill>
                  <a:srgbClr val="1C2B27"/>
                </a:solidFill>
                <a:latin typeface="EB Garamond" pitchFamily="34" charset="0"/>
                <a:ea typeface="EB Garamond" pitchFamily="34" charset="-122"/>
                <a:cs typeface="EB Garamond" pitchFamily="34" charset="-120"/>
              </a:rPr>
              <a:t>.</a:t>
            </a:r>
            <a:endParaRPr lang="en-US" dirty="0"/>
          </a:p>
        </p:txBody>
      </p:sp>
      <p:sp>
        <p:nvSpPr>
          <p:cNvPr id="8" name="Shape 5"/>
          <p:cNvSpPr/>
          <p:nvPr/>
        </p:nvSpPr>
        <p:spPr>
          <a:xfrm>
            <a:off x="548640" y="3063240"/>
            <a:ext cx="5318608" cy="2587752"/>
          </a:xfrm>
          <a:prstGeom prst="roundRect">
            <a:avLst>
              <a:gd name="adj" fmla="val 3077"/>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9" name="Text 6"/>
          <p:cNvSpPr/>
          <p:nvPr/>
        </p:nvSpPr>
        <p:spPr>
          <a:xfrm>
            <a:off x="822960" y="3218688"/>
            <a:ext cx="4769968" cy="365760"/>
          </a:xfrm>
          <a:prstGeom prst="rect">
            <a:avLst/>
          </a:prstGeom>
          <a:noFill/>
          <a:ln/>
        </p:spPr>
        <p:txBody>
          <a:bodyPr wrap="square" lIns="0" tIns="0" rIns="0" bIns="0" rtlCol="0" anchor="ctr"/>
          <a:lstStyle/>
          <a:p>
            <a:pPr marL="0" indent="0">
              <a:buNone/>
            </a:pPr>
            <a:r>
              <a:rPr lang="en-US" b="1" dirty="0">
                <a:solidFill>
                  <a:srgbClr val="B23A3A"/>
                </a:solidFill>
                <a:latin typeface="EB Garamond" pitchFamily="34" charset="0"/>
                <a:ea typeface="EB Garamond" pitchFamily="34" charset="-122"/>
                <a:cs typeface="EB Garamond" pitchFamily="34" charset="-120"/>
              </a:rPr>
              <a:t>Without the right clause</a:t>
            </a:r>
            <a:endParaRPr lang="en-US" dirty="0"/>
          </a:p>
        </p:txBody>
      </p:sp>
      <p:sp>
        <p:nvSpPr>
          <p:cNvPr id="10" name="Text 7"/>
          <p:cNvSpPr/>
          <p:nvPr/>
        </p:nvSpPr>
        <p:spPr>
          <a:xfrm>
            <a:off x="822960" y="3639312"/>
            <a:ext cx="4769968" cy="173736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Law assumes the younger spouse outlived the elder.</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The elder’s estate is treated as passing to the younger first.</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Wealth gets shuffled un-Islamically, and may be taxed twice.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Heirs’ correct shares are distorted.</a:t>
            </a:r>
            <a:endParaRPr lang="en-US" dirty="0"/>
          </a:p>
        </p:txBody>
      </p:sp>
      <p:sp>
        <p:nvSpPr>
          <p:cNvPr id="11" name="Shape 8"/>
          <p:cNvSpPr/>
          <p:nvPr/>
        </p:nvSpPr>
        <p:spPr>
          <a:xfrm>
            <a:off x="6324448" y="3063240"/>
            <a:ext cx="5318608" cy="2587752"/>
          </a:xfrm>
          <a:prstGeom prst="roundRect">
            <a:avLst>
              <a:gd name="adj" fmla="val 3077"/>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2" name="Text 9"/>
          <p:cNvSpPr/>
          <p:nvPr/>
        </p:nvSpPr>
        <p:spPr>
          <a:xfrm>
            <a:off x="6598768" y="3218688"/>
            <a:ext cx="4769968" cy="365760"/>
          </a:xfrm>
          <a:prstGeom prst="rect">
            <a:avLst/>
          </a:prstGeom>
          <a:noFill/>
          <a:ln/>
        </p:spPr>
        <p:txBody>
          <a:bodyPr wrap="square" lIns="0" tIns="0" rIns="0" bIns="0" rtlCol="0" anchor="ctr"/>
          <a:lstStyle/>
          <a:p>
            <a:pPr marL="0" indent="0">
              <a:buNone/>
            </a:pPr>
            <a:r>
              <a:rPr lang="en-US" b="1" dirty="0">
                <a:solidFill>
                  <a:srgbClr val="2C7A6B"/>
                </a:solidFill>
                <a:latin typeface="EB Garamond" pitchFamily="34" charset="0"/>
                <a:ea typeface="EB Garamond" pitchFamily="34" charset="-122"/>
                <a:cs typeface="EB Garamond" pitchFamily="34" charset="-120"/>
              </a:rPr>
              <a:t>The fix: a simultaneous-death clause</a:t>
            </a:r>
            <a:endParaRPr lang="en-US" dirty="0"/>
          </a:p>
        </p:txBody>
      </p:sp>
      <p:sp>
        <p:nvSpPr>
          <p:cNvPr id="13" name="Text 10"/>
          <p:cNvSpPr/>
          <p:nvPr/>
        </p:nvSpPr>
        <p:spPr>
          <a:xfrm>
            <a:off x="6598768" y="3639312"/>
            <a:ext cx="4769968" cy="173736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The will dis-applies the s.184 presumption.</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Each spouse is treated as NOT having survived the other.</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Neither estate inherits from the other.</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Each estate is distributed independently — exactly as Shari‘ah requires.</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60</a:t>
            </a:r>
            <a:endParaRPr lang="en-US" sz="105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CROSS-BORDER</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Overseas assets, foreign marriages &amp; one will</a:t>
            </a:r>
            <a:endParaRPr lang="en-US" sz="3300" dirty="0"/>
          </a:p>
        </p:txBody>
      </p:sp>
      <p:sp>
        <p:nvSpPr>
          <p:cNvPr id="6" name="Shape 3"/>
          <p:cNvSpPr/>
          <p:nvPr/>
        </p:nvSpPr>
        <p:spPr>
          <a:xfrm>
            <a:off x="548640" y="1645920"/>
            <a:ext cx="5318608" cy="1828800"/>
          </a:xfrm>
          <a:prstGeom prst="roundRect">
            <a:avLst>
              <a:gd name="adj" fmla="val 4000"/>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847088"/>
            <a:ext cx="4769968" cy="6400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One will can cover assets in several countries</a:t>
            </a:r>
            <a:endParaRPr lang="en-US" dirty="0"/>
          </a:p>
        </p:txBody>
      </p:sp>
      <p:sp>
        <p:nvSpPr>
          <p:cNvPr id="8" name="Text 5"/>
          <p:cNvSpPr/>
          <p:nvPr/>
        </p:nvSpPr>
        <p:spPr>
          <a:xfrm>
            <a:off x="822960" y="2487168"/>
            <a:ext cx="4769968" cy="8686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 single, well-drafted will can deal with worldwide assets, though some countries may need a local will too — take advice if you own property abroad.</a:t>
            </a:r>
            <a:endParaRPr lang="en-US" dirty="0"/>
          </a:p>
        </p:txBody>
      </p:sp>
      <p:sp>
        <p:nvSpPr>
          <p:cNvPr id="9" name="Shape 6"/>
          <p:cNvSpPr/>
          <p:nvPr/>
        </p:nvSpPr>
        <p:spPr>
          <a:xfrm>
            <a:off x="6324448" y="1645920"/>
            <a:ext cx="5318608" cy="1828800"/>
          </a:xfrm>
          <a:prstGeom prst="roundRect">
            <a:avLst>
              <a:gd name="adj" fmla="val 4000"/>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6598768" y="1847088"/>
            <a:ext cx="4769968" cy="6400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Foreign-language wills need translation</a:t>
            </a:r>
            <a:endParaRPr lang="en-US" dirty="0"/>
          </a:p>
        </p:txBody>
      </p:sp>
      <p:sp>
        <p:nvSpPr>
          <p:cNvPr id="11" name="Text 8"/>
          <p:cNvSpPr/>
          <p:nvPr/>
        </p:nvSpPr>
        <p:spPr>
          <a:xfrm>
            <a:off x="6598768" y="2487168"/>
            <a:ext cx="4769968" cy="8686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For probate here, you’ll need the original, a certified English translation, and the translator’s sworn statement. Bilingual or English-governing drafting avoids delays.</a:t>
            </a:r>
            <a:endParaRPr lang="en-US" dirty="0"/>
          </a:p>
        </p:txBody>
      </p:sp>
      <p:sp>
        <p:nvSpPr>
          <p:cNvPr id="12" name="Shape 9"/>
          <p:cNvSpPr/>
          <p:nvPr/>
        </p:nvSpPr>
        <p:spPr>
          <a:xfrm>
            <a:off x="548640" y="3657600"/>
            <a:ext cx="5318608" cy="1828800"/>
          </a:xfrm>
          <a:prstGeom prst="roundRect">
            <a:avLst>
              <a:gd name="adj" fmla="val 4000"/>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3" name="Text 10"/>
          <p:cNvSpPr/>
          <p:nvPr/>
        </p:nvSpPr>
        <p:spPr>
          <a:xfrm>
            <a:off x="822960" y="3858768"/>
            <a:ext cx="4769968" cy="6400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Foreign marriages are usually recognised</a:t>
            </a:r>
            <a:endParaRPr lang="en-US" dirty="0"/>
          </a:p>
        </p:txBody>
      </p:sp>
      <p:sp>
        <p:nvSpPr>
          <p:cNvPr id="14" name="Text 11"/>
          <p:cNvSpPr/>
          <p:nvPr/>
        </p:nvSpPr>
        <p:spPr>
          <a:xfrm>
            <a:off x="822960" y="4498848"/>
            <a:ext cx="4769968" cy="8686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 Nikah/marriage that was legally valid in the country where it took place is normally recognised in the UK — keep the certificates safe; no re-registration needed.</a:t>
            </a:r>
            <a:endParaRPr lang="en-US" dirty="0"/>
          </a:p>
        </p:txBody>
      </p:sp>
      <p:sp>
        <p:nvSpPr>
          <p:cNvPr id="15" name="Shape 12"/>
          <p:cNvSpPr/>
          <p:nvPr/>
        </p:nvSpPr>
        <p:spPr>
          <a:xfrm>
            <a:off x="6324448" y="3657600"/>
            <a:ext cx="5318608" cy="1828800"/>
          </a:xfrm>
          <a:prstGeom prst="roundRect">
            <a:avLst>
              <a:gd name="adj" fmla="val 4000"/>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16" name="Text 13"/>
          <p:cNvSpPr/>
          <p:nvPr/>
        </p:nvSpPr>
        <p:spPr>
          <a:xfrm>
            <a:off x="6598768" y="3858768"/>
            <a:ext cx="4769968" cy="64008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Clarify ownership while alive</a:t>
            </a:r>
            <a:endParaRPr lang="en-US" dirty="0"/>
          </a:p>
        </p:txBody>
      </p:sp>
      <p:sp>
        <p:nvSpPr>
          <p:cNvPr id="17" name="Text 14"/>
          <p:cNvSpPr/>
          <p:nvPr/>
        </p:nvSpPr>
        <p:spPr>
          <a:xfrm>
            <a:off x="6598768" y="4498848"/>
            <a:ext cx="4769968" cy="86868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Family businesses and jointly-used property cause disputes. Write down who truly owns what now — it’s both Islamically correct and prevents conflict later.</a:t>
            </a:r>
            <a:endParaRPr lang="en-US" dirty="0"/>
          </a:p>
        </p:txBody>
      </p:sp>
      <p:sp>
        <p:nvSpPr>
          <p:cNvPr id="19" name="Text 1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0" name="Text 1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61</a:t>
            </a:r>
            <a:endParaRPr lang="en-US" sz="105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50">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SECTION 5</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Inheritance Tax (IHT)</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1550" dirty="0">
                <a:solidFill>
                  <a:srgbClr val="5FA392"/>
                </a:solidFill>
                <a:latin typeface="EB Garamond" pitchFamily="34" charset="0"/>
                <a:ea typeface="EB Garamond" pitchFamily="34" charset="-122"/>
                <a:cs typeface="EB Garamond" pitchFamily="34" charset="-120"/>
              </a:rPr>
              <a:t>How the allowances work, the 7-year gift rule, and reducing tax in a fully halal way.</a:t>
            </a:r>
            <a:endParaRPr lang="en-US" sz="155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62</a:t>
            </a:r>
            <a:endParaRPr lang="en-US" sz="105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BASICS</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Inheritance Tax in a nutshell</a:t>
            </a:r>
            <a:endParaRPr lang="en-US" sz="3300" dirty="0"/>
          </a:p>
        </p:txBody>
      </p:sp>
      <p:sp>
        <p:nvSpPr>
          <p:cNvPr id="6" name="Shape 3"/>
          <p:cNvSpPr/>
          <p:nvPr/>
        </p:nvSpPr>
        <p:spPr>
          <a:xfrm>
            <a:off x="548640"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731520"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40%</a:t>
            </a:r>
            <a:endParaRPr lang="en-US" sz="4400" dirty="0"/>
          </a:p>
        </p:txBody>
      </p:sp>
      <p:sp>
        <p:nvSpPr>
          <p:cNvPr id="8" name="Text 5"/>
          <p:cNvSpPr/>
          <p:nvPr/>
        </p:nvSpPr>
        <p:spPr>
          <a:xfrm>
            <a:off x="731520"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tax rate on the estate above the allowances</a:t>
            </a:r>
            <a:endParaRPr lang="en-US" dirty="0"/>
          </a:p>
        </p:txBody>
      </p:sp>
      <p:sp>
        <p:nvSpPr>
          <p:cNvPr id="9" name="Shape 6"/>
          <p:cNvSpPr/>
          <p:nvPr/>
        </p:nvSpPr>
        <p:spPr>
          <a:xfrm>
            <a:off x="4338218"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4521098"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£325,000</a:t>
            </a:r>
            <a:endParaRPr lang="en-US" sz="4400" dirty="0"/>
          </a:p>
        </p:txBody>
      </p:sp>
      <p:sp>
        <p:nvSpPr>
          <p:cNvPr id="11" name="Text 8"/>
          <p:cNvSpPr/>
          <p:nvPr/>
        </p:nvSpPr>
        <p:spPr>
          <a:xfrm>
            <a:off x="4521098"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Nil-Rate Band (NRB) — tax-free per person</a:t>
            </a:r>
            <a:endParaRPr lang="en-US" dirty="0"/>
          </a:p>
        </p:txBody>
      </p:sp>
      <p:sp>
        <p:nvSpPr>
          <p:cNvPr id="12" name="Shape 9"/>
          <p:cNvSpPr/>
          <p:nvPr/>
        </p:nvSpPr>
        <p:spPr>
          <a:xfrm>
            <a:off x="8127797"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3" name="Text 10"/>
          <p:cNvSpPr/>
          <p:nvPr/>
        </p:nvSpPr>
        <p:spPr>
          <a:xfrm>
            <a:off x="8310677"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£0</a:t>
            </a:r>
            <a:endParaRPr lang="en-US" sz="4400" dirty="0"/>
          </a:p>
        </p:txBody>
      </p:sp>
      <p:sp>
        <p:nvSpPr>
          <p:cNvPr id="14" name="Text 11"/>
          <p:cNvSpPr/>
          <p:nvPr/>
        </p:nvSpPr>
        <p:spPr>
          <a:xfrm>
            <a:off x="8310677"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tax on anything left to a legally married spouse</a:t>
            </a:r>
            <a:endParaRPr lang="en-US" dirty="0"/>
          </a:p>
        </p:txBody>
      </p:sp>
      <p:sp>
        <p:nvSpPr>
          <p:cNvPr id="15" name="Shape 12"/>
          <p:cNvSpPr/>
          <p:nvPr/>
        </p:nvSpPr>
        <p:spPr>
          <a:xfrm>
            <a:off x="548640" y="3291840"/>
            <a:ext cx="11094415" cy="1005840"/>
          </a:xfrm>
          <a:prstGeom prst="roundRect">
            <a:avLst>
              <a:gd name="adj" fmla="val 7273"/>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6" name="Text 13"/>
          <p:cNvSpPr/>
          <p:nvPr/>
        </p:nvSpPr>
        <p:spPr>
          <a:xfrm>
            <a:off x="822960" y="3429000"/>
            <a:ext cx="10545775" cy="77724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The spouse exemption is the big one:  </a:t>
            </a:r>
            <a:r>
              <a:rPr lang="en-US" dirty="0">
                <a:solidFill>
                  <a:srgbClr val="1C2B27"/>
                </a:solidFill>
                <a:latin typeface="EB Garamond" pitchFamily="34" charset="0"/>
                <a:ea typeface="EB Garamond" pitchFamily="34" charset="-122"/>
                <a:cs typeface="EB Garamond" pitchFamily="34" charset="-120"/>
              </a:rPr>
              <a:t>ANY amount left to a legally married spouse is free of IHT, and their unused NRB transfers to you. This is exactly why registering a marriage matters so much for tax as well as inheritance.</a:t>
            </a:r>
            <a:endParaRPr lang="en-US" dirty="0"/>
          </a:p>
        </p:txBody>
      </p:sp>
      <p:sp>
        <p:nvSpPr>
          <p:cNvPr id="17" name="Shape 14"/>
          <p:cNvSpPr/>
          <p:nvPr/>
        </p:nvSpPr>
        <p:spPr>
          <a:xfrm>
            <a:off x="548640" y="4480560"/>
            <a:ext cx="11094415" cy="1097280"/>
          </a:xfrm>
          <a:prstGeom prst="roundRect">
            <a:avLst>
              <a:gd name="adj" fmla="val 6667"/>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18" name="Text 15"/>
          <p:cNvSpPr/>
          <p:nvPr/>
        </p:nvSpPr>
        <p:spPr>
          <a:xfrm>
            <a:off x="822960" y="4617720"/>
            <a:ext cx="10545775" cy="86868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Don’t confuse two different £3xx,000 numbers:  </a:t>
            </a:r>
            <a:r>
              <a:rPr lang="en-US" dirty="0">
                <a:solidFill>
                  <a:srgbClr val="1C2B27"/>
                </a:solidFill>
                <a:latin typeface="EB Garamond" pitchFamily="34" charset="0"/>
                <a:ea typeface="EB Garamond" pitchFamily="34" charset="-122"/>
                <a:cs typeface="EB Garamond" pitchFamily="34" charset="-120"/>
              </a:rPr>
              <a:t>£325,000 is the IHT tax-free band (NRB). £322,000 is the amount a spouse takes first under intestacy when there’s no will. They look similar but do completely different jobs.</a:t>
            </a:r>
            <a:endParaRPr lang="en-US" dirty="0"/>
          </a:p>
        </p:txBody>
      </p:sp>
      <p:sp>
        <p:nvSpPr>
          <p:cNvPr id="20" name="Text 1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1" name="Text 1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63</a:t>
            </a:r>
            <a:endParaRPr lang="en-US" sz="105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PAYING THE BILL</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Inheritance Tax: deadlines, instalments &amp; interest</a:t>
            </a:r>
            <a:endParaRPr lang="en-US" sz="3300" dirty="0"/>
          </a:p>
        </p:txBody>
      </p:sp>
      <p:sp>
        <p:nvSpPr>
          <p:cNvPr id="6" name="Shape 3"/>
          <p:cNvSpPr/>
          <p:nvPr/>
        </p:nvSpPr>
        <p:spPr>
          <a:xfrm>
            <a:off x="548640"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731520"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6 months</a:t>
            </a:r>
            <a:endParaRPr lang="en-US" sz="4400" dirty="0"/>
          </a:p>
        </p:txBody>
      </p:sp>
      <p:sp>
        <p:nvSpPr>
          <p:cNvPr id="8" name="Text 5"/>
          <p:cNvSpPr/>
          <p:nvPr/>
        </p:nvSpPr>
        <p:spPr>
          <a:xfrm>
            <a:off x="731520"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IHT is due by the end of the sixth month after the month of death</a:t>
            </a:r>
            <a:endParaRPr lang="en-US" dirty="0"/>
          </a:p>
        </p:txBody>
      </p:sp>
      <p:sp>
        <p:nvSpPr>
          <p:cNvPr id="9" name="Shape 6"/>
          <p:cNvSpPr/>
          <p:nvPr/>
        </p:nvSpPr>
        <p:spPr>
          <a:xfrm>
            <a:off x="4338218"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0" name="Text 7"/>
          <p:cNvSpPr/>
          <p:nvPr/>
        </p:nvSpPr>
        <p:spPr>
          <a:xfrm>
            <a:off x="4521098"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10 years</a:t>
            </a:r>
            <a:endParaRPr lang="en-US" sz="4400" dirty="0"/>
          </a:p>
        </p:txBody>
      </p:sp>
      <p:sp>
        <p:nvSpPr>
          <p:cNvPr id="11" name="Text 8"/>
          <p:cNvSpPr/>
          <p:nvPr/>
        </p:nvSpPr>
        <p:spPr>
          <a:xfrm>
            <a:off x="4521098"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tax on a home or business can be paid in ten yearly instalments</a:t>
            </a:r>
            <a:endParaRPr lang="en-US" dirty="0"/>
          </a:p>
        </p:txBody>
      </p:sp>
      <p:sp>
        <p:nvSpPr>
          <p:cNvPr id="12" name="Shape 9"/>
          <p:cNvSpPr/>
          <p:nvPr/>
        </p:nvSpPr>
        <p:spPr>
          <a:xfrm>
            <a:off x="8127797" y="1691640"/>
            <a:ext cx="351525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3" name="Text 10"/>
          <p:cNvSpPr/>
          <p:nvPr/>
        </p:nvSpPr>
        <p:spPr>
          <a:xfrm>
            <a:off x="8310677" y="1810512"/>
            <a:ext cx="3149498" cy="640080"/>
          </a:xfrm>
          <a:prstGeom prst="rect">
            <a:avLst/>
          </a:prstGeom>
          <a:noFill/>
          <a:ln/>
        </p:spPr>
        <p:txBody>
          <a:bodyPr wrap="square" lIns="0" tIns="0" rIns="0" bIns="0" rtlCol="0" anchor="ctr"/>
          <a:lstStyle/>
          <a:p>
            <a:pPr marL="0" indent="0" algn="ctr">
              <a:buNone/>
            </a:pPr>
            <a:r>
              <a:rPr lang="en-US" sz="4400" b="1" dirty="0">
                <a:solidFill>
                  <a:srgbClr val="2C7A6B"/>
                </a:solidFill>
                <a:latin typeface="EB Garamond" pitchFamily="34" charset="0"/>
                <a:ea typeface="EB Garamond" pitchFamily="34" charset="-122"/>
                <a:cs typeface="EB Garamond" pitchFamily="34" charset="-120"/>
              </a:rPr>
              <a:t>Interest</a:t>
            </a:r>
            <a:endParaRPr lang="en-US" sz="4400" dirty="0"/>
          </a:p>
        </p:txBody>
      </p:sp>
      <p:sp>
        <p:nvSpPr>
          <p:cNvPr id="14" name="Text 11"/>
          <p:cNvSpPr/>
          <p:nvPr/>
        </p:nvSpPr>
        <p:spPr>
          <a:xfrm>
            <a:off x="8310677" y="2468880"/>
            <a:ext cx="3149498" cy="548640"/>
          </a:xfrm>
          <a:prstGeom prst="rect">
            <a:avLst/>
          </a:prstGeom>
          <a:noFill/>
          <a:ln/>
        </p:spPr>
        <p:txBody>
          <a:bodyPr wrap="square" lIns="0" tIns="0" rIns="0" bIns="0" rtlCol="0" anchor="ctr"/>
          <a:lstStyle/>
          <a:p>
            <a:pPr marL="0" indent="0" algn="ctr">
              <a:buNone/>
            </a:pPr>
            <a:r>
              <a:rPr lang="en-US" dirty="0">
                <a:solidFill>
                  <a:srgbClr val="5E726B"/>
                </a:solidFill>
                <a:latin typeface="EB Garamond" pitchFamily="34" charset="0"/>
                <a:ea typeface="EB Garamond" pitchFamily="34" charset="-122"/>
                <a:cs typeface="EB Garamond" pitchFamily="34" charset="-120"/>
              </a:rPr>
              <a:t>charged on late tax, and on most property instalments</a:t>
            </a:r>
            <a:endParaRPr lang="en-US" dirty="0"/>
          </a:p>
        </p:txBody>
      </p:sp>
      <p:sp>
        <p:nvSpPr>
          <p:cNvPr id="15" name="Shape 12"/>
          <p:cNvSpPr/>
          <p:nvPr/>
        </p:nvSpPr>
        <p:spPr>
          <a:xfrm>
            <a:off x="548640" y="3291840"/>
            <a:ext cx="11094415" cy="1005840"/>
          </a:xfrm>
          <a:prstGeom prst="roundRect">
            <a:avLst>
              <a:gd name="adj" fmla="val 7273"/>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6" name="Text 13"/>
          <p:cNvSpPr/>
          <p:nvPr/>
        </p:nvSpPr>
        <p:spPr>
          <a:xfrm>
            <a:off x="822960" y="3429000"/>
            <a:ext cx="10545775" cy="77724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 xml:space="preserve">Where the cash comes from:  </a:t>
            </a:r>
            <a:r>
              <a:rPr lang="en-US" dirty="0">
                <a:solidFill>
                  <a:srgbClr val="1C2B27"/>
                </a:solidFill>
                <a:latin typeface="EB Garamond" pitchFamily="34" charset="0"/>
                <a:ea typeface="EB Garamond" pitchFamily="34" charset="-122"/>
                <a:cs typeface="EB Garamond" pitchFamily="34" charset="-120"/>
              </a:rPr>
              <a:t>banks can pay IHT straight to HMRC from the deceased’s accounts before probate (the Direct Payment Scheme), so the family need not borrow. Instalments let the home stay while the tax is paid.</a:t>
            </a:r>
            <a:endParaRPr lang="en-US" dirty="0"/>
          </a:p>
        </p:txBody>
      </p:sp>
      <p:sp>
        <p:nvSpPr>
          <p:cNvPr id="17" name="Shape 14"/>
          <p:cNvSpPr/>
          <p:nvPr/>
        </p:nvSpPr>
        <p:spPr>
          <a:xfrm>
            <a:off x="548640" y="4480560"/>
            <a:ext cx="11094415" cy="1097280"/>
          </a:xfrm>
          <a:prstGeom prst="roundRect">
            <a:avLst>
              <a:gd name="adj" fmla="val 6667"/>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18" name="Text 15"/>
          <p:cNvSpPr/>
          <p:nvPr/>
        </p:nvSpPr>
        <p:spPr>
          <a:xfrm>
            <a:off x="822960" y="4617720"/>
            <a:ext cx="10545775" cy="86868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 xml:space="preserve">HMRC interest is ribā, so plan around it:  </a:t>
            </a:r>
            <a:r>
              <a:rPr lang="en-US" dirty="0">
                <a:solidFill>
                  <a:srgbClr val="1C2B27"/>
                </a:solidFill>
                <a:latin typeface="EB Garamond" pitchFamily="34" charset="0"/>
                <a:ea typeface="EB Garamond" pitchFamily="34" charset="-122"/>
                <a:cs typeface="EB Garamond" pitchFamily="34" charset="-120"/>
              </a:rPr>
              <a:t>pay on time, and consider takāful cover written in trust to meet the bill. Keep proof of every debt too: HMRC deducts only debts that are genuine, evidenced and repaid.</a:t>
            </a:r>
            <a:endParaRPr lang="en-US" dirty="0"/>
          </a:p>
        </p:txBody>
      </p:sp>
      <p:sp>
        <p:nvSpPr>
          <p:cNvPr id="20" name="Text 1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1" name="Text 1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64</a:t>
            </a:r>
            <a:endParaRPr lang="en-US" sz="105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A REAL CLASH TO UNDERSTAND</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most tax-efficient move is Islamically forbidden</a:t>
            </a:r>
            <a:endParaRPr lang="en-US" sz="3300" dirty="0"/>
          </a:p>
        </p:txBody>
      </p:sp>
      <p:sp>
        <p:nvSpPr>
          <p:cNvPr id="6" name="Shape 3"/>
          <p:cNvSpPr/>
          <p:nvPr/>
        </p:nvSpPr>
        <p:spPr>
          <a:xfrm>
            <a:off x="548640" y="1600200"/>
            <a:ext cx="11094415" cy="1005840"/>
          </a:xfrm>
          <a:prstGeom prst="roundRect">
            <a:avLst>
              <a:gd name="adj" fmla="val 7273"/>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737360"/>
            <a:ext cx="10545775" cy="77724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The tension:  </a:t>
            </a:r>
            <a:r>
              <a:rPr lang="en-US" dirty="0">
                <a:solidFill>
                  <a:srgbClr val="1C2B27"/>
                </a:solidFill>
                <a:latin typeface="EB Garamond" pitchFamily="34" charset="0"/>
                <a:ea typeface="EB Garamond" pitchFamily="34" charset="-122"/>
                <a:cs typeface="EB Garamond" pitchFamily="34" charset="-120"/>
              </a:rPr>
              <a:t>UK tax law makes leaving EVERYTHING to your spouse the simplest way to pay £0 Inheritance Tax. But in Islam you cannot do that — the spouse takes only a fixed share, and the rest must pass to the other heirs.</a:t>
            </a:r>
            <a:endParaRPr lang="en-US" dirty="0"/>
          </a:p>
        </p:txBody>
      </p:sp>
      <p:sp>
        <p:nvSpPr>
          <p:cNvPr id="8" name="Shape 5"/>
          <p:cNvSpPr/>
          <p:nvPr/>
        </p:nvSpPr>
        <p:spPr>
          <a:xfrm>
            <a:off x="548640" y="2834640"/>
            <a:ext cx="5318608" cy="2377440"/>
          </a:xfrm>
          <a:prstGeom prst="roundRect">
            <a:avLst>
              <a:gd name="adj" fmla="val 3077"/>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9" name="Text 6"/>
          <p:cNvSpPr/>
          <p:nvPr/>
        </p:nvSpPr>
        <p:spPr>
          <a:xfrm>
            <a:off x="822960" y="2999232"/>
            <a:ext cx="476996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What UK tax law rewards</a:t>
            </a:r>
            <a:endParaRPr lang="en-US" sz="2000" dirty="0"/>
          </a:p>
        </p:txBody>
      </p:sp>
      <p:sp>
        <p:nvSpPr>
          <p:cNvPr id="10" name="Text 7"/>
          <p:cNvSpPr/>
          <p:nvPr/>
        </p:nvSpPr>
        <p:spPr>
          <a:xfrm>
            <a:off x="822960" y="3419856"/>
            <a:ext cx="4769968" cy="169164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Leave 100% to your spouse → £0 IHT (unlimited spouse exemption).</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It defers all tax until the second death.</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Simple, and very tempting.</a:t>
            </a:r>
            <a:endParaRPr lang="en-US" dirty="0"/>
          </a:p>
        </p:txBody>
      </p:sp>
      <p:sp>
        <p:nvSpPr>
          <p:cNvPr id="11" name="Shape 8"/>
          <p:cNvSpPr/>
          <p:nvPr/>
        </p:nvSpPr>
        <p:spPr>
          <a:xfrm>
            <a:off x="6324448" y="2834640"/>
            <a:ext cx="5318608" cy="2377440"/>
          </a:xfrm>
          <a:prstGeom prst="roundRect">
            <a:avLst>
              <a:gd name="adj" fmla="val 3077"/>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2" name="Text 9"/>
          <p:cNvSpPr/>
          <p:nvPr/>
        </p:nvSpPr>
        <p:spPr>
          <a:xfrm>
            <a:off x="6598768" y="2999232"/>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What the Sharī‘ah requires</a:t>
            </a:r>
            <a:endParaRPr lang="en-US" sz="2000" dirty="0"/>
          </a:p>
        </p:txBody>
      </p:sp>
      <p:sp>
        <p:nvSpPr>
          <p:cNvPr id="13" name="Text 10"/>
          <p:cNvSpPr/>
          <p:nvPr/>
        </p:nvSpPr>
        <p:spPr>
          <a:xfrm>
            <a:off x="6598767" y="3419856"/>
            <a:ext cx="5000197" cy="169164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 wife takes only 1/8 (or 1/4 with no children); a husband 1/4 (or 1/2).</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Children, parents and others have fixed shares that must be paid.</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Giving the spouse everything is simply not permitted.</a:t>
            </a:r>
            <a:endParaRPr lang="en-US" dirty="0"/>
          </a:p>
        </p:txBody>
      </p:sp>
      <p:sp>
        <p:nvSpPr>
          <p:cNvPr id="14" name="Shape 11"/>
          <p:cNvSpPr/>
          <p:nvPr/>
        </p:nvSpPr>
        <p:spPr>
          <a:xfrm>
            <a:off x="548640" y="5394960"/>
            <a:ext cx="11094415" cy="960120"/>
          </a:xfrm>
          <a:prstGeom prst="roundRect">
            <a:avLst>
              <a:gd name="adj" fmla="val 7619"/>
            </a:avLst>
          </a:prstGeom>
          <a:solidFill>
            <a:srgbClr val="EAF3EF"/>
          </a:solidFill>
          <a:ln/>
        </p:spPr>
        <p:txBody>
          <a:bodyPr/>
          <a:lstStyle/>
          <a:p>
            <a:endParaRPr lang="en-GB" sz="2400"/>
          </a:p>
        </p:txBody>
      </p:sp>
      <p:sp>
        <p:nvSpPr>
          <p:cNvPr id="15" name="Text 12"/>
          <p:cNvSpPr/>
          <p:nvPr/>
        </p:nvSpPr>
        <p:spPr>
          <a:xfrm>
            <a:off x="822960" y="5504688"/>
            <a:ext cx="10545775" cy="777240"/>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The halal resolution:  </a:t>
            </a:r>
            <a:r>
              <a:rPr lang="en-US" dirty="0">
                <a:solidFill>
                  <a:srgbClr val="1C2B27"/>
                </a:solidFill>
                <a:latin typeface="EB Garamond" pitchFamily="34" charset="0"/>
                <a:ea typeface="EB Garamond" pitchFamily="34" charset="-122"/>
                <a:cs typeface="EB Garamond" pitchFamily="34" charset="-120"/>
              </a:rPr>
              <a:t>never break the shares to save tax. Instead reduce tax WITHIN the Islamic split — a life-interest trust (spouse exemption on her portion + protects the home + keeps the RNRB), lifetime gifts, the allowances, and charitable giving. Cut the bill, don’t cut the heirs.</a:t>
            </a:r>
            <a:endParaRPr lang="en-US" dirty="0"/>
          </a:p>
        </p:txBody>
      </p:sp>
      <p:sp>
        <p:nvSpPr>
          <p:cNvPr id="17"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8"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65</a:t>
            </a:r>
            <a:endParaRPr lang="en-US" sz="105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WHAT’S CHANGING — PLAN AHEAD</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Big update: pensions enter the IHT net from April 2027</a:t>
            </a:r>
            <a:endParaRPr lang="en-US" sz="3300" dirty="0"/>
          </a:p>
        </p:txBody>
      </p:sp>
      <p:sp>
        <p:nvSpPr>
          <p:cNvPr id="6" name="Shape 3"/>
          <p:cNvSpPr/>
          <p:nvPr/>
        </p:nvSpPr>
        <p:spPr>
          <a:xfrm>
            <a:off x="548640" y="1645920"/>
            <a:ext cx="11094415" cy="1051560"/>
          </a:xfrm>
          <a:prstGeom prst="roundRect">
            <a:avLst>
              <a:gd name="adj" fmla="val 6957"/>
            </a:avLst>
          </a:prstGeom>
          <a:solidFill>
            <a:srgbClr val="F7ECEC"/>
          </a:solidFill>
          <a:ln/>
          <a:effectLst>
            <a:outerShdw blurRad="88900" dist="38100" dir="5400000" algn="bl" rotWithShape="0">
              <a:srgbClr val="000000">
                <a:alpha val="13000"/>
              </a:srgbClr>
            </a:outerShdw>
          </a:effectLst>
        </p:spPr>
        <p:txBody>
          <a:bodyPr/>
          <a:lstStyle/>
          <a:p>
            <a:endParaRPr lang="en-GB" sz="2000"/>
          </a:p>
        </p:txBody>
      </p:sp>
      <p:sp>
        <p:nvSpPr>
          <p:cNvPr id="7" name="Text 4"/>
          <p:cNvSpPr/>
          <p:nvPr/>
        </p:nvSpPr>
        <p:spPr>
          <a:xfrm>
            <a:off x="822960" y="1783080"/>
            <a:ext cx="10545775" cy="822960"/>
          </a:xfrm>
          <a:prstGeom prst="rect">
            <a:avLst/>
          </a:prstGeom>
          <a:noFill/>
          <a:ln/>
        </p:spPr>
        <p:txBody>
          <a:bodyPr wrap="square" lIns="0" tIns="0" rIns="0" bIns="0" rtlCol="0" anchor="t"/>
          <a:lstStyle/>
          <a:p>
            <a:pPr marL="0" indent="0">
              <a:buNone/>
            </a:pPr>
            <a:r>
              <a:rPr lang="en-US" sz="1600" b="1" dirty="0">
                <a:solidFill>
                  <a:srgbClr val="B23A3A"/>
                </a:solidFill>
                <a:latin typeface="EB Garamond" pitchFamily="34" charset="0"/>
                <a:ea typeface="EB Garamond" pitchFamily="34" charset="-122"/>
                <a:cs typeface="EB Garamond" pitchFamily="34" charset="-120"/>
              </a:rPr>
              <a:t>The headline:  </a:t>
            </a:r>
            <a:r>
              <a:rPr lang="en-US" sz="1600" dirty="0">
                <a:solidFill>
                  <a:srgbClr val="1C2B27"/>
                </a:solidFill>
                <a:latin typeface="EB Garamond" pitchFamily="34" charset="0"/>
                <a:ea typeface="EB Garamond" pitchFamily="34" charset="-122"/>
                <a:cs typeface="EB Garamond" pitchFamily="34" charset="-120"/>
              </a:rPr>
              <a:t>From 6 April 2027, most unused pension pots will count as part of your estate for Inheritance Tax. Until now many pensions sat OUTSIDE the estate — a popular way to pass wealth tax-free. That door is closing.</a:t>
            </a:r>
            <a:endParaRPr lang="en-US" sz="1600" dirty="0"/>
          </a:p>
        </p:txBody>
      </p:sp>
      <p:sp>
        <p:nvSpPr>
          <p:cNvPr id="8" name="Shape 5"/>
          <p:cNvSpPr/>
          <p:nvPr/>
        </p:nvSpPr>
        <p:spPr>
          <a:xfrm>
            <a:off x="548640" y="2834640"/>
            <a:ext cx="3515258" cy="3086100"/>
          </a:xfrm>
          <a:prstGeom prst="roundRect">
            <a:avLst>
              <a:gd name="adj" fmla="val 2667"/>
            </a:avLst>
          </a:prstGeom>
          <a:solidFill>
            <a:srgbClr val="F3F7F5"/>
          </a:solidFill>
          <a:ln/>
          <a:effectLst>
            <a:outerShdw blurRad="88900" dist="38100" dir="5400000" algn="bl" rotWithShape="0">
              <a:srgbClr val="000000">
                <a:alpha val="13000"/>
              </a:srgbClr>
            </a:outerShdw>
          </a:effectLst>
        </p:spPr>
        <p:txBody>
          <a:bodyPr/>
          <a:lstStyle/>
          <a:p>
            <a:endParaRPr lang="en-GB" sz="2000"/>
          </a:p>
        </p:txBody>
      </p:sp>
      <p:sp>
        <p:nvSpPr>
          <p:cNvPr id="9" name="Text 6"/>
          <p:cNvSpPr/>
          <p:nvPr/>
        </p:nvSpPr>
        <p:spPr>
          <a:xfrm>
            <a:off x="777240" y="3014935"/>
            <a:ext cx="3058058"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What it means</a:t>
            </a:r>
            <a:endParaRPr lang="en-US" sz="1600" dirty="0"/>
          </a:p>
        </p:txBody>
      </p:sp>
      <p:sp>
        <p:nvSpPr>
          <p:cNvPr id="10" name="Text 7"/>
          <p:cNvSpPr/>
          <p:nvPr/>
        </p:nvSpPr>
        <p:spPr>
          <a:xfrm>
            <a:off x="777240" y="3415677"/>
            <a:ext cx="3058058" cy="2103120"/>
          </a:xfrm>
          <a:prstGeom prst="rect">
            <a:avLst/>
          </a:prstGeom>
          <a:noFill/>
          <a:ln/>
        </p:spPr>
        <p:txBody>
          <a:bodyPr wrap="square" lIns="0" tIns="0" rIns="0" bIns="0" rtlCol="0" anchor="t"/>
          <a:lstStyle/>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Pension wealth may now be taxed at 40% above your allowances.</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Combined with frozen bands, far more Muslim families will be caught.</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Your ‘expression of wish’ on the pension still matters — review it.</a:t>
            </a:r>
            <a:endParaRPr lang="en-US" dirty="0"/>
          </a:p>
        </p:txBody>
      </p:sp>
      <p:sp>
        <p:nvSpPr>
          <p:cNvPr id="11" name="Shape 8"/>
          <p:cNvSpPr/>
          <p:nvPr/>
        </p:nvSpPr>
        <p:spPr>
          <a:xfrm>
            <a:off x="4338218" y="2834640"/>
            <a:ext cx="3515258" cy="3086100"/>
          </a:xfrm>
          <a:prstGeom prst="roundRect">
            <a:avLst>
              <a:gd name="adj" fmla="val 2667"/>
            </a:avLst>
          </a:prstGeom>
          <a:solidFill>
            <a:srgbClr val="EAF3EF"/>
          </a:solidFill>
          <a:ln/>
          <a:effectLst>
            <a:outerShdw blurRad="88900" dist="38100" dir="5400000" algn="bl" rotWithShape="0">
              <a:srgbClr val="000000">
                <a:alpha val="13000"/>
              </a:srgbClr>
            </a:outerShdw>
          </a:effectLst>
        </p:spPr>
        <p:txBody>
          <a:bodyPr/>
          <a:lstStyle/>
          <a:p>
            <a:endParaRPr lang="en-GB" sz="2000"/>
          </a:p>
        </p:txBody>
      </p:sp>
      <p:sp>
        <p:nvSpPr>
          <p:cNvPr id="12" name="Text 9"/>
          <p:cNvSpPr/>
          <p:nvPr/>
        </p:nvSpPr>
        <p:spPr>
          <a:xfrm>
            <a:off x="4566818" y="3014935"/>
            <a:ext cx="3058058"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The Islamic angle</a:t>
            </a:r>
            <a:endParaRPr lang="en-US" sz="1600" dirty="0"/>
          </a:p>
        </p:txBody>
      </p:sp>
      <p:sp>
        <p:nvSpPr>
          <p:cNvPr id="13" name="Text 10"/>
          <p:cNvSpPr/>
          <p:nvPr/>
        </p:nvSpPr>
        <p:spPr>
          <a:xfrm>
            <a:off x="4566818" y="3415677"/>
            <a:ext cx="3058058" cy="2103120"/>
          </a:xfrm>
          <a:prstGeom prst="rect">
            <a:avLst/>
          </a:prstGeom>
          <a:noFill/>
          <a:ln/>
        </p:spPr>
        <p:txBody>
          <a:bodyPr wrap="square" lIns="0" tIns="0" rIns="0" bIns="0" rtlCol="0" anchor="t"/>
          <a:lstStyle/>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A pension you no longer own at death joins the tarikah and follows the fixed shares.</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Name heirs in line with Sharī‘ah, not just ‘the spouse’ by default.</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Don’t let a pension form quietly override your Islamic distribution.</a:t>
            </a:r>
            <a:endParaRPr lang="en-US" dirty="0"/>
          </a:p>
        </p:txBody>
      </p:sp>
      <p:sp>
        <p:nvSpPr>
          <p:cNvPr id="14" name="Shape 11"/>
          <p:cNvSpPr/>
          <p:nvPr/>
        </p:nvSpPr>
        <p:spPr>
          <a:xfrm>
            <a:off x="8127797" y="2834640"/>
            <a:ext cx="3515258" cy="3086100"/>
          </a:xfrm>
          <a:prstGeom prst="roundRect">
            <a:avLst>
              <a:gd name="adj" fmla="val 2667"/>
            </a:avLst>
          </a:prstGeom>
          <a:solidFill>
            <a:srgbClr val="F3F7F5"/>
          </a:solidFill>
          <a:ln/>
          <a:effectLst>
            <a:outerShdw blurRad="88900" dist="38100" dir="5400000" algn="bl" rotWithShape="0">
              <a:srgbClr val="000000">
                <a:alpha val="13000"/>
              </a:srgbClr>
            </a:outerShdw>
          </a:effectLst>
        </p:spPr>
        <p:txBody>
          <a:bodyPr/>
          <a:lstStyle/>
          <a:p>
            <a:endParaRPr lang="en-GB" sz="2000"/>
          </a:p>
        </p:txBody>
      </p:sp>
      <p:sp>
        <p:nvSpPr>
          <p:cNvPr id="15" name="Text 12"/>
          <p:cNvSpPr/>
          <p:nvPr/>
        </p:nvSpPr>
        <p:spPr>
          <a:xfrm>
            <a:off x="8356397" y="3014935"/>
            <a:ext cx="3058058"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What to do now</a:t>
            </a:r>
            <a:endParaRPr lang="en-US" sz="1600" dirty="0"/>
          </a:p>
        </p:txBody>
      </p:sp>
      <p:sp>
        <p:nvSpPr>
          <p:cNvPr id="16" name="Text 13"/>
          <p:cNvSpPr/>
          <p:nvPr/>
        </p:nvSpPr>
        <p:spPr>
          <a:xfrm>
            <a:off x="8356397" y="3415677"/>
            <a:ext cx="3058058" cy="2103120"/>
          </a:xfrm>
          <a:prstGeom prst="rect">
            <a:avLst/>
          </a:prstGeom>
          <a:noFill/>
          <a:ln/>
        </p:spPr>
        <p:txBody>
          <a:bodyPr wrap="square" lIns="0" tIns="0" rIns="0" bIns="0" rtlCol="0" anchor="t"/>
          <a:lstStyle/>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List every pension (old jobs included) on your asset sheet.</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Take advice before April 2027 — gifting and trusts may help.</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Re-check beneficiary nominations against your will.</a:t>
            </a:r>
            <a:endParaRPr lang="en-US" dirty="0"/>
          </a:p>
        </p:txBody>
      </p:sp>
      <p:sp>
        <p:nvSpPr>
          <p:cNvPr id="18" name="Text 1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66</a:t>
            </a:r>
            <a:endParaRPr lang="en-US" sz="105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HOME ALLOWANCE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extra ‘residence’ band — up to £1m for a couple</a:t>
            </a:r>
            <a:endParaRPr lang="en-US" sz="3300" dirty="0"/>
          </a:p>
        </p:txBody>
      </p:sp>
      <p:sp>
        <p:nvSpPr>
          <p:cNvPr id="6" name="Text 3"/>
          <p:cNvSpPr/>
          <p:nvPr/>
        </p:nvSpPr>
        <p:spPr>
          <a:xfrm>
            <a:off x="548640" y="1554480"/>
            <a:ext cx="11094415" cy="457200"/>
          </a:xfrm>
          <a:prstGeom prst="rect">
            <a:avLst/>
          </a:prstGeom>
          <a:noFill/>
          <a:ln/>
        </p:spPr>
        <p:txBody>
          <a:bodyPr wrap="square" lIns="0" tIns="0" rIns="0" bIns="0" rtlCol="0" anchor="ctr"/>
          <a:lstStyle/>
          <a:p>
            <a:pPr marL="0" indent="0">
              <a:buNone/>
            </a:pPr>
            <a:r>
              <a:rPr lang="en-US" dirty="0">
                <a:solidFill>
                  <a:srgbClr val="5E726B"/>
                </a:solidFill>
                <a:latin typeface="EB Garamond" pitchFamily="34" charset="0"/>
                <a:ea typeface="EB Garamond" pitchFamily="34" charset="-122"/>
                <a:cs typeface="EB Garamond" pitchFamily="34" charset="-120"/>
              </a:rPr>
              <a:t>On top of the £325k NRB, there is an extra allowance when you leave your home to direct descendants (children/grandchildren):</a:t>
            </a:r>
            <a:endParaRPr lang="en-US" dirty="0"/>
          </a:p>
        </p:txBody>
      </p:sp>
      <p:sp>
        <p:nvSpPr>
          <p:cNvPr id="7" name="Shape 4"/>
          <p:cNvSpPr/>
          <p:nvPr/>
        </p:nvSpPr>
        <p:spPr>
          <a:xfrm>
            <a:off x="548640" y="2148840"/>
            <a:ext cx="2567864" cy="1554480"/>
          </a:xfrm>
          <a:prstGeom prst="roundRect">
            <a:avLst>
              <a:gd name="adj" fmla="val 4706"/>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8" name="Text 5"/>
          <p:cNvSpPr/>
          <p:nvPr/>
        </p:nvSpPr>
        <p:spPr>
          <a:xfrm>
            <a:off x="640080" y="2286000"/>
            <a:ext cx="2384984" cy="548640"/>
          </a:xfrm>
          <a:prstGeom prst="rect">
            <a:avLst/>
          </a:prstGeom>
          <a:noFill/>
          <a:ln/>
        </p:spPr>
        <p:txBody>
          <a:bodyPr wrap="square" lIns="0" tIns="0" rIns="0" bIns="0" rtlCol="0" anchor="ctr"/>
          <a:lstStyle/>
          <a:p>
            <a:pPr marL="0" indent="0" algn="ctr">
              <a:buNone/>
            </a:pPr>
            <a:r>
              <a:rPr lang="en-US" sz="3200" b="1" dirty="0">
                <a:solidFill>
                  <a:srgbClr val="2C7A6B"/>
                </a:solidFill>
                <a:latin typeface="EB Garamond" pitchFamily="34" charset="0"/>
                <a:ea typeface="EB Garamond" pitchFamily="34" charset="-122"/>
                <a:cs typeface="EB Garamond" pitchFamily="34" charset="-120"/>
              </a:rPr>
              <a:t>£325,000</a:t>
            </a:r>
            <a:endParaRPr lang="en-US" sz="3200" dirty="0"/>
          </a:p>
        </p:txBody>
      </p:sp>
      <p:sp>
        <p:nvSpPr>
          <p:cNvPr id="9" name="Text 6"/>
          <p:cNvSpPr/>
          <p:nvPr/>
        </p:nvSpPr>
        <p:spPr>
          <a:xfrm>
            <a:off x="640080" y="2852928"/>
            <a:ext cx="2384984" cy="36576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NRB</a:t>
            </a:r>
            <a:endParaRPr lang="en-US" dirty="0"/>
          </a:p>
        </p:txBody>
      </p:sp>
      <p:sp>
        <p:nvSpPr>
          <p:cNvPr id="10" name="Text 7"/>
          <p:cNvSpPr/>
          <p:nvPr/>
        </p:nvSpPr>
        <p:spPr>
          <a:xfrm>
            <a:off x="640080" y="3200400"/>
            <a:ext cx="2384984" cy="365760"/>
          </a:xfrm>
          <a:prstGeom prst="rect">
            <a:avLst/>
          </a:prstGeom>
          <a:noFill/>
          <a:ln/>
        </p:spPr>
        <p:txBody>
          <a:bodyPr wrap="square" lIns="0" tIns="0" rIns="0" bIns="0" rtlCol="0" anchor="ctr"/>
          <a:lstStyle/>
          <a:p>
            <a:pPr marL="0" indent="0" algn="ctr">
              <a:buNone/>
            </a:pPr>
            <a:r>
              <a:rPr lang="en-US" sz="1600" dirty="0">
                <a:solidFill>
                  <a:srgbClr val="5E726B"/>
                </a:solidFill>
                <a:latin typeface="EB Garamond" pitchFamily="34" charset="0"/>
                <a:ea typeface="EB Garamond" pitchFamily="34" charset="-122"/>
                <a:cs typeface="EB Garamond" pitchFamily="34" charset="-120"/>
              </a:rPr>
              <a:t>per person</a:t>
            </a:r>
            <a:endParaRPr lang="en-US" sz="1600" dirty="0"/>
          </a:p>
        </p:txBody>
      </p:sp>
      <p:sp>
        <p:nvSpPr>
          <p:cNvPr id="11" name="Text 8"/>
          <p:cNvSpPr/>
          <p:nvPr/>
        </p:nvSpPr>
        <p:spPr>
          <a:xfrm>
            <a:off x="3061640" y="2148840"/>
            <a:ext cx="292608" cy="1554480"/>
          </a:xfrm>
          <a:prstGeom prst="rect">
            <a:avLst/>
          </a:prstGeom>
          <a:noFill/>
          <a:ln/>
        </p:spPr>
        <p:txBody>
          <a:bodyPr wrap="square" lIns="0" tIns="0" rIns="0" bIns="0" rtlCol="0" anchor="ctr"/>
          <a:lstStyle/>
          <a:p>
            <a:pPr marL="0" indent="0" algn="ctr">
              <a:buNone/>
            </a:pPr>
            <a:r>
              <a:rPr lang="en-US" sz="2400" b="1" dirty="0">
                <a:solidFill>
                  <a:srgbClr val="C8A35A"/>
                </a:solidFill>
              </a:rPr>
              <a:t>+</a:t>
            </a:r>
            <a:endParaRPr lang="en-US" sz="2400" dirty="0"/>
          </a:p>
        </p:txBody>
      </p:sp>
      <p:sp>
        <p:nvSpPr>
          <p:cNvPr id="12" name="Shape 9"/>
          <p:cNvSpPr/>
          <p:nvPr/>
        </p:nvSpPr>
        <p:spPr>
          <a:xfrm>
            <a:off x="3390824" y="2148840"/>
            <a:ext cx="2567864" cy="1554480"/>
          </a:xfrm>
          <a:prstGeom prst="roundRect">
            <a:avLst>
              <a:gd name="adj" fmla="val 4706"/>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3" name="Text 10"/>
          <p:cNvSpPr/>
          <p:nvPr/>
        </p:nvSpPr>
        <p:spPr>
          <a:xfrm>
            <a:off x="3482264" y="2286000"/>
            <a:ext cx="2384984" cy="548640"/>
          </a:xfrm>
          <a:prstGeom prst="rect">
            <a:avLst/>
          </a:prstGeom>
          <a:noFill/>
          <a:ln/>
        </p:spPr>
        <p:txBody>
          <a:bodyPr wrap="square" lIns="0" tIns="0" rIns="0" bIns="0" rtlCol="0" anchor="ctr"/>
          <a:lstStyle/>
          <a:p>
            <a:pPr marL="0" indent="0" algn="ctr">
              <a:buNone/>
            </a:pPr>
            <a:r>
              <a:rPr lang="en-US" sz="3200" b="1" dirty="0">
                <a:solidFill>
                  <a:srgbClr val="2C7A6B"/>
                </a:solidFill>
                <a:latin typeface="EB Garamond" pitchFamily="34" charset="0"/>
                <a:ea typeface="EB Garamond" pitchFamily="34" charset="-122"/>
                <a:cs typeface="EB Garamond" pitchFamily="34" charset="-120"/>
              </a:rPr>
              <a:t>+ £175,000</a:t>
            </a:r>
            <a:endParaRPr lang="en-US" sz="3200" dirty="0"/>
          </a:p>
        </p:txBody>
      </p:sp>
      <p:sp>
        <p:nvSpPr>
          <p:cNvPr id="14" name="Text 11"/>
          <p:cNvSpPr/>
          <p:nvPr/>
        </p:nvSpPr>
        <p:spPr>
          <a:xfrm>
            <a:off x="3482264" y="2852928"/>
            <a:ext cx="2384984" cy="36576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Residence NRB (RNRB)</a:t>
            </a:r>
            <a:endParaRPr lang="en-US" dirty="0"/>
          </a:p>
        </p:txBody>
      </p:sp>
      <p:sp>
        <p:nvSpPr>
          <p:cNvPr id="15" name="Text 12"/>
          <p:cNvSpPr/>
          <p:nvPr/>
        </p:nvSpPr>
        <p:spPr>
          <a:xfrm>
            <a:off x="3482264" y="3200400"/>
            <a:ext cx="2384984" cy="365760"/>
          </a:xfrm>
          <a:prstGeom prst="rect">
            <a:avLst/>
          </a:prstGeom>
          <a:noFill/>
          <a:ln/>
        </p:spPr>
        <p:txBody>
          <a:bodyPr wrap="square" lIns="0" tIns="0" rIns="0" bIns="0" rtlCol="0" anchor="ctr"/>
          <a:lstStyle/>
          <a:p>
            <a:pPr marL="0" indent="0" algn="ctr">
              <a:buNone/>
            </a:pPr>
            <a:r>
              <a:rPr lang="en-US" sz="1600" dirty="0">
                <a:solidFill>
                  <a:srgbClr val="5E726B"/>
                </a:solidFill>
                <a:latin typeface="EB Garamond" pitchFamily="34" charset="0"/>
                <a:ea typeface="EB Garamond" pitchFamily="34" charset="-122"/>
                <a:cs typeface="EB Garamond" pitchFamily="34" charset="-120"/>
              </a:rPr>
              <a:t>if home → children</a:t>
            </a:r>
            <a:endParaRPr lang="en-US" sz="1600" dirty="0"/>
          </a:p>
        </p:txBody>
      </p:sp>
      <p:sp>
        <p:nvSpPr>
          <p:cNvPr id="16" name="Text 13"/>
          <p:cNvSpPr/>
          <p:nvPr/>
        </p:nvSpPr>
        <p:spPr>
          <a:xfrm>
            <a:off x="5903824" y="2148840"/>
            <a:ext cx="292608" cy="1554480"/>
          </a:xfrm>
          <a:prstGeom prst="rect">
            <a:avLst/>
          </a:prstGeom>
          <a:noFill/>
          <a:ln/>
        </p:spPr>
        <p:txBody>
          <a:bodyPr wrap="square" lIns="0" tIns="0" rIns="0" bIns="0" rtlCol="0" anchor="ctr"/>
          <a:lstStyle/>
          <a:p>
            <a:pPr marL="0" indent="0" algn="ctr">
              <a:buNone/>
            </a:pPr>
            <a:r>
              <a:rPr lang="en-US" sz="2400" b="1" dirty="0">
                <a:solidFill>
                  <a:srgbClr val="C8A35A"/>
                </a:solidFill>
              </a:rPr>
              <a:t>=</a:t>
            </a:r>
            <a:endParaRPr lang="en-US" sz="2400" dirty="0"/>
          </a:p>
        </p:txBody>
      </p:sp>
      <p:sp>
        <p:nvSpPr>
          <p:cNvPr id="17" name="Shape 14"/>
          <p:cNvSpPr/>
          <p:nvPr/>
        </p:nvSpPr>
        <p:spPr>
          <a:xfrm>
            <a:off x="6233008" y="2148840"/>
            <a:ext cx="2567864" cy="1554480"/>
          </a:xfrm>
          <a:prstGeom prst="roundRect">
            <a:avLst>
              <a:gd name="adj" fmla="val 4706"/>
            </a:avLst>
          </a:prstGeom>
          <a:solidFill>
            <a:srgbClr val="EAF3EF"/>
          </a:solidFill>
          <a:ln/>
          <a:effectLst>
            <a:outerShdw blurRad="88900" dist="38100" dir="5400000" algn="bl" rotWithShape="0">
              <a:srgbClr val="000000">
                <a:alpha val="13000"/>
              </a:srgbClr>
            </a:outerShdw>
          </a:effectLst>
        </p:spPr>
        <p:txBody>
          <a:bodyPr/>
          <a:lstStyle/>
          <a:p>
            <a:endParaRPr lang="en-GB" sz="2400"/>
          </a:p>
        </p:txBody>
      </p:sp>
      <p:sp>
        <p:nvSpPr>
          <p:cNvPr id="18" name="Text 15"/>
          <p:cNvSpPr/>
          <p:nvPr/>
        </p:nvSpPr>
        <p:spPr>
          <a:xfrm>
            <a:off x="6324448" y="2286000"/>
            <a:ext cx="2384984" cy="548640"/>
          </a:xfrm>
          <a:prstGeom prst="rect">
            <a:avLst/>
          </a:prstGeom>
          <a:noFill/>
          <a:ln/>
        </p:spPr>
        <p:txBody>
          <a:bodyPr wrap="square" lIns="0" tIns="0" rIns="0" bIns="0" rtlCol="0" anchor="ctr"/>
          <a:lstStyle/>
          <a:p>
            <a:pPr marL="0" indent="0" algn="ctr">
              <a:buNone/>
            </a:pPr>
            <a:r>
              <a:rPr lang="en-US" sz="3200" b="1" dirty="0">
                <a:solidFill>
                  <a:srgbClr val="2C7A6B"/>
                </a:solidFill>
                <a:latin typeface="EB Garamond" pitchFamily="34" charset="0"/>
                <a:ea typeface="EB Garamond" pitchFamily="34" charset="-122"/>
                <a:cs typeface="EB Garamond" pitchFamily="34" charset="-120"/>
              </a:rPr>
              <a:t>= £500,000</a:t>
            </a:r>
            <a:endParaRPr lang="en-US" sz="3200" dirty="0"/>
          </a:p>
        </p:txBody>
      </p:sp>
      <p:sp>
        <p:nvSpPr>
          <p:cNvPr id="19" name="Text 16"/>
          <p:cNvSpPr/>
          <p:nvPr/>
        </p:nvSpPr>
        <p:spPr>
          <a:xfrm>
            <a:off x="6324448" y="2852928"/>
            <a:ext cx="2384984" cy="365760"/>
          </a:xfrm>
          <a:prstGeom prst="rect">
            <a:avLst/>
          </a:prstGeom>
          <a:noFill/>
          <a:ln/>
        </p:spPr>
        <p:txBody>
          <a:bodyPr wrap="square" lIns="0" tIns="0" rIns="0" bIns="0" rtlCol="0" anchor="ctr"/>
          <a:lstStyle/>
          <a:p>
            <a:pPr marL="0" indent="0" algn="ctr">
              <a:buNone/>
            </a:pPr>
            <a:r>
              <a:rPr lang="en-US" b="1" dirty="0">
                <a:solidFill>
                  <a:srgbClr val="0E3B34"/>
                </a:solidFill>
                <a:latin typeface="EB Garamond" pitchFamily="34" charset="0"/>
                <a:ea typeface="EB Garamond" pitchFamily="34" charset="-122"/>
                <a:cs typeface="EB Garamond" pitchFamily="34" charset="-120"/>
              </a:rPr>
              <a:t>per person</a:t>
            </a:r>
            <a:endParaRPr lang="en-US" dirty="0"/>
          </a:p>
        </p:txBody>
      </p:sp>
      <p:sp>
        <p:nvSpPr>
          <p:cNvPr id="20" name="Text 17"/>
          <p:cNvSpPr/>
          <p:nvPr/>
        </p:nvSpPr>
        <p:spPr>
          <a:xfrm>
            <a:off x="6324448" y="3200400"/>
            <a:ext cx="2384984" cy="365760"/>
          </a:xfrm>
          <a:prstGeom prst="rect">
            <a:avLst/>
          </a:prstGeom>
          <a:noFill/>
          <a:ln/>
        </p:spPr>
        <p:txBody>
          <a:bodyPr wrap="square" lIns="0" tIns="0" rIns="0" bIns="0" rtlCol="0" anchor="ctr"/>
          <a:lstStyle/>
          <a:p>
            <a:pPr marL="0" indent="0" algn="ctr">
              <a:buNone/>
            </a:pPr>
            <a:r>
              <a:rPr lang="en-US" sz="1600" dirty="0">
                <a:solidFill>
                  <a:srgbClr val="5E726B"/>
                </a:solidFill>
                <a:latin typeface="EB Garamond" pitchFamily="34" charset="0"/>
                <a:ea typeface="EB Garamond" pitchFamily="34" charset="-122"/>
                <a:cs typeface="EB Garamond" pitchFamily="34" charset="-120"/>
              </a:rPr>
              <a:t>total tax-free</a:t>
            </a:r>
            <a:endParaRPr lang="en-US" sz="1600" dirty="0"/>
          </a:p>
        </p:txBody>
      </p:sp>
      <p:sp>
        <p:nvSpPr>
          <p:cNvPr id="21" name="Text 18"/>
          <p:cNvSpPr/>
          <p:nvPr/>
        </p:nvSpPr>
        <p:spPr>
          <a:xfrm>
            <a:off x="8746007" y="2148840"/>
            <a:ext cx="292608" cy="1554480"/>
          </a:xfrm>
          <a:prstGeom prst="rect">
            <a:avLst/>
          </a:prstGeom>
          <a:noFill/>
          <a:ln/>
        </p:spPr>
        <p:txBody>
          <a:bodyPr wrap="square" lIns="0" tIns="0" rIns="0" bIns="0" rtlCol="0" anchor="ctr"/>
          <a:lstStyle/>
          <a:p>
            <a:pPr marL="0" indent="0" algn="ctr">
              <a:buNone/>
            </a:pPr>
            <a:r>
              <a:rPr lang="en-US" sz="2400" b="1" dirty="0">
                <a:solidFill>
                  <a:srgbClr val="C8A35A"/>
                </a:solidFill>
              </a:rPr>
              <a:t>×2</a:t>
            </a:r>
            <a:endParaRPr lang="en-US" sz="2400" dirty="0"/>
          </a:p>
        </p:txBody>
      </p:sp>
      <p:sp>
        <p:nvSpPr>
          <p:cNvPr id="22" name="Shape 19"/>
          <p:cNvSpPr/>
          <p:nvPr/>
        </p:nvSpPr>
        <p:spPr>
          <a:xfrm>
            <a:off x="9075191" y="2148840"/>
            <a:ext cx="2567864" cy="1554480"/>
          </a:xfrm>
          <a:prstGeom prst="roundRect">
            <a:avLst>
              <a:gd name="adj" fmla="val 4706"/>
            </a:avLst>
          </a:prstGeom>
          <a:solidFill>
            <a:srgbClr val="2C7A6B"/>
          </a:solidFill>
          <a:ln/>
          <a:effectLst>
            <a:outerShdw blurRad="88900" dist="38100" dir="5400000" algn="bl" rotWithShape="0">
              <a:srgbClr val="000000">
                <a:alpha val="13000"/>
              </a:srgbClr>
            </a:outerShdw>
          </a:effectLst>
        </p:spPr>
        <p:txBody>
          <a:bodyPr/>
          <a:lstStyle/>
          <a:p>
            <a:endParaRPr lang="en-GB" sz="2400"/>
          </a:p>
        </p:txBody>
      </p:sp>
      <p:sp>
        <p:nvSpPr>
          <p:cNvPr id="23" name="Text 20"/>
          <p:cNvSpPr/>
          <p:nvPr/>
        </p:nvSpPr>
        <p:spPr>
          <a:xfrm>
            <a:off x="9166631" y="2286000"/>
            <a:ext cx="2384984" cy="548640"/>
          </a:xfrm>
          <a:prstGeom prst="rect">
            <a:avLst/>
          </a:prstGeom>
          <a:noFill/>
          <a:ln/>
        </p:spPr>
        <p:txBody>
          <a:bodyPr wrap="square" lIns="0" tIns="0" rIns="0" bIns="0" rtlCol="0" anchor="ctr"/>
          <a:lstStyle/>
          <a:p>
            <a:pPr marL="0" indent="0" algn="ctr">
              <a:buNone/>
            </a:pPr>
            <a:r>
              <a:rPr lang="en-US" sz="3200" b="1" dirty="0">
                <a:solidFill>
                  <a:srgbClr val="FFFFFF"/>
                </a:solidFill>
                <a:latin typeface="EB Garamond" pitchFamily="34" charset="0"/>
                <a:ea typeface="EB Garamond" pitchFamily="34" charset="-122"/>
                <a:cs typeface="EB Garamond" pitchFamily="34" charset="-120"/>
              </a:rPr>
              <a:t>= £1,000,000</a:t>
            </a:r>
            <a:endParaRPr lang="en-US" sz="3200" dirty="0"/>
          </a:p>
        </p:txBody>
      </p:sp>
      <p:sp>
        <p:nvSpPr>
          <p:cNvPr id="24" name="Text 21"/>
          <p:cNvSpPr/>
          <p:nvPr/>
        </p:nvSpPr>
        <p:spPr>
          <a:xfrm>
            <a:off x="9166631" y="2852928"/>
            <a:ext cx="2384984" cy="365760"/>
          </a:xfrm>
          <a:prstGeom prst="rect">
            <a:avLst/>
          </a:prstGeom>
          <a:noFill/>
          <a:ln/>
        </p:spPr>
        <p:txBody>
          <a:bodyPr wrap="square" lIns="0" tIns="0" rIns="0" bIns="0" rtlCol="0" anchor="ctr"/>
          <a:lstStyle/>
          <a:p>
            <a:pPr marL="0" indent="0" algn="ctr">
              <a:buNone/>
            </a:pPr>
            <a:r>
              <a:rPr lang="en-US" b="1" dirty="0">
                <a:solidFill>
                  <a:srgbClr val="DCEFE9"/>
                </a:solidFill>
                <a:latin typeface="EB Garamond" pitchFamily="34" charset="0"/>
                <a:ea typeface="EB Garamond" pitchFamily="34" charset="-122"/>
                <a:cs typeface="EB Garamond" pitchFamily="34" charset="-120"/>
              </a:rPr>
              <a:t>per couple</a:t>
            </a:r>
            <a:endParaRPr lang="en-US" dirty="0"/>
          </a:p>
        </p:txBody>
      </p:sp>
      <p:sp>
        <p:nvSpPr>
          <p:cNvPr id="25" name="Text 22"/>
          <p:cNvSpPr/>
          <p:nvPr/>
        </p:nvSpPr>
        <p:spPr>
          <a:xfrm>
            <a:off x="9166631" y="3200400"/>
            <a:ext cx="2384984" cy="365760"/>
          </a:xfrm>
          <a:prstGeom prst="rect">
            <a:avLst/>
          </a:prstGeom>
          <a:noFill/>
          <a:ln/>
        </p:spPr>
        <p:txBody>
          <a:bodyPr wrap="square" lIns="0" tIns="0" rIns="0" bIns="0" rtlCol="0" anchor="ctr"/>
          <a:lstStyle/>
          <a:p>
            <a:pPr marL="0" indent="0" algn="ctr">
              <a:buNone/>
            </a:pPr>
            <a:r>
              <a:rPr lang="en-US" sz="1600" dirty="0">
                <a:solidFill>
                  <a:srgbClr val="BFE0D7"/>
                </a:solidFill>
                <a:latin typeface="EB Garamond" pitchFamily="34" charset="0"/>
                <a:ea typeface="EB Garamond" pitchFamily="34" charset="-122"/>
                <a:cs typeface="EB Garamond" pitchFamily="34" charset="-120"/>
              </a:rPr>
              <a:t>both bands, both spouses</a:t>
            </a:r>
            <a:endParaRPr lang="en-US" sz="1600" dirty="0"/>
          </a:p>
        </p:txBody>
      </p:sp>
      <p:sp>
        <p:nvSpPr>
          <p:cNvPr id="26" name="Shape 23"/>
          <p:cNvSpPr/>
          <p:nvPr/>
        </p:nvSpPr>
        <p:spPr>
          <a:xfrm>
            <a:off x="548640" y="3931920"/>
            <a:ext cx="11094415" cy="1645920"/>
          </a:xfrm>
          <a:prstGeom prst="roundRect">
            <a:avLst>
              <a:gd name="adj" fmla="val 4444"/>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27" name="Text 24"/>
          <p:cNvSpPr/>
          <p:nvPr/>
        </p:nvSpPr>
        <p:spPr>
          <a:xfrm>
            <a:off x="822960" y="4069080"/>
            <a:ext cx="10545775" cy="3200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Conditions &amp; cautions</a:t>
            </a:r>
            <a:endParaRPr lang="en-US" dirty="0"/>
          </a:p>
        </p:txBody>
      </p:sp>
      <p:sp>
        <p:nvSpPr>
          <p:cNvPr id="28" name="Text 25"/>
          <p:cNvSpPr/>
          <p:nvPr/>
        </p:nvSpPr>
        <p:spPr>
          <a:xfrm>
            <a:off x="822960" y="4434840"/>
            <a:ext cx="10545775" cy="1097280"/>
          </a:xfrm>
          <a:prstGeom prst="rect">
            <a:avLst/>
          </a:prstGeom>
          <a:noFill/>
          <a:ln/>
        </p:spPr>
        <p:txBody>
          <a:bodyPr wrap="square" lIns="0" tIns="0" rIns="0" bIns="0" rtlCol="0" anchor="ctr"/>
          <a:lstStyle/>
          <a:p>
            <a:pPr marL="177800" indent="-177800">
              <a:spcAft>
                <a:spcPts val="500"/>
              </a:spcAft>
              <a:buSzPct val="100000"/>
              <a:buChar char="•"/>
            </a:pPr>
            <a:r>
              <a:rPr lang="en-US" dirty="0">
                <a:solidFill>
                  <a:srgbClr val="1C2B27"/>
                </a:solidFill>
                <a:latin typeface="EB Garamond" pitchFamily="34" charset="0"/>
                <a:ea typeface="EB Garamond" pitchFamily="34" charset="-122"/>
                <a:cs typeface="EB Garamond" pitchFamily="34" charset="-120"/>
              </a:rPr>
              <a:t>The RNRB only applies if a home passes to direct descendants (not, say, to siblings or nephews).</a:t>
            </a:r>
            <a:endParaRPr lang="en-US" dirty="0"/>
          </a:p>
          <a:p>
            <a:pPr marL="177800" indent="-177800">
              <a:spcAft>
                <a:spcPts val="500"/>
              </a:spcAft>
              <a:buSzPct val="100000"/>
              <a:buChar char="•"/>
            </a:pPr>
            <a:r>
              <a:rPr lang="en-US" dirty="0">
                <a:solidFill>
                  <a:srgbClr val="1C2B27"/>
                </a:solidFill>
                <a:latin typeface="EB Garamond" pitchFamily="34" charset="0"/>
                <a:ea typeface="EB Garamond" pitchFamily="34" charset="-122"/>
                <a:cs typeface="EB Garamond" pitchFamily="34" charset="-120"/>
              </a:rPr>
              <a:t>Unused NRB and RNRB transfer to a surviving spouse — that’s how couples reach £1,000,000.</a:t>
            </a:r>
            <a:endParaRPr lang="en-US" dirty="0"/>
          </a:p>
          <a:p>
            <a:pPr marL="177800" indent="-177800">
              <a:spcAft>
                <a:spcPts val="500"/>
              </a:spcAft>
              <a:buSzPct val="100000"/>
              <a:buChar char="•"/>
            </a:pPr>
            <a:r>
              <a:rPr lang="en-US" dirty="0">
                <a:solidFill>
                  <a:srgbClr val="1C2B27"/>
                </a:solidFill>
                <a:latin typeface="EB Garamond" pitchFamily="34" charset="0"/>
                <a:ea typeface="EB Garamond" pitchFamily="34" charset="-122"/>
                <a:cs typeface="EB Garamond" pitchFamily="34" charset="-120"/>
              </a:rPr>
              <a:t>Islamic split can complicate this: if the home is divided among many heirs, structure it carefully (often via a trust) so the RNRB isn’t lost.</a:t>
            </a:r>
            <a:endParaRPr lang="en-US" dirty="0"/>
          </a:p>
        </p:txBody>
      </p:sp>
      <p:sp>
        <p:nvSpPr>
          <p:cNvPr id="30" name="Text 2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31" name="Text 2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67</a:t>
            </a:r>
            <a:endParaRPr lang="en-US" sz="105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FOR LARGER ESTATES</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allowance shrinks above £2 million</a:t>
            </a:r>
            <a:endParaRPr lang="en-US" sz="3300" dirty="0"/>
          </a:p>
        </p:txBody>
      </p:sp>
      <p:sp>
        <p:nvSpPr>
          <p:cNvPr id="6" name="Text 3"/>
          <p:cNvSpPr/>
          <p:nvPr/>
        </p:nvSpPr>
        <p:spPr>
          <a:xfrm>
            <a:off x="548640" y="1554480"/>
            <a:ext cx="11094415" cy="457200"/>
          </a:xfrm>
          <a:prstGeom prst="rect">
            <a:avLst/>
          </a:prstGeom>
          <a:noFill/>
          <a:ln/>
        </p:spPr>
        <p:txBody>
          <a:bodyPr wrap="square" lIns="0" tIns="0" rIns="0" bIns="0" rtlCol="0" anchor="ctr"/>
          <a:lstStyle/>
          <a:p>
            <a:pPr marL="0" indent="0">
              <a:buNone/>
            </a:pPr>
            <a:r>
              <a:rPr lang="en-US" sz="2000" dirty="0">
                <a:solidFill>
                  <a:srgbClr val="5E726B"/>
                </a:solidFill>
                <a:latin typeface="EB Garamond" pitchFamily="34" charset="0"/>
                <a:ea typeface="EB Garamond" pitchFamily="34" charset="-122"/>
                <a:cs typeface="EB Garamond" pitchFamily="34" charset="-120"/>
              </a:rPr>
              <a:t>For every £2 your estate exceeds £2,000,000, you lose £1 of the residence band. A couple’s combined RNRB is gone once the estate passes about £2.7m.</a:t>
            </a:r>
            <a:endParaRPr lang="en-US" sz="2000" dirty="0"/>
          </a:p>
        </p:txBody>
      </p:sp>
      <p:graphicFrame>
        <p:nvGraphicFramePr>
          <p:cNvPr id="7" name="Chart 0"/>
          <p:cNvGraphicFramePr/>
          <p:nvPr>
            <p:extLst>
              <p:ext uri="{D42A27DB-BD31-4B8C-83A1-F6EECF244321}">
                <p14:modId xmlns:p14="http://schemas.microsoft.com/office/powerpoint/2010/main" val="2474157264"/>
              </p:ext>
            </p:extLst>
          </p:nvPr>
        </p:nvGraphicFramePr>
        <p:xfrm>
          <a:off x="548640" y="2148840"/>
          <a:ext cx="6766560" cy="329184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4"/>
          <p:cNvSpPr/>
          <p:nvPr/>
        </p:nvSpPr>
        <p:spPr>
          <a:xfrm>
            <a:off x="7589520" y="2148840"/>
            <a:ext cx="4053535" cy="3291840"/>
          </a:xfrm>
          <a:prstGeom prst="roundRect">
            <a:avLst>
              <a:gd name="adj" fmla="val 2222"/>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9" name="Text 5"/>
          <p:cNvSpPr/>
          <p:nvPr/>
        </p:nvSpPr>
        <p:spPr>
          <a:xfrm>
            <a:off x="7818120" y="2286000"/>
            <a:ext cx="3200400"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Worked example</a:t>
            </a:r>
            <a:endParaRPr lang="en-US" sz="2000" dirty="0"/>
          </a:p>
        </p:txBody>
      </p:sp>
      <p:sp>
        <p:nvSpPr>
          <p:cNvPr id="10" name="Text 6"/>
          <p:cNvSpPr/>
          <p:nvPr/>
        </p:nvSpPr>
        <p:spPr>
          <a:xfrm>
            <a:off x="7818120" y="2651760"/>
            <a:ext cx="3642055" cy="2743200"/>
          </a:xfrm>
          <a:prstGeom prst="rect">
            <a:avLst/>
          </a:prstGeom>
          <a:noFill/>
          <a:ln/>
        </p:spPr>
        <p:txBody>
          <a:bodyPr wrap="square" lIns="0" tIns="0" rIns="0" bIns="0" rtlCol="0" anchor="ctr"/>
          <a:lstStyle/>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Estate £2.3m → £300k over the £2m line.</a:t>
            </a:r>
            <a:endParaRPr lang="en-US" sz="2000" dirty="0"/>
          </a:p>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RNRB cut by £150k (£1 per £2).</a:t>
            </a:r>
            <a:endParaRPr lang="en-US" sz="2000" dirty="0"/>
          </a:p>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Allowances = £650k + £200k = £850k.</a:t>
            </a:r>
            <a:endParaRPr lang="en-US" sz="2000" dirty="0"/>
          </a:p>
          <a:p>
            <a:pPr marL="177800" indent="-177800">
              <a:spcAft>
                <a:spcPts val="800"/>
              </a:spcAft>
              <a:buSzPct val="100000"/>
              <a:buChar char="•"/>
            </a:pPr>
            <a:r>
              <a:rPr lang="en-US" sz="2000" dirty="0">
                <a:solidFill>
                  <a:srgbClr val="1C2B27"/>
                </a:solidFill>
                <a:latin typeface="EB Garamond" pitchFamily="34" charset="0"/>
                <a:ea typeface="EB Garamond" pitchFamily="34" charset="-122"/>
                <a:cs typeface="EB Garamond" pitchFamily="34" charset="-120"/>
              </a:rPr>
              <a:t>Taxable = £1.45m → IHT ≈ £580,000.</a:t>
            </a:r>
            <a:endParaRPr lang="en-US" sz="2000" dirty="0"/>
          </a:p>
        </p:txBody>
      </p:sp>
      <p:sp>
        <p:nvSpPr>
          <p:cNvPr id="12" name="Text 7"/>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3" name="Text 8"/>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68</a:t>
            </a:r>
            <a:endParaRPr lang="en-US" sz="105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GIVING IN YOUR LIFETIME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7-year rule on gifts</a:t>
            </a:r>
            <a:endParaRPr lang="en-US" sz="3300" dirty="0"/>
          </a:p>
        </p:txBody>
      </p:sp>
      <p:sp>
        <p:nvSpPr>
          <p:cNvPr id="6" name="Text 3"/>
          <p:cNvSpPr/>
          <p:nvPr/>
        </p:nvSpPr>
        <p:spPr>
          <a:xfrm>
            <a:off x="548640" y="1554480"/>
            <a:ext cx="11094415" cy="457200"/>
          </a:xfrm>
          <a:prstGeom prst="rect">
            <a:avLst/>
          </a:prstGeom>
          <a:noFill/>
          <a:ln/>
        </p:spPr>
        <p:txBody>
          <a:bodyPr wrap="square" lIns="0" tIns="0" rIns="0" bIns="0" rtlCol="0" anchor="ctr"/>
          <a:lstStyle/>
          <a:p>
            <a:pPr marL="0" indent="0">
              <a:buNone/>
            </a:pPr>
            <a:r>
              <a:rPr lang="en-US" sz="2000" dirty="0">
                <a:solidFill>
                  <a:srgbClr val="5E726B"/>
                </a:solidFill>
                <a:latin typeface="EB Garamond" pitchFamily="34" charset="0"/>
                <a:ea typeface="EB Garamond" pitchFamily="34" charset="-122"/>
                <a:cs typeface="EB Garamond" pitchFamily="34" charset="-120"/>
              </a:rPr>
              <a:t>Give wealth away while you’re alive and, if you live 7 more years, it falls completely outside your estate. Die sooner and a reducing (‘taper’) rate applies:</a:t>
            </a:r>
            <a:endParaRPr lang="en-US" sz="2000" dirty="0"/>
          </a:p>
        </p:txBody>
      </p:sp>
      <p:graphicFrame>
        <p:nvGraphicFramePr>
          <p:cNvPr id="7" name="Chart 0"/>
          <p:cNvGraphicFramePr/>
          <p:nvPr>
            <p:extLst>
              <p:ext uri="{D42A27DB-BD31-4B8C-83A1-F6EECF244321}">
                <p14:modId xmlns:p14="http://schemas.microsoft.com/office/powerpoint/2010/main" val="947453934"/>
              </p:ext>
            </p:extLst>
          </p:nvPr>
        </p:nvGraphicFramePr>
        <p:xfrm>
          <a:off x="548640" y="2148840"/>
          <a:ext cx="6766560" cy="329184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4"/>
          <p:cNvSpPr/>
          <p:nvPr/>
        </p:nvSpPr>
        <p:spPr>
          <a:xfrm>
            <a:off x="7589520" y="2148840"/>
            <a:ext cx="4053535" cy="3291840"/>
          </a:xfrm>
          <a:prstGeom prst="roundRect">
            <a:avLst>
              <a:gd name="adj" fmla="val 2222"/>
            </a:avLst>
          </a:prstGeom>
          <a:solidFill>
            <a:srgbClr val="EAF3EF"/>
          </a:solidFill>
          <a:ln/>
          <a:effectLst>
            <a:outerShdw blurRad="88900" dist="38100" dir="5400000" algn="bl" rotWithShape="0">
              <a:srgbClr val="000000">
                <a:alpha val="13000"/>
              </a:srgbClr>
            </a:outerShdw>
          </a:effectLst>
        </p:spPr>
        <p:txBody>
          <a:bodyPr/>
          <a:lstStyle/>
          <a:p>
            <a:endParaRPr lang="en-GB" sz="2800"/>
          </a:p>
        </p:txBody>
      </p:sp>
      <p:sp>
        <p:nvSpPr>
          <p:cNvPr id="9" name="Text 5"/>
          <p:cNvSpPr/>
          <p:nvPr/>
        </p:nvSpPr>
        <p:spPr>
          <a:xfrm>
            <a:off x="7818120" y="2286000"/>
            <a:ext cx="3200400" cy="32004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In plain terms</a:t>
            </a:r>
            <a:endParaRPr lang="en-US" sz="2000" dirty="0"/>
          </a:p>
        </p:txBody>
      </p:sp>
      <p:sp>
        <p:nvSpPr>
          <p:cNvPr id="10" name="Text 6"/>
          <p:cNvSpPr/>
          <p:nvPr/>
        </p:nvSpPr>
        <p:spPr>
          <a:xfrm>
            <a:off x="7818120" y="2651760"/>
            <a:ext cx="3642055" cy="2743200"/>
          </a:xfrm>
          <a:prstGeom prst="rect">
            <a:avLst/>
          </a:prstGeom>
          <a:noFill/>
          <a:ln/>
        </p:spPr>
        <p:txBody>
          <a:bodyPr wrap="square" lIns="0" tIns="0" rIns="0" bIns="0" rtlCol="0" anchor="ctr"/>
          <a:lstStyle/>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A gift is a ‘PET’ — potentially exempt.</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Survive 7 years → £0 tax on it.</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Die within 3 years → full 40%.</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Years 3–7 → taper reduces the rate.</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Example: gift £400k, die after 4 yrs → 24% = £96k tax.</a:t>
            </a:r>
            <a:endParaRPr lang="en-US" sz="2000" dirty="0"/>
          </a:p>
        </p:txBody>
      </p:sp>
      <p:sp>
        <p:nvSpPr>
          <p:cNvPr id="12" name="Text 7"/>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3" name="Text 8"/>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69</a:t>
            </a:r>
            <a:endParaRPr lang="en-US" sz="105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GIVING IN YOUR LIFETIME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Lifetime gifts must be FAIR</a:t>
            </a:r>
            <a:endParaRPr lang="en-US" sz="3300" dirty="0"/>
          </a:p>
        </p:txBody>
      </p:sp>
      <p:sp>
        <p:nvSpPr>
          <p:cNvPr id="6" name="Shape 3"/>
          <p:cNvSpPr/>
          <p:nvPr/>
        </p:nvSpPr>
        <p:spPr>
          <a:xfrm>
            <a:off x="548640" y="1600200"/>
            <a:ext cx="11094415" cy="1371600"/>
          </a:xfrm>
          <a:prstGeom prst="roundRect">
            <a:avLst>
              <a:gd name="adj" fmla="val 5333"/>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00784"/>
            <a:ext cx="10545775" cy="548640"/>
          </a:xfrm>
          <a:prstGeom prst="rect">
            <a:avLst/>
          </a:prstGeom>
          <a:noFill/>
          <a:ln/>
        </p:spPr>
        <p:txBody>
          <a:bodyPr wrap="square" lIns="0" tIns="0" rIns="0" bIns="0" rtlCol="0" anchor="ctr"/>
          <a:lstStyle/>
          <a:p>
            <a:pPr marL="0" indent="0" algn="ctr" rtl="1">
              <a:buNone/>
            </a:pPr>
            <a:r>
              <a:rPr lang="en-US" sz="2400" dirty="0">
                <a:solidFill>
                  <a:srgbClr val="0E3B34"/>
                </a:solidFill>
                <a:latin typeface="Amiri" pitchFamily="34" charset="0"/>
                <a:ea typeface="Amiri" pitchFamily="34" charset="-122"/>
                <a:cs typeface="Amiri" pitchFamily="34" charset="-120"/>
              </a:rPr>
              <a:t>سَوُّوا بَيْنَ أَوْلَادِكُمْ فِي الْعَطِيَّةِ، وَلَوْ كُنْتُ مُفَضِّلًا أَحَدًا لَفَضَّلْتُ النِّسَاءَ</a:t>
            </a:r>
            <a:endParaRPr lang="en-US" sz="2400" dirty="0"/>
          </a:p>
        </p:txBody>
      </p:sp>
      <p:sp>
        <p:nvSpPr>
          <p:cNvPr id="8" name="Text 5"/>
          <p:cNvSpPr/>
          <p:nvPr/>
        </p:nvSpPr>
        <p:spPr>
          <a:xfrm>
            <a:off x="822960" y="2286000"/>
            <a:ext cx="10545775" cy="548640"/>
          </a:xfrm>
          <a:prstGeom prst="rect">
            <a:avLst/>
          </a:prstGeom>
          <a:noFill/>
          <a:ln/>
        </p:spPr>
        <p:txBody>
          <a:bodyPr wrap="square" lIns="0" tIns="0" rIns="0" bIns="0" rtlCol="0" anchor="ctr"/>
          <a:lstStyle/>
          <a:p>
            <a:pPr marL="0" indent="0" algn="ctr">
              <a:buNone/>
            </a:pPr>
            <a:r>
              <a:rPr lang="en-US" i="1" dirty="0">
                <a:solidFill>
                  <a:srgbClr val="5E726B"/>
                </a:solidFill>
                <a:latin typeface="EB Garamond" pitchFamily="34" charset="0"/>
                <a:ea typeface="EB Garamond" pitchFamily="34" charset="-122"/>
                <a:cs typeface="EB Garamond" pitchFamily="34" charset="-120"/>
              </a:rPr>
              <a:t>“Be equal between your children in giving — and were I to favour anyone, I would favour the daughters.”  (Tabarani)</a:t>
            </a:r>
            <a:endParaRPr lang="en-US" dirty="0"/>
          </a:p>
        </p:txBody>
      </p:sp>
      <p:sp>
        <p:nvSpPr>
          <p:cNvPr id="9" name="Shape 6"/>
          <p:cNvSpPr/>
          <p:nvPr/>
        </p:nvSpPr>
        <p:spPr>
          <a:xfrm>
            <a:off x="548640" y="3072384"/>
            <a:ext cx="5318608" cy="2459736"/>
          </a:xfrm>
          <a:prstGeom prst="roundRect">
            <a:avLst>
              <a:gd name="adj" fmla="val 3137"/>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10" name="Text 7"/>
          <p:cNvSpPr/>
          <p:nvPr/>
        </p:nvSpPr>
        <p:spPr>
          <a:xfrm>
            <a:off x="822960" y="3191058"/>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The rules</a:t>
            </a:r>
            <a:endParaRPr lang="en-US" sz="2000" dirty="0"/>
          </a:p>
        </p:txBody>
      </p:sp>
      <p:sp>
        <p:nvSpPr>
          <p:cNvPr id="11" name="Text 8"/>
          <p:cNvSpPr/>
          <p:nvPr/>
        </p:nvSpPr>
        <p:spPr>
          <a:xfrm>
            <a:off x="822960" y="3611682"/>
            <a:ext cx="4769968" cy="169164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In life you may give freely — but treat your children fairly; the default is EQUAL.</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Want to give one child more? You can — but only in your lifetime, and only with a valid reason.</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A lifetime gift to an heir does NOT reduce the inheritance share they get later.</a:t>
            </a:r>
            <a:endParaRPr lang="en-US" dirty="0"/>
          </a:p>
        </p:txBody>
      </p:sp>
      <p:sp>
        <p:nvSpPr>
          <p:cNvPr id="12" name="Shape 9"/>
          <p:cNvSpPr/>
          <p:nvPr/>
        </p:nvSpPr>
        <p:spPr>
          <a:xfrm>
            <a:off x="6324448" y="3072384"/>
            <a:ext cx="5318608" cy="2459736"/>
          </a:xfrm>
          <a:prstGeom prst="roundRect">
            <a:avLst>
              <a:gd name="adj" fmla="val 3137"/>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3" name="Text 10"/>
          <p:cNvSpPr/>
          <p:nvPr/>
        </p:nvSpPr>
        <p:spPr>
          <a:xfrm>
            <a:off x="6598768" y="3191058"/>
            <a:ext cx="476996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A ‘valid reason’ to give more</a:t>
            </a:r>
            <a:endParaRPr lang="en-US" sz="2000" dirty="0"/>
          </a:p>
        </p:txBody>
      </p:sp>
      <p:sp>
        <p:nvSpPr>
          <p:cNvPr id="14" name="Text 11"/>
          <p:cNvSpPr/>
          <p:nvPr/>
        </p:nvSpPr>
        <p:spPr>
          <a:xfrm>
            <a:off x="6598768" y="3611682"/>
            <a:ext cx="4769968" cy="1691640"/>
          </a:xfrm>
          <a:prstGeom prst="rect">
            <a:avLst/>
          </a:prstGeom>
          <a:noFill/>
          <a:ln/>
        </p:spPr>
        <p:txBody>
          <a:bodyPr wrap="square" lIns="0" tIns="0" rIns="0" bIns="0" rtlCol="0" anchor="t"/>
          <a:lstStyle/>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A genuine need — illness, disability, or hardship.</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A real debt or care burden one child carries.</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NOT favouritism, gender bias, or cutting another out.</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When in doubt, keep it equal and ask a scholar.</a:t>
            </a:r>
            <a:endParaRPr lang="en-US" dirty="0"/>
          </a:p>
        </p:txBody>
      </p:sp>
      <p:sp>
        <p:nvSpPr>
          <p:cNvPr id="15" name="Shape 12"/>
          <p:cNvSpPr/>
          <p:nvPr/>
        </p:nvSpPr>
        <p:spPr>
          <a:xfrm>
            <a:off x="548640" y="5669280"/>
            <a:ext cx="11094415" cy="713232"/>
          </a:xfrm>
          <a:prstGeom prst="roundRect">
            <a:avLst>
              <a:gd name="adj" fmla="val 10256"/>
            </a:avLst>
          </a:prstGeom>
          <a:solidFill>
            <a:srgbClr val="EAF3EF"/>
          </a:solidFill>
          <a:ln/>
        </p:spPr>
        <p:txBody>
          <a:bodyPr/>
          <a:lstStyle/>
          <a:p>
            <a:endParaRPr lang="en-GB" sz="2400" dirty="0"/>
          </a:p>
        </p:txBody>
      </p:sp>
      <p:sp>
        <p:nvSpPr>
          <p:cNvPr id="16" name="Text 13"/>
          <p:cNvSpPr/>
          <p:nvPr/>
        </p:nvSpPr>
        <p:spPr>
          <a:xfrm>
            <a:off x="822960" y="5751576"/>
            <a:ext cx="10545775" cy="548640"/>
          </a:xfrm>
          <a:prstGeom prst="rect">
            <a:avLst/>
          </a:prstGeom>
          <a:noFill/>
          <a:ln/>
        </p:spPr>
        <p:txBody>
          <a:bodyPr wrap="square" lIns="0" tIns="0" rIns="0" bIns="0" rtlCol="0" anchor="ctr"/>
          <a:lstStyle/>
          <a:p>
            <a:pPr marL="0" indent="0">
              <a:buNone/>
            </a:pPr>
            <a:r>
              <a:rPr lang="en-US" b="1" dirty="0">
                <a:solidFill>
                  <a:srgbClr val="9C7B33"/>
                </a:solidFill>
                <a:latin typeface="EB Garamond" pitchFamily="34" charset="0"/>
                <a:ea typeface="EB Garamond" pitchFamily="34" charset="-122"/>
                <a:cs typeface="EB Garamond" pitchFamily="34" charset="-120"/>
              </a:rPr>
              <a:t>This is the right way to “leave more” for someone:  </a:t>
            </a:r>
            <a:r>
              <a:rPr lang="en-US" dirty="0">
                <a:solidFill>
                  <a:srgbClr val="1C2B27"/>
                </a:solidFill>
                <a:latin typeface="EB Garamond" pitchFamily="34" charset="0"/>
                <a:ea typeface="EB Garamond" pitchFamily="34" charset="-122"/>
                <a:cs typeface="EB Garamond" pitchFamily="34" charset="-120"/>
              </a:rPr>
              <a:t>do it fairly in your lifetime — never by trying to favour an heir through the will, which Islam does not allow.</a:t>
            </a:r>
            <a:endParaRPr lang="en-US" dirty="0"/>
          </a:p>
        </p:txBody>
      </p:sp>
      <p:sp>
        <p:nvSpPr>
          <p:cNvPr id="18" name="Text 1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9" name="Text 1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70</a:t>
            </a:r>
            <a:endParaRPr lang="en-US" sz="105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MOST COMMON GIFTING MISTAKE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‘Gift with reservation of benefit’</a:t>
            </a:r>
            <a:endParaRPr lang="en-US" sz="3300" dirty="0"/>
          </a:p>
        </p:txBody>
      </p:sp>
      <p:sp>
        <p:nvSpPr>
          <p:cNvPr id="6" name="Shape 3"/>
          <p:cNvSpPr/>
          <p:nvPr/>
        </p:nvSpPr>
        <p:spPr>
          <a:xfrm>
            <a:off x="548640" y="1645920"/>
            <a:ext cx="11094415" cy="1371600"/>
          </a:xfrm>
          <a:prstGeom prst="roundRect">
            <a:avLst>
              <a:gd name="adj" fmla="val 5333"/>
            </a:avLst>
          </a:prstGeom>
          <a:solidFill>
            <a:srgbClr val="F7ECEC"/>
          </a:solidFill>
          <a:ln/>
          <a:effectLst>
            <a:outerShdw blurRad="88900" dist="38100" dir="5400000" algn="bl" rotWithShape="0">
              <a:srgbClr val="000000">
                <a:alpha val="13000"/>
              </a:srgbClr>
            </a:outerShdw>
          </a:effectLst>
        </p:spPr>
        <p:txBody>
          <a:bodyPr/>
          <a:lstStyle/>
          <a:p>
            <a:endParaRPr lang="en-GB" sz="2800" dirty="0"/>
          </a:p>
        </p:txBody>
      </p:sp>
      <p:sp>
        <p:nvSpPr>
          <p:cNvPr id="7" name="Text 4"/>
          <p:cNvSpPr/>
          <p:nvPr/>
        </p:nvSpPr>
        <p:spPr>
          <a:xfrm>
            <a:off x="822960" y="1828800"/>
            <a:ext cx="10545775" cy="1005840"/>
          </a:xfrm>
          <a:prstGeom prst="rect">
            <a:avLst/>
          </a:prstGeom>
          <a:noFill/>
          <a:ln/>
        </p:spPr>
        <p:txBody>
          <a:bodyPr wrap="square" lIns="0" tIns="0" rIns="0" bIns="0" rtlCol="0" anchor="t"/>
          <a:lstStyle/>
          <a:p>
            <a:pPr marL="0" indent="0">
              <a:buNone/>
            </a:pPr>
            <a:r>
              <a:rPr lang="en-US" sz="2400" b="1" dirty="0">
                <a:solidFill>
                  <a:srgbClr val="B23A3A"/>
                </a:solidFill>
                <a:latin typeface="EB Garamond" pitchFamily="34" charset="0"/>
                <a:ea typeface="EB Garamond" pitchFamily="34" charset="-122"/>
                <a:cs typeface="EB Garamond" pitchFamily="34" charset="-120"/>
              </a:rPr>
              <a:t>If you give something away but keep using it, HMRC says it was never really a gift — so it stays fully taxable in your estate, no matter how long you live.</a:t>
            </a:r>
            <a:endParaRPr lang="en-US" sz="2400" dirty="0"/>
          </a:p>
        </p:txBody>
      </p:sp>
      <p:sp>
        <p:nvSpPr>
          <p:cNvPr id="8" name="Shape 5"/>
          <p:cNvSpPr/>
          <p:nvPr/>
        </p:nvSpPr>
        <p:spPr>
          <a:xfrm>
            <a:off x="548640" y="3246120"/>
            <a:ext cx="5318608" cy="2712388"/>
          </a:xfrm>
          <a:prstGeom prst="roundRect">
            <a:avLst>
              <a:gd name="adj" fmla="val 3265"/>
            </a:avLst>
          </a:prstGeom>
          <a:solidFill>
            <a:srgbClr val="F3F7F5"/>
          </a:solidFill>
          <a:ln/>
          <a:effectLst>
            <a:outerShdw blurRad="88900" dist="38100" dir="5400000" algn="bl" rotWithShape="0">
              <a:srgbClr val="000000">
                <a:alpha val="13000"/>
              </a:srgbClr>
            </a:outerShdw>
          </a:effectLst>
        </p:spPr>
        <p:txBody>
          <a:bodyPr/>
          <a:lstStyle/>
          <a:p>
            <a:endParaRPr lang="en-GB" sz="2800" dirty="0"/>
          </a:p>
        </p:txBody>
      </p:sp>
      <p:sp>
        <p:nvSpPr>
          <p:cNvPr id="9" name="Text 6"/>
          <p:cNvSpPr/>
          <p:nvPr/>
        </p:nvSpPr>
        <p:spPr>
          <a:xfrm>
            <a:off x="822960" y="3401568"/>
            <a:ext cx="4769968" cy="36576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Classic trap</a:t>
            </a:r>
            <a:endParaRPr lang="en-US" sz="2000" dirty="0"/>
          </a:p>
        </p:txBody>
      </p:sp>
      <p:sp>
        <p:nvSpPr>
          <p:cNvPr id="10" name="Text 7"/>
          <p:cNvSpPr/>
          <p:nvPr/>
        </p:nvSpPr>
        <p:spPr>
          <a:xfrm>
            <a:off x="822960" y="3794760"/>
            <a:ext cx="4769968" cy="155448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A father ‘gifts’ the house to his children but keeps living there rent-free. Even 20 years later, the whole house is still taxed in his estate. The 7-year clock never even starts.</a:t>
            </a:r>
            <a:endParaRPr lang="en-US" sz="2000" dirty="0"/>
          </a:p>
        </p:txBody>
      </p:sp>
      <p:sp>
        <p:nvSpPr>
          <p:cNvPr id="11" name="Shape 8"/>
          <p:cNvSpPr/>
          <p:nvPr/>
        </p:nvSpPr>
        <p:spPr>
          <a:xfrm>
            <a:off x="6324448" y="3246119"/>
            <a:ext cx="5318608" cy="2712389"/>
          </a:xfrm>
          <a:prstGeom prst="roundRect">
            <a:avLst>
              <a:gd name="adj" fmla="val 3265"/>
            </a:avLst>
          </a:prstGeom>
          <a:solidFill>
            <a:srgbClr val="E9F2EE"/>
          </a:solidFill>
          <a:ln/>
          <a:effectLst>
            <a:outerShdw blurRad="88900" dist="38100" dir="5400000" algn="bl" rotWithShape="0">
              <a:srgbClr val="000000">
                <a:alpha val="13000"/>
              </a:srgbClr>
            </a:outerShdw>
          </a:effectLst>
        </p:spPr>
        <p:txBody>
          <a:bodyPr/>
          <a:lstStyle/>
          <a:p>
            <a:endParaRPr lang="en-GB" sz="2800" dirty="0"/>
          </a:p>
        </p:txBody>
      </p:sp>
      <p:sp>
        <p:nvSpPr>
          <p:cNvPr id="12" name="Text 9"/>
          <p:cNvSpPr/>
          <p:nvPr/>
        </p:nvSpPr>
        <p:spPr>
          <a:xfrm>
            <a:off x="6598768" y="3401568"/>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The only clean fixes</a:t>
            </a:r>
            <a:endParaRPr lang="en-US" sz="2000" dirty="0"/>
          </a:p>
        </p:txBody>
      </p:sp>
      <p:sp>
        <p:nvSpPr>
          <p:cNvPr id="13" name="Text 10"/>
          <p:cNvSpPr/>
          <p:nvPr/>
        </p:nvSpPr>
        <p:spPr>
          <a:xfrm>
            <a:off x="6598768" y="3794759"/>
            <a:ext cx="4769968" cy="1979875"/>
          </a:xfrm>
          <a:prstGeom prst="rect">
            <a:avLst/>
          </a:prstGeom>
          <a:noFill/>
          <a:ln/>
        </p:spPr>
        <p:txBody>
          <a:bodyPr wrap="square" lIns="0" tIns="0" rIns="0" bIns="0" rtlCol="0" anchor="ctr"/>
          <a:lstStyle/>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Genuinely give it up and don’t keep benefiting from it, OR</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Pay full market rent if you continue to live there.</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Otherwise, plan via the will/trust instead of a lifetime ‘gift’.</a:t>
            </a:r>
            <a:endParaRPr lang="en-US" sz="2000"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71</a:t>
            </a:r>
            <a:endParaRPr lang="en-US" sz="105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1">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dirty="0"/>
          </a:p>
        </p:txBody>
      </p:sp>
      <p:pic>
        <p:nvPicPr>
          <p:cNvPr id="3" name="Image 0" descr="/home/claude/work/icon_write.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OWNERSHIP · GIFTS · PROOF</a:t>
            </a:r>
            <a:endParaRPr lang="en-US" sz="1250" dirty="0"/>
          </a:p>
        </p:txBody>
      </p:sp>
      <p:sp>
        <p:nvSpPr>
          <p:cNvPr id="5" name="Text 2"/>
          <p:cNvSpPr txBox="1"/>
          <p:nvPr/>
        </p:nvSpPr>
        <p:spPr>
          <a:xfrm>
            <a:off x="1371600" y="676656"/>
            <a:ext cx="1033272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Give in your lifetime, and make it real</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1371600" y="1353312"/>
            <a:ext cx="10332720" cy="438912"/>
          </a:xfrm>
          <a:prstGeom prst="rect">
            <a:avLst/>
          </a:prstGeom>
          <a:noFill/>
          <a:ln/>
        </p:spPr>
        <p:txBody>
          <a:bodyPr wrap="square" lIns="0" tIns="0" rIns="0" bIns="0" rtlCol="0" anchor="t"/>
          <a:lstStyle/>
          <a:p>
            <a:pPr marL="0" indent="0">
              <a:lnSpc>
                <a:spcPct val="103000"/>
              </a:lnSpc>
              <a:buNone/>
            </a:pPr>
            <a:r>
              <a:rPr lang="en-US" sz="1400" i="1" dirty="0">
                <a:solidFill>
                  <a:srgbClr val="6B7C76"/>
                </a:solidFill>
                <a:latin typeface="EB Garamond" pitchFamily="34" charset="0"/>
                <a:ea typeface="EB Garamond" pitchFamily="34" charset="-122"/>
                <a:cs typeface="EB Garamond" pitchFamily="34" charset="-120"/>
              </a:rPr>
              <a:t>A lifetime gift counts, in Islam and in law, only when ownership truly passes and there is proof. Get it wrong and a generous act becomes a lasting dispute.</a:t>
            </a:r>
            <a:endParaRPr lang="en-US" sz="1400" dirty="0"/>
          </a:p>
        </p:txBody>
      </p:sp>
      <p:sp>
        <p:nvSpPr>
          <p:cNvPr id="8" name="Shape 5"/>
          <p:cNvSpPr/>
          <p:nvPr/>
        </p:nvSpPr>
        <p:spPr>
          <a:xfrm>
            <a:off x="566928" y="1847088"/>
            <a:ext cx="5422392" cy="3803904"/>
          </a:xfrm>
          <a:prstGeom prst="roundRect">
            <a:avLst>
              <a:gd name="adj" fmla="val 216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000" dirty="0"/>
          </a:p>
        </p:txBody>
      </p:sp>
      <p:sp>
        <p:nvSpPr>
          <p:cNvPr id="9" name="Shape 6"/>
          <p:cNvSpPr/>
          <p:nvPr/>
        </p:nvSpPr>
        <p:spPr>
          <a:xfrm>
            <a:off x="6199632" y="1847088"/>
            <a:ext cx="5422392" cy="3803904"/>
          </a:xfrm>
          <a:prstGeom prst="roundRect">
            <a:avLst>
              <a:gd name="adj" fmla="val 216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000" dirty="0"/>
          </a:p>
        </p:txBody>
      </p:sp>
      <p:sp>
        <p:nvSpPr>
          <p:cNvPr id="10" name="Text 7"/>
          <p:cNvSpPr txBox="1"/>
          <p:nvPr/>
        </p:nvSpPr>
        <p:spPr>
          <a:xfrm>
            <a:off x="868680" y="1993392"/>
            <a:ext cx="4818888" cy="274320"/>
          </a:xfrm>
          <a:prstGeom prst="rect">
            <a:avLst/>
          </a:prstGeom>
          <a:noFill/>
          <a:ln/>
        </p:spPr>
        <p:txBody>
          <a:bodyPr wrap="square" lIns="0" tIns="0" rIns="0" bIns="0" rtlCol="0" anchor="ctr"/>
          <a:lstStyle/>
          <a:p>
            <a:pPr marL="0" indent="0">
              <a:buNone/>
            </a:pPr>
            <a:r>
              <a:rPr lang="en-US" sz="1400" b="1" kern="0" spc="160" dirty="0">
                <a:solidFill>
                  <a:srgbClr val="A6842F"/>
                </a:solidFill>
                <a:latin typeface="EB Garamond" pitchFamily="34" charset="0"/>
                <a:ea typeface="EB Garamond" pitchFamily="34" charset="-122"/>
                <a:cs typeface="EB Garamond" pitchFamily="34" charset="-120"/>
              </a:rPr>
              <a:t>GIVE FAIRLY, FOR A REAL REASON</a:t>
            </a:r>
            <a:endParaRPr lang="en-US" sz="1400" dirty="0"/>
          </a:p>
        </p:txBody>
      </p:sp>
      <p:sp>
        <p:nvSpPr>
          <p:cNvPr id="11" name="Shape 8"/>
          <p:cNvSpPr/>
          <p:nvPr/>
        </p:nvSpPr>
        <p:spPr>
          <a:xfrm>
            <a:off x="868680" y="2350008"/>
            <a:ext cx="4818888" cy="0"/>
          </a:xfrm>
          <a:prstGeom prst="line">
            <a:avLst/>
          </a:prstGeom>
          <a:noFill/>
          <a:ln w="12700">
            <a:solidFill>
              <a:srgbClr val="E3EAE7"/>
            </a:solidFill>
            <a:prstDash val="solid"/>
          </a:ln>
        </p:spPr>
        <p:txBody>
          <a:bodyPr/>
          <a:lstStyle/>
          <a:p>
            <a:endParaRPr lang="en-GB" sz="2000" dirty="0"/>
          </a:p>
        </p:txBody>
      </p:sp>
      <p:sp>
        <p:nvSpPr>
          <p:cNvPr id="12" name="Text 9"/>
          <p:cNvSpPr txBox="1"/>
          <p:nvPr/>
        </p:nvSpPr>
        <p:spPr>
          <a:xfrm>
            <a:off x="6501384" y="1993392"/>
            <a:ext cx="4818888" cy="274320"/>
          </a:xfrm>
          <a:prstGeom prst="rect">
            <a:avLst/>
          </a:prstGeom>
          <a:noFill/>
          <a:ln/>
        </p:spPr>
        <p:txBody>
          <a:bodyPr wrap="square" lIns="0" tIns="0" rIns="0" bIns="0" rtlCol="0" anchor="ctr"/>
          <a:lstStyle/>
          <a:p>
            <a:pPr marL="0" indent="0">
              <a:buNone/>
            </a:pPr>
            <a:r>
              <a:rPr lang="en-US" sz="1400" b="1" kern="0" spc="160" dirty="0">
                <a:solidFill>
                  <a:srgbClr val="A6842F"/>
                </a:solidFill>
                <a:latin typeface="EB Garamond" pitchFamily="34" charset="0"/>
                <a:ea typeface="EB Garamond" pitchFamily="34" charset="-122"/>
                <a:cs typeface="EB Garamond" pitchFamily="34" charset="-120"/>
              </a:rPr>
              <a:t>MAKE IT REAL, AND PROVABLE</a:t>
            </a:r>
            <a:endParaRPr lang="en-US" sz="1400" dirty="0"/>
          </a:p>
        </p:txBody>
      </p:sp>
      <p:sp>
        <p:nvSpPr>
          <p:cNvPr id="13" name="Shape 10"/>
          <p:cNvSpPr/>
          <p:nvPr/>
        </p:nvSpPr>
        <p:spPr>
          <a:xfrm>
            <a:off x="6501384" y="2350008"/>
            <a:ext cx="4818888" cy="0"/>
          </a:xfrm>
          <a:prstGeom prst="line">
            <a:avLst/>
          </a:prstGeom>
          <a:noFill/>
          <a:ln w="12700">
            <a:solidFill>
              <a:srgbClr val="E3EAE7"/>
            </a:solidFill>
            <a:prstDash val="solid"/>
          </a:ln>
        </p:spPr>
        <p:txBody>
          <a:bodyPr/>
          <a:lstStyle/>
          <a:p>
            <a:endParaRPr lang="en-GB" sz="2000" dirty="0"/>
          </a:p>
        </p:txBody>
      </p:sp>
      <p:sp>
        <p:nvSpPr>
          <p:cNvPr id="14" name="Text 11"/>
          <p:cNvSpPr txBox="1"/>
          <p:nvPr/>
        </p:nvSpPr>
        <p:spPr>
          <a:xfrm>
            <a:off x="868680" y="2450592"/>
            <a:ext cx="4818888" cy="457200"/>
          </a:xfrm>
          <a:prstGeom prst="rect">
            <a:avLst/>
          </a:prstGeom>
          <a:noFill/>
          <a:ln/>
        </p:spPr>
        <p:txBody>
          <a:bodyPr wrap="square" lIns="0" tIns="0" rIns="0" bIns="0" rtlCol="0" anchor="ctr"/>
          <a:lstStyle/>
          <a:p>
            <a:pPr marL="0" indent="0" algn="r">
              <a:lnSpc>
                <a:spcPct val="100000"/>
              </a:lnSpc>
              <a:buNone/>
            </a:pPr>
            <a:r>
              <a:rPr lang="en-US" dirty="0">
                <a:solidFill>
                  <a:srgbClr val="0E3B36"/>
                </a:solidFill>
                <a:latin typeface="Amiri" pitchFamily="34" charset="0"/>
                <a:ea typeface="Amiri" pitchFamily="34" charset="-122"/>
                <a:cs typeface="Amiri" pitchFamily="34" charset="-120"/>
              </a:rPr>
              <a:t>«اتَّقُوا اللَّهَ وَاعْدِلُوا بَيْنَ أَوْلَادِكُمْ، فَإِنِّي لَا أَشْهَدُ عَلَىٰ جَوْرٍ»</a:t>
            </a:r>
            <a:endParaRPr lang="en-US" dirty="0"/>
          </a:p>
        </p:txBody>
      </p:sp>
      <p:sp>
        <p:nvSpPr>
          <p:cNvPr id="15" name="Text 12"/>
          <p:cNvSpPr txBox="1"/>
          <p:nvPr/>
        </p:nvSpPr>
        <p:spPr>
          <a:xfrm>
            <a:off x="868680" y="2944368"/>
            <a:ext cx="4818888" cy="548640"/>
          </a:xfrm>
          <a:prstGeom prst="rect">
            <a:avLst/>
          </a:prstGeom>
          <a:noFill/>
          <a:ln/>
        </p:spPr>
        <p:txBody>
          <a:bodyPr wrap="square" lIns="0" tIns="0" rIns="0" bIns="0" rtlCol="0" anchor="ctr"/>
          <a:lstStyle/>
          <a:p>
            <a:pPr marL="0" indent="0">
              <a:lnSpc>
                <a:spcPct val="103000"/>
              </a:lnSpc>
              <a:buNone/>
            </a:pPr>
            <a:r>
              <a:rPr lang="en-US" sz="1200" i="1" dirty="0">
                <a:solidFill>
                  <a:srgbClr val="6B7C76"/>
                </a:solidFill>
                <a:latin typeface="EB Garamond" pitchFamily="34" charset="0"/>
                <a:ea typeface="EB Garamond" pitchFamily="34" charset="-122"/>
                <a:cs typeface="EB Garamond" pitchFamily="34" charset="-120"/>
              </a:rPr>
              <a:t>“Fear Allah and be just between your children, for I will not bear witness to injustice.” </a:t>
            </a:r>
            <a:r>
              <a:rPr lang="en-US" sz="1200" dirty="0">
                <a:solidFill>
                  <a:srgbClr val="A6842F"/>
                </a:solidFill>
                <a:latin typeface="EB Garamond" pitchFamily="34" charset="0"/>
                <a:ea typeface="EB Garamond" pitchFamily="34" charset="-122"/>
                <a:cs typeface="EB Garamond" pitchFamily="34" charset="-120"/>
              </a:rPr>
              <a:t>(al-Bukhārī &amp; Muslim)</a:t>
            </a:r>
            <a:endParaRPr lang="en-US" sz="1200" dirty="0"/>
          </a:p>
        </p:txBody>
      </p:sp>
      <p:sp>
        <p:nvSpPr>
          <p:cNvPr id="16" name="Text 13"/>
          <p:cNvSpPr txBox="1"/>
          <p:nvPr/>
        </p:nvSpPr>
        <p:spPr>
          <a:xfrm>
            <a:off x="868680" y="3621024"/>
            <a:ext cx="4818888" cy="914400"/>
          </a:xfrm>
          <a:prstGeom prst="rect">
            <a:avLst/>
          </a:prstGeom>
          <a:noFill/>
          <a:ln/>
        </p:spPr>
        <p:txBody>
          <a:bodyPr wrap="square" lIns="0" tIns="0" rIns="0" bIns="0" rtlCol="0" anchor="t"/>
          <a:lstStyle/>
          <a:p>
            <a:pPr marL="0" indent="0">
              <a:lnSpc>
                <a:spcPct val="105000"/>
              </a:lnSpc>
              <a:buNone/>
            </a:pPr>
            <a:r>
              <a:rPr lang="en-US" sz="1400" b="1" dirty="0">
                <a:solidFill>
                  <a:srgbClr val="A6842F"/>
                </a:solidFill>
                <a:latin typeface="EB Garamond" pitchFamily="34" charset="0"/>
                <a:ea typeface="EB Garamond" pitchFamily="34" charset="-122"/>
                <a:cs typeface="EB Garamond" pitchFamily="34" charset="-120"/>
              </a:rPr>
              <a:t>▸  </a:t>
            </a:r>
            <a:r>
              <a:rPr lang="en-US" sz="1400" b="1" dirty="0">
                <a:solidFill>
                  <a:srgbClr val="233631"/>
                </a:solidFill>
                <a:latin typeface="EB Garamond" pitchFamily="34" charset="0"/>
                <a:ea typeface="EB Garamond" pitchFamily="34" charset="-122"/>
                <a:cs typeface="EB Garamond" pitchFamily="34" charset="-120"/>
              </a:rPr>
              <a:t>The default is equal.  </a:t>
            </a:r>
            <a:r>
              <a:rPr lang="en-US" sz="1400" dirty="0">
                <a:solidFill>
                  <a:srgbClr val="233631"/>
                </a:solidFill>
                <a:latin typeface="EB Garamond" pitchFamily="34" charset="0"/>
                <a:ea typeface="EB Garamond" pitchFamily="34" charset="-122"/>
                <a:cs typeface="EB Garamond" pitchFamily="34" charset="-120"/>
              </a:rPr>
              <a:t>Give one child more only for a genuine reason, real need or their khidmah of the Dīn, and less to one set on wrongdoing. Never from favouritism.</a:t>
            </a:r>
            <a:endParaRPr lang="en-US" sz="1400" dirty="0"/>
          </a:p>
        </p:txBody>
      </p:sp>
      <p:sp>
        <p:nvSpPr>
          <p:cNvPr id="17" name="Text 14"/>
          <p:cNvSpPr txBox="1"/>
          <p:nvPr/>
        </p:nvSpPr>
        <p:spPr>
          <a:xfrm>
            <a:off x="868680" y="4645152"/>
            <a:ext cx="4818888" cy="914400"/>
          </a:xfrm>
          <a:prstGeom prst="rect">
            <a:avLst/>
          </a:prstGeom>
          <a:noFill/>
          <a:ln/>
        </p:spPr>
        <p:txBody>
          <a:bodyPr wrap="square" lIns="0" tIns="0" rIns="0" bIns="0" rtlCol="0" anchor="t"/>
          <a:lstStyle/>
          <a:p>
            <a:pPr marL="0" indent="0">
              <a:lnSpc>
                <a:spcPct val="105000"/>
              </a:lnSpc>
              <a:buNone/>
            </a:pPr>
            <a:r>
              <a:rPr lang="en-US" sz="1400" b="1" dirty="0">
                <a:solidFill>
                  <a:srgbClr val="A6842F"/>
                </a:solidFill>
                <a:latin typeface="EB Garamond" pitchFamily="34" charset="0"/>
                <a:ea typeface="EB Garamond" pitchFamily="34" charset="-122"/>
                <a:cs typeface="EB Garamond" pitchFamily="34" charset="-120"/>
              </a:rPr>
              <a:t>▸  </a:t>
            </a:r>
            <a:r>
              <a:rPr lang="en-US" sz="1400" b="1" dirty="0">
                <a:solidFill>
                  <a:srgbClr val="233631"/>
                </a:solidFill>
                <a:latin typeface="EB Garamond" pitchFamily="34" charset="0"/>
                <a:ea typeface="EB Garamond" pitchFamily="34" charset="-122"/>
                <a:cs typeface="EB Garamond" pitchFamily="34" charset="-120"/>
              </a:rPr>
              <a:t>It is not an advance.  </a:t>
            </a:r>
            <a:r>
              <a:rPr lang="en-US" sz="1400" dirty="0">
                <a:solidFill>
                  <a:srgbClr val="233631"/>
                </a:solidFill>
                <a:latin typeface="EB Garamond" pitchFamily="34" charset="0"/>
                <a:ea typeface="EB Garamond" pitchFamily="34" charset="-122"/>
                <a:cs typeface="EB Garamond" pitchFamily="34" charset="-120"/>
              </a:rPr>
              <a:t>A lifetime gift to an heir does not reduce the Sharī‘ah share they receive later.</a:t>
            </a:r>
            <a:endParaRPr lang="en-US" sz="1400" dirty="0"/>
          </a:p>
        </p:txBody>
      </p:sp>
      <p:sp>
        <p:nvSpPr>
          <p:cNvPr id="18" name="Text 15"/>
          <p:cNvSpPr txBox="1"/>
          <p:nvPr/>
        </p:nvSpPr>
        <p:spPr>
          <a:xfrm>
            <a:off x="6501384" y="2505456"/>
            <a:ext cx="4818888" cy="914400"/>
          </a:xfrm>
          <a:prstGeom prst="rect">
            <a:avLst/>
          </a:prstGeom>
          <a:noFill/>
          <a:ln/>
        </p:spPr>
        <p:txBody>
          <a:bodyPr wrap="square" lIns="0" tIns="0" rIns="0" bIns="0" rtlCol="0" anchor="t"/>
          <a:lstStyle/>
          <a:p>
            <a:pPr marL="0" indent="0">
              <a:lnSpc>
                <a:spcPct val="105000"/>
              </a:lnSpc>
              <a:buNone/>
            </a:pPr>
            <a:r>
              <a:rPr lang="en-US" sz="1400" b="1" dirty="0">
                <a:solidFill>
                  <a:srgbClr val="A6842F"/>
                </a:solidFill>
                <a:latin typeface="EB Garamond" pitchFamily="34" charset="0"/>
                <a:ea typeface="EB Garamond" pitchFamily="34" charset="-122"/>
                <a:cs typeface="EB Garamond" pitchFamily="34" charset="-120"/>
              </a:rPr>
              <a:t>▸  </a:t>
            </a:r>
            <a:r>
              <a:rPr lang="en-US" sz="1400" b="1" dirty="0">
                <a:solidFill>
                  <a:srgbClr val="233631"/>
                </a:solidFill>
                <a:latin typeface="EB Garamond" pitchFamily="34" charset="0"/>
                <a:ea typeface="EB Garamond" pitchFamily="34" charset="-122"/>
                <a:cs typeface="EB Garamond" pitchFamily="34" charset="-120"/>
              </a:rPr>
              <a:t>A gift needs possession (qabḍ).  </a:t>
            </a:r>
            <a:r>
              <a:rPr lang="en-US" sz="1400" dirty="0">
                <a:solidFill>
                  <a:srgbClr val="233631"/>
                </a:solidFill>
                <a:latin typeface="EB Garamond" pitchFamily="34" charset="0"/>
                <a:ea typeface="EB Garamond" pitchFamily="34" charset="-122"/>
                <a:cs typeface="EB Garamond" pitchFamily="34" charset="-120"/>
              </a:rPr>
              <a:t>The person must actually take ownership and control. A name changed on the deeds, or a promise, is not yet a gift.</a:t>
            </a:r>
            <a:endParaRPr lang="en-US" sz="1400" dirty="0"/>
          </a:p>
        </p:txBody>
      </p:sp>
      <p:sp>
        <p:nvSpPr>
          <p:cNvPr id="19" name="Text 16"/>
          <p:cNvSpPr txBox="1"/>
          <p:nvPr/>
        </p:nvSpPr>
        <p:spPr>
          <a:xfrm>
            <a:off x="6501384" y="3288858"/>
            <a:ext cx="4818888" cy="914400"/>
          </a:xfrm>
          <a:prstGeom prst="rect">
            <a:avLst/>
          </a:prstGeom>
          <a:noFill/>
          <a:ln/>
        </p:spPr>
        <p:txBody>
          <a:bodyPr wrap="square" lIns="0" tIns="0" rIns="0" bIns="0" rtlCol="0" anchor="t"/>
          <a:lstStyle/>
          <a:p>
            <a:pPr marL="0" indent="0">
              <a:lnSpc>
                <a:spcPct val="105000"/>
              </a:lnSpc>
              <a:buNone/>
            </a:pPr>
            <a:r>
              <a:rPr lang="en-US" sz="1400" b="1" dirty="0">
                <a:solidFill>
                  <a:srgbClr val="A6842F"/>
                </a:solidFill>
                <a:latin typeface="EB Garamond" pitchFamily="34" charset="0"/>
                <a:ea typeface="EB Garamond" pitchFamily="34" charset="-122"/>
                <a:cs typeface="EB Garamond" pitchFamily="34" charset="-120"/>
              </a:rPr>
              <a:t>▸  </a:t>
            </a:r>
            <a:r>
              <a:rPr lang="en-US" sz="1400" b="1" dirty="0">
                <a:solidFill>
                  <a:srgbClr val="233631"/>
                </a:solidFill>
                <a:latin typeface="EB Garamond" pitchFamily="34" charset="0"/>
                <a:ea typeface="EB Garamond" pitchFamily="34" charset="-122"/>
                <a:cs typeface="EB Garamond" pitchFamily="34" charset="-120"/>
              </a:rPr>
              <a:t>Home without the upheaval.  </a:t>
            </a:r>
            <a:r>
              <a:rPr lang="en-US" sz="1400" dirty="0">
                <a:solidFill>
                  <a:srgbClr val="233631"/>
                </a:solidFill>
                <a:latin typeface="EB Garamond" pitchFamily="34" charset="0"/>
                <a:ea typeface="EB Garamond" pitchFamily="34" charset="-122"/>
                <a:cs typeface="EB Garamond" pitchFamily="34" charset="-120"/>
              </a:rPr>
              <a:t>If moving out to gift it is impractical, transfer by a genuine sale at a fair or nominal price, with money and control really passing.</a:t>
            </a:r>
            <a:endParaRPr lang="en-US" sz="1400" dirty="0"/>
          </a:p>
        </p:txBody>
      </p:sp>
      <p:sp>
        <p:nvSpPr>
          <p:cNvPr id="20" name="Text 17"/>
          <p:cNvSpPr txBox="1"/>
          <p:nvPr/>
        </p:nvSpPr>
        <p:spPr>
          <a:xfrm>
            <a:off x="6501384" y="4203258"/>
            <a:ext cx="4818888" cy="914400"/>
          </a:xfrm>
          <a:prstGeom prst="rect">
            <a:avLst/>
          </a:prstGeom>
          <a:noFill/>
          <a:ln/>
        </p:spPr>
        <p:txBody>
          <a:bodyPr wrap="square" lIns="0" tIns="0" rIns="0" bIns="0" rtlCol="0" anchor="t"/>
          <a:lstStyle/>
          <a:p>
            <a:pPr marL="0" indent="0">
              <a:lnSpc>
                <a:spcPct val="105000"/>
              </a:lnSpc>
              <a:buNone/>
            </a:pPr>
            <a:r>
              <a:rPr lang="en-US" sz="1400" b="1" dirty="0">
                <a:solidFill>
                  <a:srgbClr val="A6842F"/>
                </a:solidFill>
                <a:latin typeface="EB Garamond" pitchFamily="34" charset="0"/>
                <a:ea typeface="EB Garamond" pitchFamily="34" charset="-122"/>
                <a:cs typeface="EB Garamond" pitchFamily="34" charset="-120"/>
              </a:rPr>
              <a:t>▸  </a:t>
            </a:r>
            <a:r>
              <a:rPr lang="en-US" sz="1400" b="1" dirty="0">
                <a:solidFill>
                  <a:srgbClr val="233631"/>
                </a:solidFill>
                <a:latin typeface="EB Garamond" pitchFamily="34" charset="0"/>
                <a:ea typeface="EB Garamond" pitchFamily="34" charset="-122"/>
                <a:cs typeface="EB Garamond" pitchFamily="34" charset="-120"/>
              </a:rPr>
              <a:t>Clarify ownership now.  </a:t>
            </a:r>
            <a:r>
              <a:rPr lang="en-US" sz="1400" dirty="0">
                <a:solidFill>
                  <a:srgbClr val="233631"/>
                </a:solidFill>
                <a:latin typeface="EB Garamond" pitchFamily="34" charset="0"/>
                <a:ea typeface="EB Garamond" pitchFamily="34" charset="-122"/>
                <a:cs typeface="EB Garamond" pitchFamily="34" charset="-120"/>
              </a:rPr>
              <a:t>Record who truly owns the home, the business and joint accounts.</a:t>
            </a:r>
            <a:endParaRPr lang="en-US" sz="1400" dirty="0"/>
          </a:p>
        </p:txBody>
      </p:sp>
      <p:sp>
        <p:nvSpPr>
          <p:cNvPr id="21" name="Text 18"/>
          <p:cNvSpPr txBox="1"/>
          <p:nvPr/>
        </p:nvSpPr>
        <p:spPr>
          <a:xfrm>
            <a:off x="6501384" y="4825050"/>
            <a:ext cx="4818888" cy="914400"/>
          </a:xfrm>
          <a:prstGeom prst="rect">
            <a:avLst/>
          </a:prstGeom>
          <a:noFill/>
          <a:ln/>
        </p:spPr>
        <p:txBody>
          <a:bodyPr wrap="square" lIns="0" tIns="0" rIns="0" bIns="0" rtlCol="0" anchor="t"/>
          <a:lstStyle/>
          <a:p>
            <a:pPr marL="0" indent="0">
              <a:lnSpc>
                <a:spcPct val="105000"/>
              </a:lnSpc>
              <a:buNone/>
            </a:pPr>
            <a:r>
              <a:rPr lang="en-US" sz="1400" b="1" dirty="0">
                <a:solidFill>
                  <a:srgbClr val="A6842F"/>
                </a:solidFill>
                <a:latin typeface="EB Garamond" pitchFamily="34" charset="0"/>
                <a:ea typeface="EB Garamond" pitchFamily="34" charset="-122"/>
                <a:cs typeface="EB Garamond" pitchFamily="34" charset="-120"/>
              </a:rPr>
              <a:t>▸  </a:t>
            </a:r>
            <a:r>
              <a:rPr lang="en-US" sz="1400" b="1" dirty="0">
                <a:solidFill>
                  <a:srgbClr val="233631"/>
                </a:solidFill>
                <a:latin typeface="EB Garamond" pitchFamily="34" charset="0"/>
                <a:ea typeface="EB Garamond" pitchFamily="34" charset="-122"/>
                <a:cs typeface="EB Garamond" pitchFamily="34" charset="-120"/>
              </a:rPr>
              <a:t>Write it, witness it, discuss it.  </a:t>
            </a:r>
            <a:r>
              <a:rPr lang="en-US" sz="1400" dirty="0">
                <a:solidFill>
                  <a:srgbClr val="233631"/>
                </a:solidFill>
                <a:latin typeface="EB Garamond" pitchFamily="34" charset="0"/>
                <a:ea typeface="EB Garamond" pitchFamily="34" charset="-122"/>
                <a:cs typeface="EB Garamond" pitchFamily="34" charset="-120"/>
              </a:rPr>
              <a:t>Put it in writing before upright witnesses who are not heirs. Talk it through with family while you live, if it is fair.</a:t>
            </a:r>
            <a:endParaRPr lang="en-US" sz="1400" dirty="0"/>
          </a:p>
        </p:txBody>
      </p:sp>
      <p:sp>
        <p:nvSpPr>
          <p:cNvPr id="22" name="Shape 19"/>
          <p:cNvSpPr/>
          <p:nvPr/>
        </p:nvSpPr>
        <p:spPr>
          <a:xfrm>
            <a:off x="566928" y="5815584"/>
            <a:ext cx="11055096" cy="658368"/>
          </a:xfrm>
          <a:prstGeom prst="roundRect">
            <a:avLst>
              <a:gd name="adj" fmla="val 9722"/>
            </a:avLst>
          </a:prstGeom>
          <a:solidFill>
            <a:srgbClr val="F5EDD9"/>
          </a:solidFill>
          <a:ln w="12700">
            <a:solidFill>
              <a:srgbClr val="E6D5AE"/>
            </a:solidFill>
            <a:prstDash val="solid"/>
          </a:ln>
        </p:spPr>
        <p:txBody>
          <a:bodyPr/>
          <a:lstStyle/>
          <a:p>
            <a:endParaRPr lang="en-GB" sz="2000" dirty="0"/>
          </a:p>
        </p:txBody>
      </p:sp>
      <p:sp>
        <p:nvSpPr>
          <p:cNvPr id="23" name="Text 20"/>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sz="1400" b="1" dirty="0">
                <a:solidFill>
                  <a:srgbClr val="0E3B36"/>
                </a:solidFill>
                <a:latin typeface="EB Garamond" pitchFamily="34" charset="0"/>
                <a:ea typeface="EB Garamond" pitchFamily="34" charset="-122"/>
                <a:cs typeface="EB Garamond" pitchFamily="34" charset="-120"/>
              </a:rPr>
              <a:t>Verbal wishes are worthless without proof.  </a:t>
            </a:r>
            <a:r>
              <a:rPr lang="en-US" sz="1400" dirty="0">
                <a:solidFill>
                  <a:srgbClr val="233631"/>
                </a:solidFill>
                <a:latin typeface="EB Garamond" pitchFamily="34" charset="0"/>
                <a:ea typeface="EB Garamond" pitchFamily="34" charset="-122"/>
                <a:cs typeface="EB Garamond" pitchFamily="34" charset="-120"/>
              </a:rPr>
              <a:t>If it is not written and witnessed, in practice it does not exist. Confirm anything doubtful with a Mufti.</a:t>
            </a:r>
            <a:endParaRPr lang="en-US" sz="1400" dirty="0"/>
          </a:p>
        </p:txBody>
      </p:sp>
      <p:sp>
        <p:nvSpPr>
          <p:cNvPr id="24" name="Slide Number 72"/>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72</a:t>
            </a:r>
            <a:endParaRPr lang="en-US" sz="105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SMALLER GIFTS THAT ARE INSTANTLY TAX-FREE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Allowances you can use every year</a:t>
            </a:r>
            <a:endParaRPr lang="en-US" sz="3300" dirty="0"/>
          </a:p>
        </p:txBody>
      </p:sp>
      <p:sp>
        <p:nvSpPr>
          <p:cNvPr id="6" name="Shape 3"/>
          <p:cNvSpPr/>
          <p:nvPr/>
        </p:nvSpPr>
        <p:spPr>
          <a:xfrm>
            <a:off x="548640" y="1645920"/>
            <a:ext cx="5318608" cy="1828800"/>
          </a:xfrm>
          <a:prstGeom prst="roundRect">
            <a:avLst>
              <a:gd name="adj" fmla="val 4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847088"/>
            <a:ext cx="4769968" cy="45720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£3,000 / year</a:t>
            </a:r>
            <a:endParaRPr lang="en-US" sz="2400" dirty="0"/>
          </a:p>
        </p:txBody>
      </p:sp>
      <p:sp>
        <p:nvSpPr>
          <p:cNvPr id="8" name="Text 5"/>
          <p:cNvSpPr/>
          <p:nvPr/>
        </p:nvSpPr>
        <p:spPr>
          <a:xfrm>
            <a:off x="822960" y="2359152"/>
            <a:ext cx="4769968" cy="100584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Annual exemption — total gifts up to £3,000 per tax year are immediately exempt. You can carry forward one unused year.</a:t>
            </a:r>
            <a:endParaRPr lang="en-US" dirty="0"/>
          </a:p>
        </p:txBody>
      </p:sp>
      <p:sp>
        <p:nvSpPr>
          <p:cNvPr id="9" name="Shape 6"/>
          <p:cNvSpPr/>
          <p:nvPr/>
        </p:nvSpPr>
        <p:spPr>
          <a:xfrm>
            <a:off x="6324448" y="1645920"/>
            <a:ext cx="5318608" cy="1828800"/>
          </a:xfrm>
          <a:prstGeom prst="roundRect">
            <a:avLst>
              <a:gd name="adj" fmla="val 4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10" name="Text 7"/>
          <p:cNvSpPr/>
          <p:nvPr/>
        </p:nvSpPr>
        <p:spPr>
          <a:xfrm>
            <a:off x="6598768" y="1847088"/>
            <a:ext cx="4769968" cy="45720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£250 / person</a:t>
            </a:r>
            <a:endParaRPr lang="en-US" sz="2400" dirty="0"/>
          </a:p>
        </p:txBody>
      </p:sp>
      <p:sp>
        <p:nvSpPr>
          <p:cNvPr id="11" name="Text 8"/>
          <p:cNvSpPr/>
          <p:nvPr/>
        </p:nvSpPr>
        <p:spPr>
          <a:xfrm>
            <a:off x="6598768" y="2359152"/>
            <a:ext cx="4769968" cy="100584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Small-gift exemption — up to £250 to any number of people each year (not combinable with the £3,000 for the same person).</a:t>
            </a:r>
            <a:endParaRPr lang="en-US" dirty="0"/>
          </a:p>
        </p:txBody>
      </p:sp>
      <p:sp>
        <p:nvSpPr>
          <p:cNvPr id="12" name="Shape 9"/>
          <p:cNvSpPr/>
          <p:nvPr/>
        </p:nvSpPr>
        <p:spPr>
          <a:xfrm>
            <a:off x="548640" y="3657600"/>
            <a:ext cx="5318608" cy="1828800"/>
          </a:xfrm>
          <a:prstGeom prst="roundRect">
            <a:avLst>
              <a:gd name="adj" fmla="val 4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13" name="Text 10"/>
          <p:cNvSpPr/>
          <p:nvPr/>
        </p:nvSpPr>
        <p:spPr>
          <a:xfrm>
            <a:off x="822960" y="3858768"/>
            <a:ext cx="4769968" cy="45720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Wedding gifts</a:t>
            </a:r>
            <a:endParaRPr lang="en-US" sz="2400" dirty="0"/>
          </a:p>
        </p:txBody>
      </p:sp>
      <p:sp>
        <p:nvSpPr>
          <p:cNvPr id="14" name="Text 11"/>
          <p:cNvSpPr/>
          <p:nvPr/>
        </p:nvSpPr>
        <p:spPr>
          <a:xfrm>
            <a:off x="822960" y="4370832"/>
            <a:ext cx="4769968" cy="100584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£5,000 to your child, £2,500 to a grandchild, £1,000 to anyone else — given on the occasion of marriage.</a:t>
            </a:r>
            <a:endParaRPr lang="en-US" dirty="0"/>
          </a:p>
        </p:txBody>
      </p:sp>
      <p:sp>
        <p:nvSpPr>
          <p:cNvPr id="15" name="Shape 12"/>
          <p:cNvSpPr/>
          <p:nvPr/>
        </p:nvSpPr>
        <p:spPr>
          <a:xfrm>
            <a:off x="6324448" y="3657600"/>
            <a:ext cx="5318608" cy="1828800"/>
          </a:xfrm>
          <a:prstGeom prst="roundRect">
            <a:avLst>
              <a:gd name="adj" fmla="val 4000"/>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16" name="Text 13"/>
          <p:cNvSpPr/>
          <p:nvPr/>
        </p:nvSpPr>
        <p:spPr>
          <a:xfrm>
            <a:off x="6598768" y="3858768"/>
            <a:ext cx="4769968" cy="45720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Gifts from income</a:t>
            </a:r>
            <a:endParaRPr lang="en-US" sz="2400" dirty="0"/>
          </a:p>
        </p:txBody>
      </p:sp>
      <p:sp>
        <p:nvSpPr>
          <p:cNvPr id="17" name="Text 14"/>
          <p:cNvSpPr/>
          <p:nvPr/>
        </p:nvSpPr>
        <p:spPr>
          <a:xfrm>
            <a:off x="6598768" y="4370832"/>
            <a:ext cx="4769968" cy="100584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The powerful one: regular gifts out of surplus income (not savings) that don’t affect your lifestyle are exempt immediately — no 7-year wait.</a:t>
            </a:r>
            <a:endParaRPr lang="en-US" dirty="0"/>
          </a:p>
        </p:txBody>
      </p:sp>
      <p:sp>
        <p:nvSpPr>
          <p:cNvPr id="18" name="Text 15"/>
          <p:cNvSpPr/>
          <p:nvPr/>
        </p:nvSpPr>
        <p:spPr>
          <a:xfrm>
            <a:off x="548640" y="5532120"/>
            <a:ext cx="11094415" cy="365760"/>
          </a:xfrm>
          <a:prstGeom prst="rect">
            <a:avLst/>
          </a:prstGeom>
          <a:noFill/>
          <a:ln/>
        </p:spPr>
        <p:txBody>
          <a:bodyPr wrap="square" lIns="0" tIns="0" rIns="0" bIns="0" rtlCol="0" anchor="ctr"/>
          <a:lstStyle/>
          <a:p>
            <a:pPr marL="0" indent="0">
              <a:buNone/>
            </a:pPr>
            <a:r>
              <a:rPr lang="en-US" sz="1600" i="1" dirty="0">
                <a:solidFill>
                  <a:srgbClr val="5E726B"/>
                </a:solidFill>
                <a:latin typeface="EB Garamond" pitchFamily="34" charset="0"/>
                <a:ea typeface="EB Garamond" pitchFamily="34" charset="-122"/>
                <a:cs typeface="EB Garamond" pitchFamily="34" charset="-120"/>
              </a:rPr>
              <a:t>Example: earn £70k, spend £50k, gift £20k from income each year → £100k moved out of the estate in 5 years, tax-free.</a:t>
            </a:r>
            <a:endParaRPr lang="en-US" sz="1600" dirty="0"/>
          </a:p>
        </p:txBody>
      </p:sp>
      <p:sp>
        <p:nvSpPr>
          <p:cNvPr id="20" name="Text 1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1" name="Text 1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73</a:t>
            </a:r>
            <a:endParaRPr lang="en-US" sz="105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REWARD AND RELIEF TOGETHER</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Charity &amp; business reliefs — halal tax savings</a:t>
            </a:r>
            <a:endParaRPr lang="en-US" sz="3300" dirty="0"/>
          </a:p>
        </p:txBody>
      </p:sp>
      <p:sp>
        <p:nvSpPr>
          <p:cNvPr id="6" name="Shape 3"/>
          <p:cNvSpPr/>
          <p:nvPr/>
        </p:nvSpPr>
        <p:spPr>
          <a:xfrm>
            <a:off x="548640" y="1691640"/>
            <a:ext cx="3515258" cy="3598164"/>
          </a:xfrm>
          <a:prstGeom prst="roundRect">
            <a:avLst>
              <a:gd name="adj" fmla="val 2353"/>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pic>
        <p:nvPicPr>
          <p:cNvPr id="7" name="Image 1" descr="preencoded.png"/>
          <p:cNvPicPr>
            <a:picLocks noChangeAspect="1"/>
          </p:cNvPicPr>
          <p:nvPr/>
        </p:nvPicPr>
        <p:blipFill>
          <a:blip r:embed="rId3"/>
          <a:stretch>
            <a:fillRect/>
          </a:stretch>
        </p:blipFill>
        <p:spPr>
          <a:xfrm>
            <a:off x="822960" y="1938528"/>
            <a:ext cx="502920" cy="502920"/>
          </a:xfrm>
          <a:prstGeom prst="rect">
            <a:avLst/>
          </a:prstGeom>
        </p:spPr>
      </p:pic>
      <p:sp>
        <p:nvSpPr>
          <p:cNvPr id="8" name="Text 4"/>
          <p:cNvSpPr/>
          <p:nvPr/>
        </p:nvSpPr>
        <p:spPr>
          <a:xfrm>
            <a:off x="822960" y="2542032"/>
            <a:ext cx="29666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Charitable gifts</a:t>
            </a:r>
            <a:endParaRPr lang="en-US" sz="2000" dirty="0"/>
          </a:p>
        </p:txBody>
      </p:sp>
      <p:sp>
        <p:nvSpPr>
          <p:cNvPr id="9" name="Text 5"/>
          <p:cNvSpPr/>
          <p:nvPr/>
        </p:nvSpPr>
        <p:spPr>
          <a:xfrm>
            <a:off x="822960" y="2971800"/>
            <a:ext cx="2966618" cy="17373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Anything left to charity is completely free of IHT. Leave 10%+ of the estate to charity and the rate on the rest drops from 40% to 36%. For a Muslim this is also sadaqah jariyah — reward that continues after death.</a:t>
            </a:r>
            <a:endParaRPr lang="en-US" dirty="0"/>
          </a:p>
        </p:txBody>
      </p:sp>
      <p:sp>
        <p:nvSpPr>
          <p:cNvPr id="10" name="Shape 6"/>
          <p:cNvSpPr/>
          <p:nvPr/>
        </p:nvSpPr>
        <p:spPr>
          <a:xfrm>
            <a:off x="4338218" y="1691640"/>
            <a:ext cx="3515258" cy="3634740"/>
          </a:xfrm>
          <a:prstGeom prst="roundRect">
            <a:avLst>
              <a:gd name="adj" fmla="val 2353"/>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pic>
        <p:nvPicPr>
          <p:cNvPr id="11" name="Image 2" descr="preencoded.png"/>
          <p:cNvPicPr>
            <a:picLocks noChangeAspect="1"/>
          </p:cNvPicPr>
          <p:nvPr/>
        </p:nvPicPr>
        <p:blipFill>
          <a:blip r:embed="rId3"/>
          <a:stretch>
            <a:fillRect/>
          </a:stretch>
        </p:blipFill>
        <p:spPr>
          <a:xfrm>
            <a:off x="4612538" y="1938528"/>
            <a:ext cx="502920" cy="502920"/>
          </a:xfrm>
          <a:prstGeom prst="rect">
            <a:avLst/>
          </a:prstGeom>
        </p:spPr>
      </p:pic>
      <p:sp>
        <p:nvSpPr>
          <p:cNvPr id="12" name="Text 7"/>
          <p:cNvSpPr/>
          <p:nvPr/>
        </p:nvSpPr>
        <p:spPr>
          <a:xfrm>
            <a:off x="4612538" y="2542032"/>
            <a:ext cx="29666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Business Relief</a:t>
            </a:r>
            <a:endParaRPr lang="en-US" sz="2000" dirty="0"/>
          </a:p>
        </p:txBody>
      </p:sp>
      <p:sp>
        <p:nvSpPr>
          <p:cNvPr id="13" name="Text 8"/>
          <p:cNvSpPr/>
          <p:nvPr/>
        </p:nvSpPr>
        <p:spPr>
          <a:xfrm>
            <a:off x="4612538" y="2971800"/>
            <a:ext cx="2966618" cy="17373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Up to 100% of a qualifying trading business can pass free of IHT — a powerful, halal way to hand a family business to the next generation.</a:t>
            </a:r>
            <a:endParaRPr lang="en-US" dirty="0"/>
          </a:p>
        </p:txBody>
      </p:sp>
      <p:sp>
        <p:nvSpPr>
          <p:cNvPr id="14" name="Shape 9"/>
          <p:cNvSpPr/>
          <p:nvPr/>
        </p:nvSpPr>
        <p:spPr>
          <a:xfrm>
            <a:off x="8127797" y="1691640"/>
            <a:ext cx="3515258" cy="3634740"/>
          </a:xfrm>
          <a:prstGeom prst="roundRect">
            <a:avLst>
              <a:gd name="adj" fmla="val 2353"/>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pic>
        <p:nvPicPr>
          <p:cNvPr id="15" name="Image 3" descr="preencoded.png"/>
          <p:cNvPicPr>
            <a:picLocks noChangeAspect="1"/>
          </p:cNvPicPr>
          <p:nvPr/>
        </p:nvPicPr>
        <p:blipFill>
          <a:blip r:embed="rId3"/>
          <a:stretch>
            <a:fillRect/>
          </a:stretch>
        </p:blipFill>
        <p:spPr>
          <a:xfrm>
            <a:off x="8402117" y="1938528"/>
            <a:ext cx="502920" cy="502920"/>
          </a:xfrm>
          <a:prstGeom prst="rect">
            <a:avLst/>
          </a:prstGeom>
        </p:spPr>
      </p:pic>
      <p:sp>
        <p:nvSpPr>
          <p:cNvPr id="16" name="Text 10"/>
          <p:cNvSpPr/>
          <p:nvPr/>
        </p:nvSpPr>
        <p:spPr>
          <a:xfrm>
            <a:off x="8402117" y="2542032"/>
            <a:ext cx="29666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Agricultural Relief</a:t>
            </a:r>
            <a:endParaRPr lang="en-US" sz="2000" dirty="0"/>
          </a:p>
        </p:txBody>
      </p:sp>
      <p:sp>
        <p:nvSpPr>
          <p:cNvPr id="17" name="Text 11"/>
          <p:cNvSpPr/>
          <p:nvPr/>
        </p:nvSpPr>
        <p:spPr>
          <a:xfrm>
            <a:off x="8402117" y="2971800"/>
            <a:ext cx="2966618" cy="1737360"/>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Qualifying farmland and farms can also attract up to 100% relief, keeping productive land in the family without a tax bill.</a:t>
            </a:r>
            <a:endParaRPr lang="en-US" dirty="0"/>
          </a:p>
        </p:txBody>
      </p:sp>
      <p:sp>
        <p:nvSpPr>
          <p:cNvPr id="18" name="Shape 12"/>
          <p:cNvSpPr/>
          <p:nvPr/>
        </p:nvSpPr>
        <p:spPr>
          <a:xfrm>
            <a:off x="548792" y="5417820"/>
            <a:ext cx="11094415" cy="685800"/>
          </a:xfrm>
          <a:prstGeom prst="roundRect">
            <a:avLst>
              <a:gd name="adj" fmla="val 10667"/>
            </a:avLst>
          </a:prstGeom>
          <a:solidFill>
            <a:srgbClr val="F3F7F5"/>
          </a:solidFill>
          <a:ln/>
        </p:spPr>
        <p:txBody>
          <a:bodyPr/>
          <a:lstStyle/>
          <a:p>
            <a:endParaRPr lang="en-GB" sz="2400" dirty="0"/>
          </a:p>
        </p:txBody>
      </p:sp>
      <p:sp>
        <p:nvSpPr>
          <p:cNvPr id="19" name="Text 13"/>
          <p:cNvSpPr/>
          <p:nvPr/>
        </p:nvSpPr>
        <p:spPr>
          <a:xfrm>
            <a:off x="823112" y="5509260"/>
            <a:ext cx="10545775" cy="502920"/>
          </a:xfrm>
          <a:prstGeom prst="rect">
            <a:avLst/>
          </a:prstGeom>
          <a:noFill/>
          <a:ln/>
        </p:spPr>
        <p:txBody>
          <a:bodyPr wrap="square" lIns="0" tIns="0" rIns="0" bIns="0" rtlCol="0" anchor="ctr"/>
          <a:lstStyle/>
          <a:p>
            <a:pPr marL="0" indent="0">
              <a:buNone/>
            </a:pPr>
            <a:r>
              <a:rPr lang="en-US" sz="1600" i="1" dirty="0">
                <a:solidFill>
                  <a:srgbClr val="5E726B"/>
                </a:solidFill>
                <a:latin typeface="EB Garamond" pitchFamily="34" charset="0"/>
                <a:ea typeface="EB Garamond" pitchFamily="34" charset="-122"/>
                <a:cs typeface="EB Garamond" pitchFamily="34" charset="-120"/>
              </a:rPr>
              <a:t>Recent reforms have tightened Business &amp; Agricultural Relief for very large holdings — always check current rules with a solicitor before relying on them.</a:t>
            </a:r>
            <a:endParaRPr lang="en-US" sz="1600" dirty="0"/>
          </a:p>
        </p:txBody>
      </p:sp>
      <p:sp>
        <p:nvSpPr>
          <p:cNvPr id="21" name="Text 1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2" name="Text 1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74</a:t>
            </a:r>
            <a:endParaRPr lang="en-US" sz="105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WHY A BASIC WILL ISN’T ALWAYS ENOUGH</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Sulaiman family: a surprise £80,000 tax bill</a:t>
            </a:r>
            <a:endParaRPr lang="en-US" sz="3300" dirty="0"/>
          </a:p>
        </p:txBody>
      </p:sp>
      <p:sp>
        <p:nvSpPr>
          <p:cNvPr id="6" name="Shape 3"/>
          <p:cNvSpPr/>
          <p:nvPr/>
        </p:nvSpPr>
        <p:spPr>
          <a:xfrm>
            <a:off x="548640" y="1645920"/>
            <a:ext cx="3749040" cy="393192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810512"/>
            <a:ext cx="3200400" cy="3200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The setup</a:t>
            </a:r>
            <a:endParaRPr lang="en-US" dirty="0"/>
          </a:p>
        </p:txBody>
      </p:sp>
      <p:sp>
        <p:nvSpPr>
          <p:cNvPr id="8" name="Text 5"/>
          <p:cNvSpPr/>
          <p:nvPr/>
        </p:nvSpPr>
        <p:spPr>
          <a:xfrm>
            <a:off x="822960" y="2194560"/>
            <a:ext cx="3200400" cy="2194560"/>
          </a:xfrm>
          <a:prstGeom prst="rect">
            <a:avLst/>
          </a:prstGeom>
          <a:noFill/>
          <a:ln/>
        </p:spPr>
        <p:txBody>
          <a:bodyPr wrap="square" lIns="0" tIns="0" rIns="0" bIns="0" rtlCol="0" anchor="ctr"/>
          <a:lstStyle/>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Dr Sulaiman (legally married)</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Wife: Asiya</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Baby son: Abdullah</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Estate £800,000, mostly the family home</a:t>
            </a:r>
            <a:endParaRPr lang="en-US" dirty="0"/>
          </a:p>
          <a:p>
            <a:pPr marL="177800" indent="-177800">
              <a:spcAft>
                <a:spcPts val="700"/>
              </a:spcAft>
              <a:buSzPct val="100000"/>
              <a:buChar char="•"/>
            </a:pPr>
            <a:r>
              <a:rPr lang="en-US" dirty="0">
                <a:solidFill>
                  <a:srgbClr val="1C2B27"/>
                </a:solidFill>
                <a:latin typeface="EB Garamond" pitchFamily="34" charset="0"/>
                <a:ea typeface="EB Garamond" pitchFamily="34" charset="-122"/>
                <a:cs typeface="EB Garamond" pitchFamily="34" charset="-120"/>
              </a:rPr>
              <a:t>A basic Islamic will is used</a:t>
            </a:r>
            <a:endParaRPr lang="en-US" dirty="0"/>
          </a:p>
        </p:txBody>
      </p:sp>
      <p:sp>
        <p:nvSpPr>
          <p:cNvPr id="9" name="Shape 6"/>
          <p:cNvSpPr/>
          <p:nvPr/>
        </p:nvSpPr>
        <p:spPr>
          <a:xfrm>
            <a:off x="822960" y="4526280"/>
            <a:ext cx="3200400" cy="868680"/>
          </a:xfrm>
          <a:prstGeom prst="roundRect">
            <a:avLst>
              <a:gd name="adj" fmla="val 8421"/>
            </a:avLst>
          </a:prstGeom>
          <a:solidFill>
            <a:srgbClr val="F7ECEC"/>
          </a:solidFill>
          <a:ln/>
        </p:spPr>
        <p:txBody>
          <a:bodyPr/>
          <a:lstStyle/>
          <a:p>
            <a:endParaRPr lang="en-GB" sz="2400" dirty="0"/>
          </a:p>
        </p:txBody>
      </p:sp>
      <p:sp>
        <p:nvSpPr>
          <p:cNvPr id="10" name="Text 7"/>
          <p:cNvSpPr/>
          <p:nvPr/>
        </p:nvSpPr>
        <p:spPr>
          <a:xfrm>
            <a:off x="822960" y="4572000"/>
            <a:ext cx="3200400" cy="274320"/>
          </a:xfrm>
          <a:prstGeom prst="rect">
            <a:avLst/>
          </a:prstGeom>
          <a:noFill/>
          <a:ln/>
        </p:spPr>
        <p:txBody>
          <a:bodyPr wrap="square" lIns="0" tIns="0" rIns="0" bIns="0" rtlCol="0" anchor="ctr"/>
          <a:lstStyle/>
          <a:p>
            <a:pPr marL="0" indent="0" algn="ctr">
              <a:buNone/>
            </a:pPr>
            <a:r>
              <a:rPr lang="en-US" sz="1600" dirty="0">
                <a:solidFill>
                  <a:srgbClr val="B23A3A"/>
                </a:solidFill>
                <a:latin typeface="EB Garamond" pitchFamily="34" charset="0"/>
                <a:ea typeface="EB Garamond" pitchFamily="34" charset="-122"/>
                <a:cs typeface="EB Garamond" pitchFamily="34" charset="-120"/>
              </a:rPr>
              <a:t>Immediate tax bill</a:t>
            </a:r>
            <a:endParaRPr lang="en-US" sz="1600" dirty="0"/>
          </a:p>
        </p:txBody>
      </p:sp>
      <p:sp>
        <p:nvSpPr>
          <p:cNvPr id="11" name="Text 8"/>
          <p:cNvSpPr/>
          <p:nvPr/>
        </p:nvSpPr>
        <p:spPr>
          <a:xfrm>
            <a:off x="822960" y="4800600"/>
            <a:ext cx="3200400" cy="502920"/>
          </a:xfrm>
          <a:prstGeom prst="rect">
            <a:avLst/>
          </a:prstGeom>
          <a:noFill/>
          <a:ln/>
        </p:spPr>
        <p:txBody>
          <a:bodyPr wrap="square" lIns="0" tIns="0" rIns="0" bIns="0" rtlCol="0" anchor="ctr"/>
          <a:lstStyle/>
          <a:p>
            <a:pPr marL="0" indent="0" algn="ctr">
              <a:buNone/>
            </a:pPr>
            <a:r>
              <a:rPr lang="en-US" sz="4000" b="1" dirty="0">
                <a:solidFill>
                  <a:srgbClr val="B23A3A"/>
                </a:solidFill>
                <a:latin typeface="EB Garamond" pitchFamily="34" charset="0"/>
                <a:ea typeface="EB Garamond" pitchFamily="34" charset="-122"/>
                <a:cs typeface="EB Garamond" pitchFamily="34" charset="-120"/>
              </a:rPr>
              <a:t>£80,000</a:t>
            </a:r>
            <a:endParaRPr lang="en-US" sz="4000" dirty="0"/>
          </a:p>
        </p:txBody>
      </p:sp>
      <p:sp>
        <p:nvSpPr>
          <p:cNvPr id="12" name="Text 9"/>
          <p:cNvSpPr/>
          <p:nvPr/>
        </p:nvSpPr>
        <p:spPr>
          <a:xfrm>
            <a:off x="4709160" y="1691640"/>
            <a:ext cx="6933895" cy="3200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What went wrong</a:t>
            </a:r>
            <a:endParaRPr lang="en-US" dirty="0"/>
          </a:p>
        </p:txBody>
      </p:sp>
      <p:sp>
        <p:nvSpPr>
          <p:cNvPr id="13" name="Text 10"/>
          <p:cNvSpPr/>
          <p:nvPr/>
        </p:nvSpPr>
        <p:spPr>
          <a:xfrm>
            <a:off x="4709160" y="2103120"/>
            <a:ext cx="6933895" cy="2377440"/>
          </a:xfrm>
          <a:prstGeom prst="rect">
            <a:avLst/>
          </a:prstGeom>
          <a:noFill/>
          <a:ln/>
        </p:spPr>
        <p:txBody>
          <a:bodyPr wrap="square" lIns="0" tIns="0" rIns="0" bIns="0" rtlCol="0" anchor="ctr"/>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Islamically, the wife only takes 1/8 (£100,000); the rest goes to the son and other heirs.</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Only the wife’s share is spouse-exempt. The remaining £200,000 above the £500k allowances (NRB £325k + RNRB £175k) is taxable.</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£200,000 × 40% = an £80,000 bill — payable quickly, in cash.</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The family may be forced to SELL the family home just to pay the tax.</a:t>
            </a:r>
            <a:endParaRPr lang="en-US" dirty="0"/>
          </a:p>
        </p:txBody>
      </p:sp>
      <p:sp>
        <p:nvSpPr>
          <p:cNvPr id="14" name="Shape 11"/>
          <p:cNvSpPr/>
          <p:nvPr/>
        </p:nvSpPr>
        <p:spPr>
          <a:xfrm>
            <a:off x="4709160" y="4526280"/>
            <a:ext cx="6933895" cy="1051560"/>
          </a:xfrm>
          <a:prstGeom prst="roundRect">
            <a:avLst>
              <a:gd name="adj" fmla="val 6957"/>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15" name="Text 12"/>
          <p:cNvSpPr/>
          <p:nvPr/>
        </p:nvSpPr>
        <p:spPr>
          <a:xfrm>
            <a:off x="4937760" y="4645152"/>
            <a:ext cx="6476695" cy="86868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The lesson:  </a:t>
            </a:r>
            <a:r>
              <a:rPr lang="en-US" dirty="0">
                <a:solidFill>
                  <a:srgbClr val="1C2B27"/>
                </a:solidFill>
                <a:latin typeface="EB Garamond" pitchFamily="34" charset="0"/>
                <a:ea typeface="EB Garamond" pitchFamily="34" charset="-122"/>
                <a:cs typeface="EB Garamond" pitchFamily="34" charset="-120"/>
              </a:rPr>
              <a:t>a valid will is step one. Larger or property-heavy estates also need tax planning — often a life-interest trust for the spouse — so heirs aren’t hit with a cash bill. That’s our next section.</a:t>
            </a:r>
            <a:endParaRPr lang="en-US" dirty="0"/>
          </a:p>
        </p:txBody>
      </p:sp>
      <p:sp>
        <p:nvSpPr>
          <p:cNvPr id="17"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8"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75</a:t>
            </a:r>
            <a:endParaRPr lang="en-US" sz="105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62">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dirty="0"/>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dirty="0"/>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dirty="0"/>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SECTION 6</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Trusts — in plain English</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1550" dirty="0">
                <a:solidFill>
                  <a:srgbClr val="5FA392"/>
                </a:solidFill>
                <a:latin typeface="EB Garamond" pitchFamily="34" charset="0"/>
                <a:ea typeface="EB Garamond" pitchFamily="34" charset="-122"/>
                <a:cs typeface="EB Garamond" pitchFamily="34" charset="-120"/>
              </a:rPr>
              <a:t>A trust is simply a safe pair of hands. Here’s what it is, why Muslims use one, and the main types.</a:t>
            </a:r>
            <a:endParaRPr lang="en-US" sz="155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76</a:t>
            </a:r>
            <a:endParaRPr lang="en-US" sz="105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START HERE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What actually is a trust?</a:t>
            </a:r>
            <a:endParaRPr lang="en-US" sz="3300" dirty="0"/>
          </a:p>
        </p:txBody>
      </p:sp>
      <p:sp>
        <p:nvSpPr>
          <p:cNvPr id="6" name="Shape 3"/>
          <p:cNvSpPr/>
          <p:nvPr/>
        </p:nvSpPr>
        <p:spPr>
          <a:xfrm>
            <a:off x="548640" y="1600200"/>
            <a:ext cx="11094415" cy="1143000"/>
          </a:xfrm>
          <a:prstGeom prst="roundRect">
            <a:avLst>
              <a:gd name="adj" fmla="val 6400"/>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7" name="Text 4"/>
          <p:cNvSpPr/>
          <p:nvPr/>
        </p:nvSpPr>
        <p:spPr>
          <a:xfrm>
            <a:off x="822960" y="1755648"/>
            <a:ext cx="10545775" cy="91440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A trust is just an arrangement where people you trust (</a:t>
            </a:r>
            <a:r>
              <a:rPr lang="en-US" sz="2000" b="1" dirty="0">
                <a:solidFill>
                  <a:srgbClr val="0E3B34"/>
                </a:solidFill>
                <a:latin typeface="EB Garamond" pitchFamily="34" charset="0"/>
                <a:ea typeface="EB Garamond" pitchFamily="34" charset="-122"/>
                <a:cs typeface="EB Garamond" pitchFamily="34" charset="-120"/>
              </a:rPr>
              <a:t>trustees</a:t>
            </a:r>
            <a:r>
              <a:rPr lang="en-US" sz="2000" dirty="0">
                <a:solidFill>
                  <a:srgbClr val="1C2B27"/>
                </a:solidFill>
                <a:latin typeface="EB Garamond" pitchFamily="34" charset="0"/>
                <a:ea typeface="EB Garamond" pitchFamily="34" charset="-122"/>
                <a:cs typeface="EB Garamond" pitchFamily="34" charset="-120"/>
              </a:rPr>
              <a:t>) legally look after money or property on behalf of others (</a:t>
            </a:r>
            <a:r>
              <a:rPr lang="en-US" sz="2000" b="1" dirty="0">
                <a:solidFill>
                  <a:srgbClr val="0E3B34"/>
                </a:solidFill>
                <a:latin typeface="EB Garamond" pitchFamily="34" charset="0"/>
                <a:ea typeface="EB Garamond" pitchFamily="34" charset="-122"/>
                <a:cs typeface="EB Garamond" pitchFamily="34" charset="-120"/>
              </a:rPr>
              <a:t>beneficiaries</a:t>
            </a:r>
            <a:r>
              <a:rPr lang="en-US" sz="2000" dirty="0">
                <a:solidFill>
                  <a:srgbClr val="1C2B27"/>
                </a:solidFill>
                <a:latin typeface="EB Garamond" pitchFamily="34" charset="0"/>
                <a:ea typeface="EB Garamond" pitchFamily="34" charset="-122"/>
                <a:cs typeface="EB Garamond" pitchFamily="34" charset="-120"/>
              </a:rPr>
              <a:t>). Think of it as a secure container: the trustees hold the key, and they must follow your written instructions — which we make Shari‘ah-compliant.</a:t>
            </a:r>
            <a:endParaRPr lang="en-US" sz="2000" dirty="0"/>
          </a:p>
        </p:txBody>
      </p:sp>
      <p:sp>
        <p:nvSpPr>
          <p:cNvPr id="8" name="Shape 5"/>
          <p:cNvSpPr/>
          <p:nvPr/>
        </p:nvSpPr>
        <p:spPr>
          <a:xfrm>
            <a:off x="548640" y="2971800"/>
            <a:ext cx="3515258" cy="2606040"/>
          </a:xfrm>
          <a:prstGeom prst="roundRect">
            <a:avLst>
              <a:gd name="adj" fmla="val 2807"/>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9" name="Shape 6"/>
          <p:cNvSpPr/>
          <p:nvPr/>
        </p:nvSpPr>
        <p:spPr>
          <a:xfrm>
            <a:off x="1940509" y="3200400"/>
            <a:ext cx="731520" cy="731520"/>
          </a:xfrm>
          <a:prstGeom prst="ellipse">
            <a:avLst/>
          </a:prstGeom>
          <a:solidFill>
            <a:srgbClr val="EAF3EF"/>
          </a:solidFill>
          <a:ln/>
        </p:spPr>
        <p:txBody>
          <a:bodyPr/>
          <a:lstStyle/>
          <a:p>
            <a:endParaRPr lang="en-GB" sz="2800" dirty="0"/>
          </a:p>
        </p:txBody>
      </p:sp>
      <p:pic>
        <p:nvPicPr>
          <p:cNvPr id="10" name="Image 1" descr="preencoded.png"/>
          <p:cNvPicPr>
            <a:picLocks noChangeAspect="1"/>
          </p:cNvPicPr>
          <p:nvPr/>
        </p:nvPicPr>
        <p:blipFill>
          <a:blip r:embed="rId4"/>
          <a:stretch>
            <a:fillRect/>
          </a:stretch>
        </p:blipFill>
        <p:spPr>
          <a:xfrm>
            <a:off x="2095957" y="3355848"/>
            <a:ext cx="420624" cy="420624"/>
          </a:xfrm>
          <a:prstGeom prst="rect">
            <a:avLst/>
          </a:prstGeom>
        </p:spPr>
      </p:pic>
      <p:sp>
        <p:nvSpPr>
          <p:cNvPr id="11" name="Text 7"/>
          <p:cNvSpPr/>
          <p:nvPr/>
        </p:nvSpPr>
        <p:spPr>
          <a:xfrm>
            <a:off x="731520" y="4023360"/>
            <a:ext cx="3149498" cy="365760"/>
          </a:xfrm>
          <a:prstGeom prst="rect">
            <a:avLst/>
          </a:prstGeom>
          <a:noFill/>
          <a:ln/>
        </p:spPr>
        <p:txBody>
          <a:bodyPr wrap="square" lIns="0" tIns="0" rIns="0" bIns="0" rtlCol="0" anchor="ctr"/>
          <a:lstStyle/>
          <a:p>
            <a:pPr marL="0" indent="0" algn="ctr">
              <a:buNone/>
            </a:pPr>
            <a:r>
              <a:rPr lang="en-US" sz="2400" b="1" dirty="0">
                <a:solidFill>
                  <a:srgbClr val="0E3B34"/>
                </a:solidFill>
                <a:latin typeface="EB Garamond" pitchFamily="34" charset="0"/>
                <a:ea typeface="EB Garamond" pitchFamily="34" charset="-122"/>
                <a:cs typeface="EB Garamond" pitchFamily="34" charset="-120"/>
              </a:rPr>
              <a:t>You (the settlor)</a:t>
            </a:r>
            <a:endParaRPr lang="en-US" sz="2400" dirty="0"/>
          </a:p>
        </p:txBody>
      </p:sp>
      <p:sp>
        <p:nvSpPr>
          <p:cNvPr id="12" name="Text 8"/>
          <p:cNvSpPr/>
          <p:nvPr/>
        </p:nvSpPr>
        <p:spPr>
          <a:xfrm>
            <a:off x="777240" y="4407408"/>
            <a:ext cx="3058058" cy="1097280"/>
          </a:xfrm>
          <a:prstGeom prst="rect">
            <a:avLst/>
          </a:prstGeom>
          <a:noFill/>
          <a:ln/>
        </p:spPr>
        <p:txBody>
          <a:bodyPr wrap="square" lIns="0" tIns="0" rIns="0" bIns="0" rtlCol="0" anchor="t"/>
          <a:lstStyle/>
          <a:p>
            <a:pPr marL="0" indent="0" algn="ctr">
              <a:buNone/>
            </a:pPr>
            <a:r>
              <a:rPr lang="en-US" sz="2000" dirty="0">
                <a:solidFill>
                  <a:srgbClr val="5E726B"/>
                </a:solidFill>
                <a:latin typeface="EB Garamond" pitchFamily="34" charset="0"/>
                <a:ea typeface="EB Garamond" pitchFamily="34" charset="-122"/>
                <a:cs typeface="EB Garamond" pitchFamily="34" charset="-120"/>
              </a:rPr>
              <a:t>Set it up and write the rules / letter of wishes.</a:t>
            </a:r>
            <a:endParaRPr lang="en-US" sz="2000" dirty="0"/>
          </a:p>
        </p:txBody>
      </p:sp>
      <p:sp>
        <p:nvSpPr>
          <p:cNvPr id="13" name="Shape 9"/>
          <p:cNvSpPr/>
          <p:nvPr/>
        </p:nvSpPr>
        <p:spPr>
          <a:xfrm>
            <a:off x="4338218" y="2971800"/>
            <a:ext cx="3515258" cy="2606040"/>
          </a:xfrm>
          <a:prstGeom prst="roundRect">
            <a:avLst>
              <a:gd name="adj" fmla="val 2807"/>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14" name="Shape 10"/>
          <p:cNvSpPr/>
          <p:nvPr/>
        </p:nvSpPr>
        <p:spPr>
          <a:xfrm>
            <a:off x="5730088" y="3200400"/>
            <a:ext cx="731520" cy="731520"/>
          </a:xfrm>
          <a:prstGeom prst="ellipse">
            <a:avLst/>
          </a:prstGeom>
          <a:solidFill>
            <a:srgbClr val="EAF3EF"/>
          </a:solidFill>
          <a:ln/>
        </p:spPr>
        <p:txBody>
          <a:bodyPr/>
          <a:lstStyle/>
          <a:p>
            <a:endParaRPr lang="en-GB" sz="2800" dirty="0"/>
          </a:p>
        </p:txBody>
      </p:sp>
      <p:pic>
        <p:nvPicPr>
          <p:cNvPr id="15" name="Image 2" descr="preencoded.png"/>
          <p:cNvPicPr>
            <a:picLocks noChangeAspect="1"/>
          </p:cNvPicPr>
          <p:nvPr/>
        </p:nvPicPr>
        <p:blipFill>
          <a:blip r:embed="rId5"/>
          <a:stretch>
            <a:fillRect/>
          </a:stretch>
        </p:blipFill>
        <p:spPr>
          <a:xfrm>
            <a:off x="5885536" y="3355848"/>
            <a:ext cx="420624" cy="420624"/>
          </a:xfrm>
          <a:prstGeom prst="rect">
            <a:avLst/>
          </a:prstGeom>
        </p:spPr>
      </p:pic>
      <p:sp>
        <p:nvSpPr>
          <p:cNvPr id="16" name="Text 11"/>
          <p:cNvSpPr/>
          <p:nvPr/>
        </p:nvSpPr>
        <p:spPr>
          <a:xfrm>
            <a:off x="4521098" y="4023360"/>
            <a:ext cx="3149498" cy="365760"/>
          </a:xfrm>
          <a:prstGeom prst="rect">
            <a:avLst/>
          </a:prstGeom>
          <a:noFill/>
          <a:ln/>
        </p:spPr>
        <p:txBody>
          <a:bodyPr wrap="square" lIns="0" tIns="0" rIns="0" bIns="0" rtlCol="0" anchor="ctr"/>
          <a:lstStyle/>
          <a:p>
            <a:pPr marL="0" indent="0" algn="ctr">
              <a:buNone/>
            </a:pPr>
            <a:r>
              <a:rPr lang="en-US" sz="2400" b="1" dirty="0">
                <a:solidFill>
                  <a:srgbClr val="0E3B34"/>
                </a:solidFill>
                <a:latin typeface="EB Garamond" pitchFamily="34" charset="0"/>
                <a:ea typeface="EB Garamond" pitchFamily="34" charset="-122"/>
                <a:cs typeface="EB Garamond" pitchFamily="34" charset="-120"/>
              </a:rPr>
              <a:t>Trustees</a:t>
            </a:r>
            <a:endParaRPr lang="en-US" sz="2400" dirty="0"/>
          </a:p>
        </p:txBody>
      </p:sp>
      <p:sp>
        <p:nvSpPr>
          <p:cNvPr id="17" name="Text 12"/>
          <p:cNvSpPr/>
          <p:nvPr/>
        </p:nvSpPr>
        <p:spPr>
          <a:xfrm>
            <a:off x="4566818" y="4407408"/>
            <a:ext cx="3058058" cy="1097280"/>
          </a:xfrm>
          <a:prstGeom prst="rect">
            <a:avLst/>
          </a:prstGeom>
          <a:noFill/>
          <a:ln/>
        </p:spPr>
        <p:txBody>
          <a:bodyPr wrap="square" lIns="0" tIns="0" rIns="0" bIns="0" rtlCol="0" anchor="t"/>
          <a:lstStyle/>
          <a:p>
            <a:pPr marL="0" indent="0" algn="ctr">
              <a:buNone/>
            </a:pPr>
            <a:r>
              <a:rPr lang="en-US" sz="2000" dirty="0">
                <a:solidFill>
                  <a:srgbClr val="5E726B"/>
                </a:solidFill>
                <a:latin typeface="EB Garamond" pitchFamily="34" charset="0"/>
                <a:ea typeface="EB Garamond" pitchFamily="34" charset="-122"/>
                <a:cs typeface="EB Garamond" pitchFamily="34" charset="-120"/>
              </a:rPr>
              <a:t>Hold and manage the assets; legally bound to follow your Islamic instructions.</a:t>
            </a:r>
            <a:endParaRPr lang="en-US" sz="2000" dirty="0"/>
          </a:p>
        </p:txBody>
      </p:sp>
      <p:sp>
        <p:nvSpPr>
          <p:cNvPr id="18" name="Shape 13"/>
          <p:cNvSpPr/>
          <p:nvPr/>
        </p:nvSpPr>
        <p:spPr>
          <a:xfrm>
            <a:off x="8127797" y="2971800"/>
            <a:ext cx="3515258" cy="2606040"/>
          </a:xfrm>
          <a:prstGeom prst="roundRect">
            <a:avLst>
              <a:gd name="adj" fmla="val 2807"/>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19" name="Shape 14"/>
          <p:cNvSpPr/>
          <p:nvPr/>
        </p:nvSpPr>
        <p:spPr>
          <a:xfrm>
            <a:off x="9519666" y="3200400"/>
            <a:ext cx="731520" cy="731520"/>
          </a:xfrm>
          <a:prstGeom prst="ellipse">
            <a:avLst/>
          </a:prstGeom>
          <a:solidFill>
            <a:srgbClr val="EAF3EF"/>
          </a:solidFill>
          <a:ln/>
        </p:spPr>
        <p:txBody>
          <a:bodyPr/>
          <a:lstStyle/>
          <a:p>
            <a:endParaRPr lang="en-GB" sz="2800" dirty="0"/>
          </a:p>
        </p:txBody>
      </p:sp>
      <p:pic>
        <p:nvPicPr>
          <p:cNvPr id="20" name="Image 3" descr="preencoded.png"/>
          <p:cNvPicPr>
            <a:picLocks noChangeAspect="1"/>
          </p:cNvPicPr>
          <p:nvPr/>
        </p:nvPicPr>
        <p:blipFill>
          <a:blip r:embed="rId6"/>
          <a:stretch>
            <a:fillRect/>
          </a:stretch>
        </p:blipFill>
        <p:spPr>
          <a:xfrm>
            <a:off x="9675114" y="3355848"/>
            <a:ext cx="420624" cy="420624"/>
          </a:xfrm>
          <a:prstGeom prst="rect">
            <a:avLst/>
          </a:prstGeom>
        </p:spPr>
      </p:pic>
      <p:sp>
        <p:nvSpPr>
          <p:cNvPr id="21" name="Text 15"/>
          <p:cNvSpPr/>
          <p:nvPr/>
        </p:nvSpPr>
        <p:spPr>
          <a:xfrm>
            <a:off x="8310677" y="4023360"/>
            <a:ext cx="3149498" cy="365760"/>
          </a:xfrm>
          <a:prstGeom prst="rect">
            <a:avLst/>
          </a:prstGeom>
          <a:noFill/>
          <a:ln/>
        </p:spPr>
        <p:txBody>
          <a:bodyPr wrap="square" lIns="0" tIns="0" rIns="0" bIns="0" rtlCol="0" anchor="ctr"/>
          <a:lstStyle/>
          <a:p>
            <a:pPr marL="0" indent="0" algn="ctr">
              <a:buNone/>
            </a:pPr>
            <a:r>
              <a:rPr lang="en-US" sz="2400" b="1" dirty="0">
                <a:solidFill>
                  <a:srgbClr val="0E3B34"/>
                </a:solidFill>
                <a:latin typeface="EB Garamond" pitchFamily="34" charset="0"/>
                <a:ea typeface="EB Garamond" pitchFamily="34" charset="-122"/>
                <a:cs typeface="EB Garamond" pitchFamily="34" charset="-120"/>
              </a:rPr>
              <a:t>Beneficiaries</a:t>
            </a:r>
            <a:endParaRPr lang="en-US" sz="2400" dirty="0"/>
          </a:p>
        </p:txBody>
      </p:sp>
      <p:sp>
        <p:nvSpPr>
          <p:cNvPr id="22" name="Text 16"/>
          <p:cNvSpPr/>
          <p:nvPr/>
        </p:nvSpPr>
        <p:spPr>
          <a:xfrm>
            <a:off x="8356397" y="4407408"/>
            <a:ext cx="3058058" cy="1097280"/>
          </a:xfrm>
          <a:prstGeom prst="rect">
            <a:avLst/>
          </a:prstGeom>
          <a:noFill/>
          <a:ln/>
        </p:spPr>
        <p:txBody>
          <a:bodyPr wrap="square" lIns="0" tIns="0" rIns="0" bIns="0" rtlCol="0" anchor="t"/>
          <a:lstStyle/>
          <a:p>
            <a:pPr marL="0" indent="0" algn="ctr">
              <a:buNone/>
            </a:pPr>
            <a:r>
              <a:rPr lang="en-US" sz="2000" dirty="0">
                <a:solidFill>
                  <a:srgbClr val="5E726B"/>
                </a:solidFill>
                <a:latin typeface="EB Garamond" pitchFamily="34" charset="0"/>
                <a:ea typeface="EB Garamond" pitchFamily="34" charset="-122"/>
                <a:cs typeface="EB Garamond" pitchFamily="34" charset="-120"/>
              </a:rPr>
              <a:t>The people who benefit — usually your spouse and children.</a:t>
            </a:r>
            <a:endParaRPr lang="en-US" sz="2000" dirty="0"/>
          </a:p>
        </p:txBody>
      </p:sp>
      <p:sp>
        <p:nvSpPr>
          <p:cNvPr id="24" name="Text 17"/>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5" name="Text 18"/>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77</a:t>
            </a:r>
            <a:endParaRPr lang="en-US" sz="105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POINT OF A TRUST</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Why Muslim families use trusts</a:t>
            </a:r>
            <a:endParaRPr lang="en-US" sz="3300" dirty="0"/>
          </a:p>
        </p:txBody>
      </p:sp>
      <p:sp>
        <p:nvSpPr>
          <p:cNvPr id="6" name="Shape 3"/>
          <p:cNvSpPr/>
          <p:nvPr/>
        </p:nvSpPr>
        <p:spPr>
          <a:xfrm>
            <a:off x="548640" y="1600200"/>
            <a:ext cx="11094415" cy="868680"/>
          </a:xfrm>
          <a:prstGeom prst="roundRect">
            <a:avLst>
              <a:gd name="adj" fmla="val 8421"/>
            </a:avLst>
          </a:prstGeom>
          <a:solidFill>
            <a:srgbClr val="F7ECEC"/>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37360"/>
            <a:ext cx="10545775" cy="64008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Honest truth first:  </a:t>
            </a:r>
            <a:r>
              <a:rPr lang="en-US" dirty="0">
                <a:solidFill>
                  <a:srgbClr val="1C2B27"/>
                </a:solidFill>
                <a:latin typeface="EB Garamond" pitchFamily="34" charset="0"/>
                <a:ea typeface="EB Garamond" pitchFamily="34" charset="-122"/>
                <a:cs typeface="EB Garamond" pitchFamily="34" charset="-120"/>
              </a:rPr>
              <a:t>most trusts do NOT magically delete inheritance tax. Their real value is control and protection — and, used well, they can still cut the total tax bill.</a:t>
            </a:r>
            <a:endParaRPr lang="en-US" dirty="0"/>
          </a:p>
        </p:txBody>
      </p:sp>
      <p:sp>
        <p:nvSpPr>
          <p:cNvPr id="8" name="Shape 5"/>
          <p:cNvSpPr/>
          <p:nvPr/>
        </p:nvSpPr>
        <p:spPr>
          <a:xfrm>
            <a:off x="548640" y="2606040"/>
            <a:ext cx="5318608" cy="1244578"/>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9" name="Shape 6"/>
          <p:cNvSpPr/>
          <p:nvPr/>
        </p:nvSpPr>
        <p:spPr>
          <a:xfrm>
            <a:off x="621196" y="2880360"/>
            <a:ext cx="494372" cy="497832"/>
          </a:xfrm>
          <a:prstGeom prst="ellipse">
            <a:avLst/>
          </a:prstGeom>
          <a:solidFill>
            <a:srgbClr val="2C7A6B"/>
          </a:solidFill>
          <a:ln/>
        </p:spPr>
        <p:txBody>
          <a:bodyPr/>
          <a:lstStyle/>
          <a:p>
            <a:endParaRPr lang="en-GB" sz="2400" dirty="0"/>
          </a:p>
        </p:txBody>
      </p:sp>
      <p:sp>
        <p:nvSpPr>
          <p:cNvPr id="10" name="Text 7"/>
          <p:cNvSpPr/>
          <p:nvPr/>
        </p:nvSpPr>
        <p:spPr>
          <a:xfrm>
            <a:off x="621196" y="2880360"/>
            <a:ext cx="494372" cy="497832"/>
          </a:xfrm>
          <a:prstGeom prst="rect">
            <a:avLst/>
          </a:prstGeom>
          <a:noFill/>
          <a:ln/>
        </p:spPr>
        <p:txBody>
          <a:bodyPr wrap="square" lIns="0" tIns="0" rIns="0" bIns="0" rtlCol="0" anchor="ctr"/>
          <a:lstStyle/>
          <a:p>
            <a:pPr marL="0" indent="0" algn="ctr">
              <a:buNone/>
            </a:pPr>
            <a:r>
              <a:rPr lang="en-US" b="1" dirty="0">
                <a:solidFill>
                  <a:srgbClr val="FFFFFF"/>
                </a:solidFill>
                <a:latin typeface="EB Garamond" pitchFamily="34" charset="0"/>
                <a:ea typeface="EB Garamond" pitchFamily="34" charset="-122"/>
                <a:cs typeface="EB Garamond" pitchFamily="34" charset="-120"/>
              </a:rPr>
              <a:t>✓</a:t>
            </a:r>
            <a:endParaRPr lang="en-US" dirty="0"/>
          </a:p>
        </p:txBody>
      </p:sp>
      <p:sp>
        <p:nvSpPr>
          <p:cNvPr id="11" name="Text 8"/>
          <p:cNvSpPr/>
          <p:nvPr/>
        </p:nvSpPr>
        <p:spPr>
          <a:xfrm>
            <a:off x="1280160" y="2715768"/>
            <a:ext cx="4404208" cy="435602"/>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Protect the widow’s home</a:t>
            </a:r>
            <a:endParaRPr lang="en-US" dirty="0"/>
          </a:p>
        </p:txBody>
      </p:sp>
      <p:sp>
        <p:nvSpPr>
          <p:cNvPr id="12" name="Text 9"/>
          <p:cNvSpPr/>
          <p:nvPr/>
        </p:nvSpPr>
        <p:spPr>
          <a:xfrm>
            <a:off x="1280160" y="3017520"/>
            <a:ext cx="4404208" cy="62229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Let the surviving spouse live securely in the home for life, while ensuring it ultimately reaches the children.</a:t>
            </a:r>
            <a:endParaRPr lang="en-US" sz="1600" dirty="0"/>
          </a:p>
        </p:txBody>
      </p:sp>
      <p:sp>
        <p:nvSpPr>
          <p:cNvPr id="13" name="Shape 10"/>
          <p:cNvSpPr/>
          <p:nvPr/>
        </p:nvSpPr>
        <p:spPr>
          <a:xfrm>
            <a:off x="6324448" y="2606040"/>
            <a:ext cx="5318608" cy="1244578"/>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4" name="Shape 11"/>
          <p:cNvSpPr/>
          <p:nvPr/>
        </p:nvSpPr>
        <p:spPr>
          <a:xfrm>
            <a:off x="6415888" y="2880360"/>
            <a:ext cx="475488" cy="497832"/>
          </a:xfrm>
          <a:prstGeom prst="ellipse">
            <a:avLst/>
          </a:prstGeom>
          <a:solidFill>
            <a:srgbClr val="2C7A6B"/>
          </a:solidFill>
          <a:ln/>
        </p:spPr>
        <p:txBody>
          <a:bodyPr/>
          <a:lstStyle/>
          <a:p>
            <a:endParaRPr lang="en-GB" sz="2400" dirty="0"/>
          </a:p>
        </p:txBody>
      </p:sp>
      <p:sp>
        <p:nvSpPr>
          <p:cNvPr id="15" name="Text 12"/>
          <p:cNvSpPr/>
          <p:nvPr/>
        </p:nvSpPr>
        <p:spPr>
          <a:xfrm>
            <a:off x="6415888" y="2880360"/>
            <a:ext cx="475488" cy="497832"/>
          </a:xfrm>
          <a:prstGeom prst="rect">
            <a:avLst/>
          </a:prstGeom>
          <a:noFill/>
          <a:ln/>
        </p:spPr>
        <p:txBody>
          <a:bodyPr wrap="square" lIns="0" tIns="0" rIns="0" bIns="0" rtlCol="0" anchor="ctr"/>
          <a:lstStyle/>
          <a:p>
            <a:pPr marL="0" indent="0" algn="ctr">
              <a:buNone/>
            </a:pPr>
            <a:r>
              <a:rPr lang="en-US" b="1" dirty="0">
                <a:solidFill>
                  <a:srgbClr val="FFFFFF"/>
                </a:solidFill>
                <a:latin typeface="EB Garamond" pitchFamily="34" charset="0"/>
                <a:ea typeface="EB Garamond" pitchFamily="34" charset="-122"/>
                <a:cs typeface="EB Garamond" pitchFamily="34" charset="-120"/>
              </a:rPr>
              <a:t>✓</a:t>
            </a:r>
            <a:endParaRPr lang="en-US" dirty="0"/>
          </a:p>
        </p:txBody>
      </p:sp>
      <p:sp>
        <p:nvSpPr>
          <p:cNvPr id="16" name="Text 13"/>
          <p:cNvSpPr/>
          <p:nvPr/>
        </p:nvSpPr>
        <p:spPr>
          <a:xfrm>
            <a:off x="7055968" y="2715768"/>
            <a:ext cx="4404208" cy="435602"/>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Protect vulnerable heirs</a:t>
            </a:r>
            <a:endParaRPr lang="en-US" dirty="0"/>
          </a:p>
        </p:txBody>
      </p:sp>
      <p:sp>
        <p:nvSpPr>
          <p:cNvPr id="17" name="Text 14"/>
          <p:cNvSpPr/>
          <p:nvPr/>
        </p:nvSpPr>
        <p:spPr>
          <a:xfrm>
            <a:off x="7055968" y="3017520"/>
            <a:ext cx="4404208" cy="62229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Young children, or heirs with illness, addiction or poor money habits, get managed support instead of a lump sum.</a:t>
            </a:r>
            <a:endParaRPr lang="en-US" sz="1600" dirty="0"/>
          </a:p>
        </p:txBody>
      </p:sp>
      <p:sp>
        <p:nvSpPr>
          <p:cNvPr id="18" name="Shape 15"/>
          <p:cNvSpPr/>
          <p:nvPr/>
        </p:nvSpPr>
        <p:spPr>
          <a:xfrm>
            <a:off x="548640" y="3630168"/>
            <a:ext cx="5318608" cy="1244578"/>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9" name="Shape 16"/>
          <p:cNvSpPr/>
          <p:nvPr/>
        </p:nvSpPr>
        <p:spPr>
          <a:xfrm>
            <a:off x="621196" y="3904488"/>
            <a:ext cx="494372" cy="497832"/>
          </a:xfrm>
          <a:prstGeom prst="ellipse">
            <a:avLst/>
          </a:prstGeom>
          <a:solidFill>
            <a:srgbClr val="2C7A6B"/>
          </a:solidFill>
          <a:ln/>
        </p:spPr>
        <p:txBody>
          <a:bodyPr/>
          <a:lstStyle/>
          <a:p>
            <a:endParaRPr lang="en-GB" sz="2400" dirty="0"/>
          </a:p>
        </p:txBody>
      </p:sp>
      <p:sp>
        <p:nvSpPr>
          <p:cNvPr id="20" name="Text 17"/>
          <p:cNvSpPr/>
          <p:nvPr/>
        </p:nvSpPr>
        <p:spPr>
          <a:xfrm>
            <a:off x="621196" y="3904488"/>
            <a:ext cx="494372" cy="497832"/>
          </a:xfrm>
          <a:prstGeom prst="rect">
            <a:avLst/>
          </a:prstGeom>
          <a:noFill/>
          <a:ln/>
        </p:spPr>
        <p:txBody>
          <a:bodyPr wrap="square" lIns="0" tIns="0" rIns="0" bIns="0" rtlCol="0" anchor="ctr"/>
          <a:lstStyle/>
          <a:p>
            <a:pPr marL="0" indent="0" algn="ctr">
              <a:buNone/>
            </a:pPr>
            <a:r>
              <a:rPr lang="en-US" b="1" dirty="0">
                <a:solidFill>
                  <a:srgbClr val="FFFFFF"/>
                </a:solidFill>
                <a:latin typeface="EB Garamond" pitchFamily="34" charset="0"/>
                <a:ea typeface="EB Garamond" pitchFamily="34" charset="-122"/>
                <a:cs typeface="EB Garamond" pitchFamily="34" charset="-120"/>
              </a:rPr>
              <a:t>✓</a:t>
            </a:r>
            <a:endParaRPr lang="en-US" dirty="0"/>
          </a:p>
        </p:txBody>
      </p:sp>
      <p:sp>
        <p:nvSpPr>
          <p:cNvPr id="21" name="Text 18"/>
          <p:cNvSpPr/>
          <p:nvPr/>
        </p:nvSpPr>
        <p:spPr>
          <a:xfrm>
            <a:off x="1280160" y="3739896"/>
            <a:ext cx="4404208" cy="435602"/>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Shield against divorce &amp; creditors</a:t>
            </a:r>
            <a:endParaRPr lang="en-US" dirty="0"/>
          </a:p>
        </p:txBody>
      </p:sp>
      <p:sp>
        <p:nvSpPr>
          <p:cNvPr id="22" name="Text 19"/>
          <p:cNvSpPr/>
          <p:nvPr/>
        </p:nvSpPr>
        <p:spPr>
          <a:xfrm>
            <a:off x="1280160" y="4041648"/>
            <a:ext cx="4404208" cy="62229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Keep your children’s inheritance out of reach of a future divorce, bankruptcy or remarriage of your spouse.</a:t>
            </a:r>
            <a:endParaRPr lang="en-US" sz="1600" dirty="0"/>
          </a:p>
        </p:txBody>
      </p:sp>
      <p:sp>
        <p:nvSpPr>
          <p:cNvPr id="23" name="Shape 20"/>
          <p:cNvSpPr/>
          <p:nvPr/>
        </p:nvSpPr>
        <p:spPr>
          <a:xfrm>
            <a:off x="6324448" y="3630168"/>
            <a:ext cx="5318608" cy="1244578"/>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24" name="Shape 21"/>
          <p:cNvSpPr/>
          <p:nvPr/>
        </p:nvSpPr>
        <p:spPr>
          <a:xfrm>
            <a:off x="6415888" y="3904488"/>
            <a:ext cx="475488" cy="497832"/>
          </a:xfrm>
          <a:prstGeom prst="ellipse">
            <a:avLst/>
          </a:prstGeom>
          <a:solidFill>
            <a:srgbClr val="2C7A6B"/>
          </a:solidFill>
          <a:ln/>
        </p:spPr>
        <p:txBody>
          <a:bodyPr/>
          <a:lstStyle/>
          <a:p>
            <a:endParaRPr lang="en-GB" sz="2400" dirty="0"/>
          </a:p>
        </p:txBody>
      </p:sp>
      <p:sp>
        <p:nvSpPr>
          <p:cNvPr id="25" name="Text 22"/>
          <p:cNvSpPr/>
          <p:nvPr/>
        </p:nvSpPr>
        <p:spPr>
          <a:xfrm>
            <a:off x="6415888" y="3904488"/>
            <a:ext cx="475488" cy="497832"/>
          </a:xfrm>
          <a:prstGeom prst="rect">
            <a:avLst/>
          </a:prstGeom>
          <a:noFill/>
          <a:ln/>
        </p:spPr>
        <p:txBody>
          <a:bodyPr wrap="square" lIns="0" tIns="0" rIns="0" bIns="0" rtlCol="0" anchor="ctr"/>
          <a:lstStyle/>
          <a:p>
            <a:pPr marL="0" indent="0" algn="ctr">
              <a:buNone/>
            </a:pPr>
            <a:r>
              <a:rPr lang="en-US" b="1" dirty="0">
                <a:solidFill>
                  <a:srgbClr val="FFFFFF"/>
                </a:solidFill>
                <a:latin typeface="EB Garamond" pitchFamily="34" charset="0"/>
                <a:ea typeface="EB Garamond" pitchFamily="34" charset="-122"/>
                <a:cs typeface="EB Garamond" pitchFamily="34" charset="-120"/>
              </a:rPr>
              <a:t>✓</a:t>
            </a:r>
            <a:endParaRPr lang="en-US" dirty="0"/>
          </a:p>
        </p:txBody>
      </p:sp>
      <p:sp>
        <p:nvSpPr>
          <p:cNvPr id="26" name="Text 23"/>
          <p:cNvSpPr/>
          <p:nvPr/>
        </p:nvSpPr>
        <p:spPr>
          <a:xfrm>
            <a:off x="7055968" y="3739896"/>
            <a:ext cx="4404208" cy="435602"/>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Protect means-tested benefits</a:t>
            </a:r>
            <a:endParaRPr lang="en-US" dirty="0"/>
          </a:p>
        </p:txBody>
      </p:sp>
      <p:sp>
        <p:nvSpPr>
          <p:cNvPr id="27" name="Text 24"/>
          <p:cNvSpPr/>
          <p:nvPr/>
        </p:nvSpPr>
        <p:spPr>
          <a:xfrm>
            <a:off x="7055968" y="4041648"/>
            <a:ext cx="4404208" cy="62229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A disabled heir’s benefits needn’t stop, because the inheritance is held in trust rather than paid directly.</a:t>
            </a:r>
            <a:endParaRPr lang="en-US" sz="1600" dirty="0"/>
          </a:p>
        </p:txBody>
      </p:sp>
      <p:sp>
        <p:nvSpPr>
          <p:cNvPr id="28" name="Shape 25"/>
          <p:cNvSpPr/>
          <p:nvPr/>
        </p:nvSpPr>
        <p:spPr>
          <a:xfrm>
            <a:off x="548640" y="4654296"/>
            <a:ext cx="5318608" cy="1244578"/>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29" name="Shape 26"/>
          <p:cNvSpPr/>
          <p:nvPr/>
        </p:nvSpPr>
        <p:spPr>
          <a:xfrm>
            <a:off x="621196" y="4928616"/>
            <a:ext cx="494372" cy="497832"/>
          </a:xfrm>
          <a:prstGeom prst="ellipse">
            <a:avLst/>
          </a:prstGeom>
          <a:solidFill>
            <a:srgbClr val="2C7A6B"/>
          </a:solidFill>
          <a:ln/>
        </p:spPr>
        <p:txBody>
          <a:bodyPr/>
          <a:lstStyle/>
          <a:p>
            <a:endParaRPr lang="en-GB" sz="2400" dirty="0"/>
          </a:p>
        </p:txBody>
      </p:sp>
      <p:sp>
        <p:nvSpPr>
          <p:cNvPr id="30" name="Text 27"/>
          <p:cNvSpPr/>
          <p:nvPr/>
        </p:nvSpPr>
        <p:spPr>
          <a:xfrm>
            <a:off x="621196" y="4928616"/>
            <a:ext cx="494372" cy="497832"/>
          </a:xfrm>
          <a:prstGeom prst="rect">
            <a:avLst/>
          </a:prstGeom>
          <a:noFill/>
          <a:ln/>
        </p:spPr>
        <p:txBody>
          <a:bodyPr wrap="square" lIns="0" tIns="0" rIns="0" bIns="0" rtlCol="0" anchor="ctr"/>
          <a:lstStyle/>
          <a:p>
            <a:pPr marL="0" indent="0" algn="ctr">
              <a:buNone/>
            </a:pPr>
            <a:r>
              <a:rPr lang="en-US" b="1" dirty="0">
                <a:solidFill>
                  <a:srgbClr val="FFFFFF"/>
                </a:solidFill>
                <a:latin typeface="EB Garamond" pitchFamily="34" charset="0"/>
                <a:ea typeface="EB Garamond" pitchFamily="34" charset="-122"/>
                <a:cs typeface="EB Garamond" pitchFamily="34" charset="-120"/>
              </a:rPr>
              <a:t>✓</a:t>
            </a:r>
            <a:endParaRPr lang="en-US" dirty="0"/>
          </a:p>
        </p:txBody>
      </p:sp>
      <p:sp>
        <p:nvSpPr>
          <p:cNvPr id="31" name="Text 28"/>
          <p:cNvSpPr/>
          <p:nvPr/>
        </p:nvSpPr>
        <p:spPr>
          <a:xfrm>
            <a:off x="1280160" y="4764024"/>
            <a:ext cx="4404208" cy="435602"/>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Stagger access</a:t>
            </a:r>
            <a:endParaRPr lang="en-US" dirty="0"/>
          </a:p>
        </p:txBody>
      </p:sp>
      <p:sp>
        <p:nvSpPr>
          <p:cNvPr id="32" name="Text 29"/>
          <p:cNvSpPr/>
          <p:nvPr/>
        </p:nvSpPr>
        <p:spPr>
          <a:xfrm>
            <a:off x="1280160" y="5065776"/>
            <a:ext cx="4404208" cy="62229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Release funds at sensible ages (18, 21, 25) or for education/medical needs — not all at once.</a:t>
            </a:r>
            <a:endParaRPr lang="en-US" sz="1600" dirty="0"/>
          </a:p>
        </p:txBody>
      </p:sp>
      <p:sp>
        <p:nvSpPr>
          <p:cNvPr id="33" name="Shape 30"/>
          <p:cNvSpPr/>
          <p:nvPr/>
        </p:nvSpPr>
        <p:spPr>
          <a:xfrm>
            <a:off x="6324448" y="4654296"/>
            <a:ext cx="5318608" cy="1244578"/>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34" name="Shape 31"/>
          <p:cNvSpPr/>
          <p:nvPr/>
        </p:nvSpPr>
        <p:spPr>
          <a:xfrm>
            <a:off x="6415888" y="4928616"/>
            <a:ext cx="475488" cy="497832"/>
          </a:xfrm>
          <a:prstGeom prst="ellipse">
            <a:avLst/>
          </a:prstGeom>
          <a:solidFill>
            <a:srgbClr val="2C7A6B"/>
          </a:solidFill>
          <a:ln/>
        </p:spPr>
        <p:txBody>
          <a:bodyPr/>
          <a:lstStyle/>
          <a:p>
            <a:endParaRPr lang="en-GB" sz="2400" dirty="0"/>
          </a:p>
        </p:txBody>
      </p:sp>
      <p:sp>
        <p:nvSpPr>
          <p:cNvPr id="35" name="Text 32"/>
          <p:cNvSpPr/>
          <p:nvPr/>
        </p:nvSpPr>
        <p:spPr>
          <a:xfrm>
            <a:off x="6415888" y="4928616"/>
            <a:ext cx="475488" cy="497832"/>
          </a:xfrm>
          <a:prstGeom prst="rect">
            <a:avLst/>
          </a:prstGeom>
          <a:noFill/>
          <a:ln/>
        </p:spPr>
        <p:txBody>
          <a:bodyPr wrap="square" lIns="0" tIns="0" rIns="0" bIns="0" rtlCol="0" anchor="ctr"/>
          <a:lstStyle/>
          <a:p>
            <a:pPr marL="0" indent="0" algn="ctr">
              <a:buNone/>
            </a:pPr>
            <a:r>
              <a:rPr lang="en-US" b="1" dirty="0">
                <a:solidFill>
                  <a:srgbClr val="FFFFFF"/>
                </a:solidFill>
                <a:latin typeface="EB Garamond" pitchFamily="34" charset="0"/>
                <a:ea typeface="EB Garamond" pitchFamily="34" charset="-122"/>
                <a:cs typeface="EB Garamond" pitchFamily="34" charset="-120"/>
              </a:rPr>
              <a:t>✓</a:t>
            </a:r>
            <a:endParaRPr lang="en-US" dirty="0"/>
          </a:p>
        </p:txBody>
      </p:sp>
      <p:sp>
        <p:nvSpPr>
          <p:cNvPr id="36" name="Text 33"/>
          <p:cNvSpPr/>
          <p:nvPr/>
        </p:nvSpPr>
        <p:spPr>
          <a:xfrm>
            <a:off x="7055968" y="4764024"/>
            <a:ext cx="4404208" cy="435602"/>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Reduce / defer tax</a:t>
            </a:r>
            <a:endParaRPr lang="en-US" dirty="0"/>
          </a:p>
        </p:txBody>
      </p:sp>
      <p:sp>
        <p:nvSpPr>
          <p:cNvPr id="37" name="Text 34"/>
          <p:cNvSpPr/>
          <p:nvPr/>
        </p:nvSpPr>
        <p:spPr>
          <a:xfrm>
            <a:off x="7055968" y="5065776"/>
            <a:ext cx="4404208" cy="62229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Move future growth outside your estate and avoid a single 40% hit, swapping it for smaller charges.</a:t>
            </a:r>
            <a:endParaRPr lang="en-US" sz="1600" dirty="0"/>
          </a:p>
        </p:txBody>
      </p:sp>
      <p:sp>
        <p:nvSpPr>
          <p:cNvPr id="39" name="Text 3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40" name="Text 3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78</a:t>
            </a:r>
            <a:endParaRPr lang="en-US" sz="105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TRUSTS IN SHARĪ‘AH</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A trust must be real, or the Sharī‘ah looks through it</a:t>
            </a:r>
            <a:endParaRPr lang="en-US" sz="3300" dirty="0"/>
          </a:p>
        </p:txBody>
      </p:sp>
      <p:sp>
        <p:nvSpPr>
          <p:cNvPr id="6" name="Shape 3"/>
          <p:cNvSpPr/>
          <p:nvPr/>
        </p:nvSpPr>
        <p:spPr>
          <a:xfrm>
            <a:off x="548640" y="1600200"/>
            <a:ext cx="11094415" cy="1005840"/>
          </a:xfrm>
          <a:prstGeom prst="roundRect">
            <a:avLst>
              <a:gd name="adj" fmla="val 7273"/>
            </a:avLst>
          </a:prstGeom>
          <a:solidFill>
            <a:srgbClr val="F7ECEC"/>
          </a:solidFill>
          <a:ln/>
          <a:effectLst>
            <a:outerShdw blurRad="88900" dist="38100" dir="5400000" algn="bl" rotWithShape="0">
              <a:srgbClr val="000000">
                <a:alpha val="13000"/>
              </a:srgbClr>
            </a:outerShdw>
          </a:effectLst>
        </p:spPr>
        <p:txBody>
          <a:bodyPr/>
          <a:lstStyle/>
          <a:p>
            <a:endParaRPr lang="en-GB" sz="2400"/>
          </a:p>
        </p:txBody>
      </p:sp>
      <p:sp>
        <p:nvSpPr>
          <p:cNvPr id="7" name="Text 4"/>
          <p:cNvSpPr/>
          <p:nvPr/>
        </p:nvSpPr>
        <p:spPr>
          <a:xfrm>
            <a:off x="822960" y="1737360"/>
            <a:ext cx="10545775" cy="77724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 xml:space="preserve">The principle:  </a:t>
            </a:r>
            <a:r>
              <a:rPr lang="en-US" dirty="0">
                <a:solidFill>
                  <a:srgbClr val="1C2B27"/>
                </a:solidFill>
                <a:latin typeface="EB Garamond" pitchFamily="34" charset="0"/>
                <a:ea typeface="EB Garamond" pitchFamily="34" charset="-122"/>
                <a:cs typeface="EB Garamond" pitchFamily="34" charset="-120"/>
              </a:rPr>
              <a:t>a trust set up only to save tax, with no real intention of giving the assets away, is still yours in the Sharī‘ah. At death it joins your Islamic estate and follows the fixed shares, even if it sits outside the IHT estate.</a:t>
            </a:r>
            <a:endParaRPr lang="en-US" dirty="0"/>
          </a:p>
        </p:txBody>
      </p:sp>
      <p:sp>
        <p:nvSpPr>
          <p:cNvPr id="8" name="Shape 5"/>
          <p:cNvSpPr/>
          <p:nvPr/>
        </p:nvSpPr>
        <p:spPr>
          <a:xfrm>
            <a:off x="548640" y="2834640"/>
            <a:ext cx="5318608" cy="2377440"/>
          </a:xfrm>
          <a:prstGeom prst="roundRect">
            <a:avLst>
              <a:gd name="adj" fmla="val 3077"/>
            </a:avLst>
          </a:prstGeom>
          <a:solidFill>
            <a:srgbClr val="F3F7F5"/>
          </a:solidFill>
          <a:ln/>
          <a:effectLst>
            <a:outerShdw blurRad="88900" dist="38100" dir="5400000" algn="bl" rotWithShape="0">
              <a:srgbClr val="000000">
                <a:alpha val="13000"/>
              </a:srgbClr>
            </a:outerShdw>
          </a:effectLst>
        </p:spPr>
        <p:txBody>
          <a:bodyPr/>
          <a:lstStyle/>
          <a:p>
            <a:endParaRPr lang="en-GB" sz="2400"/>
          </a:p>
        </p:txBody>
      </p:sp>
      <p:sp>
        <p:nvSpPr>
          <p:cNvPr id="9" name="Text 6"/>
          <p:cNvSpPr/>
          <p:nvPr/>
        </p:nvSpPr>
        <p:spPr>
          <a:xfrm>
            <a:off x="822960" y="2999232"/>
            <a:ext cx="476996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Treated as still yours</a:t>
            </a:r>
            <a:endParaRPr lang="en-US" sz="2000" dirty="0"/>
          </a:p>
        </p:txBody>
      </p:sp>
      <p:sp>
        <p:nvSpPr>
          <p:cNvPr id="10" name="Text 7"/>
          <p:cNvSpPr/>
          <p:nvPr/>
        </p:nvSpPr>
        <p:spPr>
          <a:xfrm>
            <a:off x="822960" y="3419856"/>
            <a:ext cx="4769968" cy="169164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Formed for tax alone, with no intention to give.</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You keep control or benefit, and treat it as your money.</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It passes property to some heirs at your death, bypassing the others.</a:t>
            </a:r>
            <a:endParaRPr lang="en-US" dirty="0"/>
          </a:p>
        </p:txBody>
      </p:sp>
      <p:sp>
        <p:nvSpPr>
          <p:cNvPr id="11" name="Shape 8"/>
          <p:cNvSpPr/>
          <p:nvPr/>
        </p:nvSpPr>
        <p:spPr>
          <a:xfrm>
            <a:off x="6324448" y="2834640"/>
            <a:ext cx="5318608" cy="2377440"/>
          </a:xfrm>
          <a:prstGeom prst="roundRect">
            <a:avLst>
              <a:gd name="adj" fmla="val 3077"/>
            </a:avLst>
          </a:prstGeom>
          <a:solidFill>
            <a:srgbClr val="E9F2EE"/>
          </a:solidFill>
          <a:ln/>
          <a:effectLst>
            <a:outerShdw blurRad="88900" dist="38100" dir="5400000" algn="bl" rotWithShape="0">
              <a:srgbClr val="000000">
                <a:alpha val="13000"/>
              </a:srgbClr>
            </a:outerShdw>
          </a:effectLst>
        </p:spPr>
        <p:txBody>
          <a:bodyPr/>
          <a:lstStyle/>
          <a:p>
            <a:endParaRPr lang="en-GB" sz="2400"/>
          </a:p>
        </p:txBody>
      </p:sp>
      <p:sp>
        <p:nvSpPr>
          <p:cNvPr id="12" name="Text 9"/>
          <p:cNvSpPr/>
          <p:nvPr/>
        </p:nvSpPr>
        <p:spPr>
          <a:xfrm>
            <a:off x="6598768" y="2999232"/>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Treated as a real gift</a:t>
            </a:r>
            <a:endParaRPr lang="en-US" sz="2000" dirty="0"/>
          </a:p>
        </p:txBody>
      </p:sp>
      <p:sp>
        <p:nvSpPr>
          <p:cNvPr id="13" name="Text 10"/>
          <p:cNvSpPr/>
          <p:nvPr/>
        </p:nvSpPr>
        <p:spPr>
          <a:xfrm>
            <a:off x="6598767" y="3419856"/>
            <a:ext cx="5000197" cy="1691640"/>
          </a:xfrm>
          <a:prstGeom prst="rect">
            <a:avLst/>
          </a:prstGeom>
          <a:noFill/>
          <a:ln/>
        </p:spPr>
        <p:txBody>
          <a:bodyPr wrap="square" lIns="0" tIns="0" rIns="0" bIns="0" rtlCol="0" anchor="t"/>
          <a:lstStyle/>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You genuinely intend the beneficiaries to own it.</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Ownership passes in your lifetime and you step back from it.</a:t>
            </a:r>
            <a:endParaRPr lang="en-US" dirty="0"/>
          </a:p>
          <a:p>
            <a:pPr marL="177800" indent="-177800">
              <a:spcAft>
                <a:spcPts val="800"/>
              </a:spcAft>
              <a:buSzPct val="100000"/>
              <a:buChar char="•"/>
            </a:pPr>
            <a:r>
              <a:rPr lang="en-US" dirty="0">
                <a:solidFill>
                  <a:srgbClr val="1C2B27"/>
                </a:solidFill>
                <a:latin typeface="EB Garamond" pitchFamily="34" charset="0"/>
                <a:ea typeface="EB Garamond" pitchFamily="34" charset="-122"/>
                <a:cs typeface="EB Garamond" pitchFamily="34" charset="-120"/>
              </a:rPr>
              <a:t>Then it is valid, and no other heir’s consent is needed.</a:t>
            </a:r>
            <a:endParaRPr lang="en-US" dirty="0"/>
          </a:p>
        </p:txBody>
      </p:sp>
      <p:sp>
        <p:nvSpPr>
          <p:cNvPr id="14" name="Shape 11"/>
          <p:cNvSpPr/>
          <p:nvPr/>
        </p:nvSpPr>
        <p:spPr>
          <a:xfrm>
            <a:off x="548640" y="5394960"/>
            <a:ext cx="11094415" cy="960120"/>
          </a:xfrm>
          <a:prstGeom prst="roundRect">
            <a:avLst>
              <a:gd name="adj" fmla="val 7619"/>
            </a:avLst>
          </a:prstGeom>
          <a:solidFill>
            <a:srgbClr val="EAF3EF"/>
          </a:solidFill>
          <a:ln/>
        </p:spPr>
        <p:txBody>
          <a:bodyPr/>
          <a:lstStyle/>
          <a:p>
            <a:endParaRPr lang="en-GB" sz="2400"/>
          </a:p>
        </p:txBody>
      </p:sp>
      <p:sp>
        <p:nvSpPr>
          <p:cNvPr id="15" name="Text 12"/>
          <p:cNvSpPr/>
          <p:nvPr/>
        </p:nvSpPr>
        <p:spPr>
          <a:xfrm>
            <a:off x="822960" y="5504688"/>
            <a:ext cx="10545775" cy="777240"/>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 xml:space="preserve">The halal route:  </a:t>
            </a:r>
            <a:r>
              <a:rPr lang="en-US" dirty="0">
                <a:solidFill>
                  <a:srgbClr val="1C2B27"/>
                </a:solidFill>
                <a:latin typeface="EB Garamond" pitchFamily="34" charset="0"/>
                <a:ea typeface="EB Garamond" pitchFamily="34" charset="-122"/>
                <a:cs typeface="EB Garamond" pitchFamily="34" charset="-120"/>
              </a:rPr>
              <a:t>be honest about your intention. If it is a gift, give it fully and fairly in your lifetime. If not, direct your trustees to apply the shares, and have a Mufti check the deed. (al-Lubāb)</a:t>
            </a:r>
            <a:endParaRPr lang="en-US" dirty="0"/>
          </a:p>
        </p:txBody>
      </p:sp>
      <p:sp>
        <p:nvSpPr>
          <p:cNvPr id="17"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8"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79</a:t>
            </a:r>
            <a:endParaRPr lang="en-US" sz="105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TWO LIFETIME TRUSTS</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Bare trust vs. discretionary trust</a:t>
            </a:r>
            <a:endParaRPr lang="en-US" sz="3300" dirty="0"/>
          </a:p>
        </p:txBody>
      </p:sp>
      <p:sp>
        <p:nvSpPr>
          <p:cNvPr id="6" name="Shape 3"/>
          <p:cNvSpPr/>
          <p:nvPr/>
        </p:nvSpPr>
        <p:spPr>
          <a:xfrm>
            <a:off x="548640" y="1645920"/>
            <a:ext cx="5318608" cy="3931920"/>
          </a:xfrm>
          <a:prstGeom prst="roundRect">
            <a:avLst>
              <a:gd name="adj" fmla="val 186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810512"/>
            <a:ext cx="476996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Bare trust (simple)</a:t>
            </a:r>
            <a:endParaRPr lang="en-US" sz="2000" dirty="0"/>
          </a:p>
        </p:txBody>
      </p:sp>
      <p:sp>
        <p:nvSpPr>
          <p:cNvPr id="8" name="Text 5"/>
          <p:cNvSpPr/>
          <p:nvPr/>
        </p:nvSpPr>
        <p:spPr>
          <a:xfrm>
            <a:off x="822960" y="2212848"/>
            <a:ext cx="4769968" cy="237744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Works like a straight gift to a child.</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Treated as a PET — no upfront tax, just the 7-year rule.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Out of your estate if you survive 7 years.</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Child gains full control at 18 (16 in Scotland).</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Weakness: no control once they turn 18.</a:t>
            </a:r>
            <a:endParaRPr lang="en-US" dirty="0"/>
          </a:p>
        </p:txBody>
      </p:sp>
      <p:sp>
        <p:nvSpPr>
          <p:cNvPr id="9" name="Text 6"/>
          <p:cNvSpPr/>
          <p:nvPr/>
        </p:nvSpPr>
        <p:spPr>
          <a:xfrm>
            <a:off x="822960" y="4937760"/>
            <a:ext cx="4769968" cy="548640"/>
          </a:xfrm>
          <a:prstGeom prst="rect">
            <a:avLst/>
          </a:prstGeom>
          <a:noFill/>
          <a:ln/>
        </p:spPr>
        <p:txBody>
          <a:bodyPr wrap="square" lIns="0" tIns="0" rIns="0" bIns="0" rtlCol="0" anchor="ctr"/>
          <a:lstStyle/>
          <a:p>
            <a:pPr marL="0" indent="0">
              <a:buNone/>
            </a:pPr>
            <a:r>
              <a:rPr lang="en-US" sz="1600" i="1" dirty="0">
                <a:solidFill>
                  <a:srgbClr val="9C7B33"/>
                </a:solidFill>
                <a:latin typeface="EB Garamond" pitchFamily="34" charset="0"/>
                <a:ea typeface="EB Garamond" pitchFamily="34" charset="-122"/>
                <a:cs typeface="EB Garamond" pitchFamily="34" charset="-120"/>
              </a:rPr>
              <a:t>Best for: simple gifts to children you’re happy for them to access at 18.</a:t>
            </a:r>
            <a:endParaRPr lang="en-US" sz="1600" dirty="0"/>
          </a:p>
        </p:txBody>
      </p:sp>
      <p:sp>
        <p:nvSpPr>
          <p:cNvPr id="10" name="Shape 7"/>
          <p:cNvSpPr/>
          <p:nvPr/>
        </p:nvSpPr>
        <p:spPr>
          <a:xfrm>
            <a:off x="6324448" y="1645920"/>
            <a:ext cx="5318608" cy="3931920"/>
          </a:xfrm>
          <a:prstGeom prst="roundRect">
            <a:avLst>
              <a:gd name="adj" fmla="val 186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1" name="Text 8"/>
          <p:cNvSpPr/>
          <p:nvPr/>
        </p:nvSpPr>
        <p:spPr>
          <a:xfrm>
            <a:off x="6598768" y="1810512"/>
            <a:ext cx="476996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Discretionary trust (flexible)</a:t>
            </a:r>
            <a:endParaRPr lang="en-US" sz="2000" dirty="0"/>
          </a:p>
        </p:txBody>
      </p:sp>
      <p:sp>
        <p:nvSpPr>
          <p:cNvPr id="12" name="Text 9"/>
          <p:cNvSpPr/>
          <p:nvPr/>
        </p:nvSpPr>
        <p:spPr>
          <a:xfrm>
            <a:off x="6598768" y="2212848"/>
            <a:ext cx="4769968" cy="237744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Trustees decide who gets what, and when.</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Putting in more than £325k → 20% entry charge.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Small charges every 10 years (max 6%) and on exit.</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Freezes value now — future growth grows outside your estate.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Great for control, protection and growing assets.</a:t>
            </a:r>
            <a:endParaRPr lang="en-US" dirty="0"/>
          </a:p>
        </p:txBody>
      </p:sp>
      <p:sp>
        <p:nvSpPr>
          <p:cNvPr id="13" name="Text 10"/>
          <p:cNvSpPr/>
          <p:nvPr/>
        </p:nvSpPr>
        <p:spPr>
          <a:xfrm>
            <a:off x="6598768" y="4937760"/>
            <a:ext cx="4769968" cy="548640"/>
          </a:xfrm>
          <a:prstGeom prst="rect">
            <a:avLst/>
          </a:prstGeom>
          <a:noFill/>
          <a:ln/>
        </p:spPr>
        <p:txBody>
          <a:bodyPr wrap="square" lIns="0" tIns="0" rIns="0" bIns="0" rtlCol="0" anchor="ctr"/>
          <a:lstStyle/>
          <a:p>
            <a:pPr marL="0" indent="0">
              <a:buNone/>
            </a:pPr>
            <a:r>
              <a:rPr lang="en-US" sz="1600" i="1" dirty="0">
                <a:solidFill>
                  <a:srgbClr val="9C7B33"/>
                </a:solidFill>
                <a:latin typeface="EB Garamond" pitchFamily="34" charset="0"/>
                <a:ea typeface="EB Garamond" pitchFamily="34" charset="-122"/>
                <a:cs typeface="EB Garamond" pitchFamily="34" charset="-120"/>
              </a:rPr>
              <a:t>Best for: protecting wealth, vulnerable heirs, or fast-growing assets.</a:t>
            </a:r>
            <a:endParaRPr lang="en-US" sz="1600"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80</a:t>
            </a:r>
            <a:endParaRPr lang="en-US" sz="105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DISCRETIONARY TRUST CHARGES, EXPLAINED SIMPLY</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Three small bites instead of one big 40%</a:t>
            </a:r>
            <a:endParaRPr lang="en-US" sz="3300" dirty="0"/>
          </a:p>
        </p:txBody>
      </p:sp>
      <p:sp>
        <p:nvSpPr>
          <p:cNvPr id="6" name="Shape 3"/>
          <p:cNvSpPr/>
          <p:nvPr/>
        </p:nvSpPr>
        <p:spPr>
          <a:xfrm>
            <a:off x="548640" y="1737360"/>
            <a:ext cx="3515258" cy="2468880"/>
          </a:xfrm>
          <a:prstGeom prst="roundRect">
            <a:avLst>
              <a:gd name="adj" fmla="val 2963"/>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7" name="Shape 4"/>
          <p:cNvSpPr/>
          <p:nvPr/>
        </p:nvSpPr>
        <p:spPr>
          <a:xfrm>
            <a:off x="822960" y="1965960"/>
            <a:ext cx="457200" cy="457200"/>
          </a:xfrm>
          <a:prstGeom prst="ellipse">
            <a:avLst/>
          </a:prstGeom>
          <a:solidFill>
            <a:srgbClr val="C8A35A"/>
          </a:solidFill>
          <a:ln/>
        </p:spPr>
        <p:txBody>
          <a:bodyPr/>
          <a:lstStyle/>
          <a:p>
            <a:endParaRPr lang="en-GB" sz="2800" dirty="0"/>
          </a:p>
        </p:txBody>
      </p:sp>
      <p:sp>
        <p:nvSpPr>
          <p:cNvPr id="8" name="Text 5"/>
          <p:cNvSpPr/>
          <p:nvPr/>
        </p:nvSpPr>
        <p:spPr>
          <a:xfrm>
            <a:off x="822960" y="1965960"/>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1</a:t>
            </a:r>
            <a:endParaRPr lang="en-US" sz="2400" dirty="0"/>
          </a:p>
        </p:txBody>
      </p:sp>
      <p:sp>
        <p:nvSpPr>
          <p:cNvPr id="9" name="Text 6"/>
          <p:cNvSpPr/>
          <p:nvPr/>
        </p:nvSpPr>
        <p:spPr>
          <a:xfrm>
            <a:off x="1417320" y="1947672"/>
            <a:ext cx="250941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Entry charge</a:t>
            </a:r>
            <a:endParaRPr lang="en-US" sz="2400" dirty="0"/>
          </a:p>
        </p:txBody>
      </p:sp>
      <p:sp>
        <p:nvSpPr>
          <p:cNvPr id="10" name="Text 7"/>
          <p:cNvSpPr/>
          <p:nvPr/>
        </p:nvSpPr>
        <p:spPr>
          <a:xfrm>
            <a:off x="1417320" y="2286000"/>
            <a:ext cx="2509418" cy="274320"/>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When you set it up</a:t>
            </a:r>
            <a:endParaRPr lang="en-US" dirty="0"/>
          </a:p>
        </p:txBody>
      </p:sp>
      <p:sp>
        <p:nvSpPr>
          <p:cNvPr id="11" name="Text 8"/>
          <p:cNvSpPr/>
          <p:nvPr/>
        </p:nvSpPr>
        <p:spPr>
          <a:xfrm>
            <a:off x="822960" y="2697480"/>
            <a:ext cx="2966618" cy="137160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20% on anything above £325k. E.g. put in £500k → £175k taxed = £35k now.</a:t>
            </a:r>
            <a:endParaRPr lang="en-US" sz="2000" dirty="0"/>
          </a:p>
        </p:txBody>
      </p:sp>
      <p:sp>
        <p:nvSpPr>
          <p:cNvPr id="12" name="Shape 9"/>
          <p:cNvSpPr/>
          <p:nvPr/>
        </p:nvSpPr>
        <p:spPr>
          <a:xfrm>
            <a:off x="4338218" y="1737360"/>
            <a:ext cx="3515258" cy="2468880"/>
          </a:xfrm>
          <a:prstGeom prst="roundRect">
            <a:avLst>
              <a:gd name="adj" fmla="val 2963"/>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13" name="Shape 10"/>
          <p:cNvSpPr/>
          <p:nvPr/>
        </p:nvSpPr>
        <p:spPr>
          <a:xfrm>
            <a:off x="4612538" y="1965960"/>
            <a:ext cx="457200" cy="457200"/>
          </a:xfrm>
          <a:prstGeom prst="ellipse">
            <a:avLst/>
          </a:prstGeom>
          <a:solidFill>
            <a:srgbClr val="C8A35A"/>
          </a:solidFill>
          <a:ln/>
        </p:spPr>
        <p:txBody>
          <a:bodyPr/>
          <a:lstStyle/>
          <a:p>
            <a:endParaRPr lang="en-GB" sz="2800" dirty="0"/>
          </a:p>
        </p:txBody>
      </p:sp>
      <p:sp>
        <p:nvSpPr>
          <p:cNvPr id="14" name="Text 11"/>
          <p:cNvSpPr/>
          <p:nvPr/>
        </p:nvSpPr>
        <p:spPr>
          <a:xfrm>
            <a:off x="4612538" y="1965960"/>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2</a:t>
            </a:r>
            <a:endParaRPr lang="en-US" sz="2400" dirty="0"/>
          </a:p>
        </p:txBody>
      </p:sp>
      <p:sp>
        <p:nvSpPr>
          <p:cNvPr id="15" name="Text 12"/>
          <p:cNvSpPr/>
          <p:nvPr/>
        </p:nvSpPr>
        <p:spPr>
          <a:xfrm>
            <a:off x="5206898" y="1947672"/>
            <a:ext cx="250941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10-year charge</a:t>
            </a:r>
            <a:endParaRPr lang="en-US" sz="2400" dirty="0"/>
          </a:p>
        </p:txBody>
      </p:sp>
      <p:sp>
        <p:nvSpPr>
          <p:cNvPr id="16" name="Text 13"/>
          <p:cNvSpPr/>
          <p:nvPr/>
        </p:nvSpPr>
        <p:spPr>
          <a:xfrm>
            <a:off x="5206898" y="2286000"/>
            <a:ext cx="2509418" cy="274320"/>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Every decade</a:t>
            </a:r>
            <a:endParaRPr lang="en-US" dirty="0"/>
          </a:p>
        </p:txBody>
      </p:sp>
      <p:sp>
        <p:nvSpPr>
          <p:cNvPr id="17" name="Text 14"/>
          <p:cNvSpPr/>
          <p:nvPr/>
        </p:nvSpPr>
        <p:spPr>
          <a:xfrm>
            <a:off x="4612538" y="2697480"/>
            <a:ext cx="2966618" cy="137160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Max 6% of the value above £325k. E.g. trust worth £600k → up to £16,500.</a:t>
            </a:r>
            <a:endParaRPr lang="en-US" sz="2000" dirty="0"/>
          </a:p>
        </p:txBody>
      </p:sp>
      <p:sp>
        <p:nvSpPr>
          <p:cNvPr id="18" name="Shape 15"/>
          <p:cNvSpPr/>
          <p:nvPr/>
        </p:nvSpPr>
        <p:spPr>
          <a:xfrm>
            <a:off x="8127797" y="1737360"/>
            <a:ext cx="3515258" cy="2468880"/>
          </a:xfrm>
          <a:prstGeom prst="roundRect">
            <a:avLst>
              <a:gd name="adj" fmla="val 2963"/>
            </a:avLst>
          </a:prstGeom>
          <a:solidFill>
            <a:srgbClr val="FFFFFF"/>
          </a:solidFill>
          <a:ln/>
          <a:effectLst>
            <a:outerShdw blurRad="88900" dist="38100" dir="5400000" algn="bl" rotWithShape="0">
              <a:srgbClr val="000000">
                <a:alpha val="13000"/>
              </a:srgbClr>
            </a:outerShdw>
          </a:effectLst>
        </p:spPr>
        <p:txBody>
          <a:bodyPr/>
          <a:lstStyle/>
          <a:p>
            <a:endParaRPr lang="en-GB" sz="2800" dirty="0"/>
          </a:p>
        </p:txBody>
      </p:sp>
      <p:sp>
        <p:nvSpPr>
          <p:cNvPr id="19" name="Shape 16"/>
          <p:cNvSpPr/>
          <p:nvPr/>
        </p:nvSpPr>
        <p:spPr>
          <a:xfrm>
            <a:off x="8402117" y="1965960"/>
            <a:ext cx="457200" cy="457200"/>
          </a:xfrm>
          <a:prstGeom prst="ellipse">
            <a:avLst/>
          </a:prstGeom>
          <a:solidFill>
            <a:srgbClr val="C8A35A"/>
          </a:solidFill>
          <a:ln/>
        </p:spPr>
        <p:txBody>
          <a:bodyPr/>
          <a:lstStyle/>
          <a:p>
            <a:endParaRPr lang="en-GB" sz="2800" dirty="0"/>
          </a:p>
        </p:txBody>
      </p:sp>
      <p:sp>
        <p:nvSpPr>
          <p:cNvPr id="20" name="Text 17"/>
          <p:cNvSpPr/>
          <p:nvPr/>
        </p:nvSpPr>
        <p:spPr>
          <a:xfrm>
            <a:off x="8402117" y="1965960"/>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EB Garamond" pitchFamily="34" charset="0"/>
                <a:ea typeface="EB Garamond" pitchFamily="34" charset="-122"/>
                <a:cs typeface="EB Garamond" pitchFamily="34" charset="-120"/>
              </a:rPr>
              <a:t>3</a:t>
            </a:r>
            <a:endParaRPr lang="en-US" sz="2400" dirty="0"/>
          </a:p>
        </p:txBody>
      </p:sp>
      <p:sp>
        <p:nvSpPr>
          <p:cNvPr id="21" name="Text 18"/>
          <p:cNvSpPr/>
          <p:nvPr/>
        </p:nvSpPr>
        <p:spPr>
          <a:xfrm>
            <a:off x="8996477" y="1947672"/>
            <a:ext cx="250941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Exit charge</a:t>
            </a:r>
            <a:endParaRPr lang="en-US" sz="2400" dirty="0"/>
          </a:p>
        </p:txBody>
      </p:sp>
      <p:sp>
        <p:nvSpPr>
          <p:cNvPr id="22" name="Text 19"/>
          <p:cNvSpPr/>
          <p:nvPr/>
        </p:nvSpPr>
        <p:spPr>
          <a:xfrm>
            <a:off x="8996477" y="2286000"/>
            <a:ext cx="2509418" cy="274320"/>
          </a:xfrm>
          <a:prstGeom prst="rect">
            <a:avLst/>
          </a:prstGeom>
          <a:noFill/>
          <a:ln/>
        </p:spPr>
        <p:txBody>
          <a:bodyPr wrap="square" lIns="0" tIns="0" rIns="0" bIns="0" rtlCol="0" anchor="ctr"/>
          <a:lstStyle/>
          <a:p>
            <a:pPr marL="0" indent="0">
              <a:buNone/>
            </a:pPr>
            <a:r>
              <a:rPr lang="en-US" i="1" dirty="0">
                <a:solidFill>
                  <a:srgbClr val="9C7B33"/>
                </a:solidFill>
                <a:latin typeface="EB Garamond" pitchFamily="34" charset="0"/>
                <a:ea typeface="EB Garamond" pitchFamily="34" charset="-122"/>
                <a:cs typeface="EB Garamond" pitchFamily="34" charset="-120"/>
              </a:rPr>
              <a:t>When money leaves</a:t>
            </a:r>
            <a:endParaRPr lang="en-US" dirty="0"/>
          </a:p>
        </p:txBody>
      </p:sp>
      <p:sp>
        <p:nvSpPr>
          <p:cNvPr id="23" name="Text 20"/>
          <p:cNvSpPr/>
          <p:nvPr/>
        </p:nvSpPr>
        <p:spPr>
          <a:xfrm>
            <a:off x="8402117" y="2697480"/>
            <a:ext cx="2966618" cy="137160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A small slice based on the last 10-year rate. E.g. £100k out → often just a few hundred pounds.</a:t>
            </a:r>
            <a:endParaRPr lang="en-US" sz="2000" dirty="0"/>
          </a:p>
        </p:txBody>
      </p:sp>
      <p:sp>
        <p:nvSpPr>
          <p:cNvPr id="24" name="Shape 21"/>
          <p:cNvSpPr/>
          <p:nvPr/>
        </p:nvSpPr>
        <p:spPr>
          <a:xfrm>
            <a:off x="548640" y="4434840"/>
            <a:ext cx="11094415" cy="1143000"/>
          </a:xfrm>
          <a:prstGeom prst="roundRect">
            <a:avLst>
              <a:gd name="adj" fmla="val 6400"/>
            </a:avLst>
          </a:prstGeom>
          <a:solidFill>
            <a:srgbClr val="E9F2EE"/>
          </a:solidFill>
          <a:ln/>
          <a:effectLst>
            <a:outerShdw blurRad="88900" dist="38100" dir="5400000" algn="bl" rotWithShape="0">
              <a:srgbClr val="000000">
                <a:alpha val="13000"/>
              </a:srgbClr>
            </a:outerShdw>
          </a:effectLst>
        </p:spPr>
        <p:txBody>
          <a:bodyPr/>
          <a:lstStyle/>
          <a:p>
            <a:endParaRPr lang="en-GB" sz="2800" dirty="0"/>
          </a:p>
        </p:txBody>
      </p:sp>
      <p:sp>
        <p:nvSpPr>
          <p:cNvPr id="25" name="Text 22"/>
          <p:cNvSpPr/>
          <p:nvPr/>
        </p:nvSpPr>
        <p:spPr>
          <a:xfrm>
            <a:off x="822960" y="4572000"/>
            <a:ext cx="10545775" cy="91440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The takeaway:  </a:t>
            </a:r>
            <a:r>
              <a:rPr lang="en-US" sz="2000" dirty="0">
                <a:solidFill>
                  <a:srgbClr val="1C2B27"/>
                </a:solidFill>
                <a:latin typeface="EB Garamond" pitchFamily="34" charset="0"/>
                <a:ea typeface="EB Garamond" pitchFamily="34" charset="-122"/>
                <a:cs typeface="EB Garamond" pitchFamily="34" charset="-120"/>
              </a:rPr>
              <a:t>you swap one big 40% bill for smaller, spread-out charges — and future growth escapes your estate. Note: bare trusts, life-interest (IPDI) trusts, bereaved-minor, 18–25 and disabled-person trusts usually AVOID the 10-year and exit charges, so they’re simpler.</a:t>
            </a:r>
            <a:endParaRPr lang="en-US" sz="2000" dirty="0"/>
          </a:p>
        </p:txBody>
      </p:sp>
      <p:sp>
        <p:nvSpPr>
          <p:cNvPr id="27" name="Text 2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40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400" dirty="0"/>
          </a:p>
        </p:txBody>
      </p:sp>
      <p:sp>
        <p:nvSpPr>
          <p:cNvPr id="28" name="Text 2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400" dirty="0">
                <a:solidFill>
                  <a:srgbClr val="5E726B"/>
                </a:solidFill>
                <a:latin typeface="EB Garamond" pitchFamily="34" charset="0"/>
                <a:ea typeface="EB Garamond" pitchFamily="34" charset="-122"/>
                <a:cs typeface="EB Garamond" pitchFamily="34" charset="-120"/>
              </a:rPr>
              <a:t>81</a:t>
            </a:r>
            <a:endParaRPr lang="en-US" sz="14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TRUSTS CREATED ON DEATH</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Will trusts — built into your will</a:t>
            </a:r>
            <a:endParaRPr lang="en-US" sz="3300" dirty="0"/>
          </a:p>
        </p:txBody>
      </p:sp>
      <p:sp>
        <p:nvSpPr>
          <p:cNvPr id="6" name="Text 3"/>
          <p:cNvSpPr/>
          <p:nvPr/>
        </p:nvSpPr>
        <p:spPr>
          <a:xfrm>
            <a:off x="548640" y="1554480"/>
            <a:ext cx="11094415" cy="411480"/>
          </a:xfrm>
          <a:prstGeom prst="rect">
            <a:avLst/>
          </a:prstGeom>
          <a:noFill/>
          <a:ln/>
        </p:spPr>
        <p:txBody>
          <a:bodyPr wrap="square" lIns="0" tIns="0" rIns="0" bIns="0" rtlCol="0" anchor="ctr"/>
          <a:lstStyle/>
          <a:p>
            <a:pPr marL="0" indent="0">
              <a:buNone/>
            </a:pPr>
            <a:r>
              <a:rPr lang="en-US" sz="2000" dirty="0">
                <a:solidFill>
                  <a:srgbClr val="5E726B"/>
                </a:solidFill>
                <a:latin typeface="EB Garamond" pitchFamily="34" charset="0"/>
                <a:ea typeface="EB Garamond" pitchFamily="34" charset="-122"/>
                <a:cs typeface="EB Garamond" pitchFamily="34" charset="-120"/>
              </a:rPr>
              <a:t>These only come into effect when you die. They’re often the most useful (and simplest) for families:</a:t>
            </a:r>
            <a:endParaRPr lang="en-US" sz="2000" dirty="0"/>
          </a:p>
        </p:txBody>
      </p:sp>
      <p:sp>
        <p:nvSpPr>
          <p:cNvPr id="7" name="Shape 4"/>
          <p:cNvSpPr/>
          <p:nvPr/>
        </p:nvSpPr>
        <p:spPr>
          <a:xfrm>
            <a:off x="548640" y="2057400"/>
            <a:ext cx="5318608" cy="1691640"/>
          </a:xfrm>
          <a:prstGeom prst="roundRect">
            <a:avLst>
              <a:gd name="adj" fmla="val 4324"/>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8" name="Text 5"/>
          <p:cNvSpPr/>
          <p:nvPr/>
        </p:nvSpPr>
        <p:spPr>
          <a:xfrm>
            <a:off x="822960" y="2240280"/>
            <a:ext cx="4769968" cy="36576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Life-interest (IPDI)</a:t>
            </a:r>
            <a:endParaRPr lang="en-US" sz="2400" dirty="0"/>
          </a:p>
        </p:txBody>
      </p:sp>
      <p:sp>
        <p:nvSpPr>
          <p:cNvPr id="9" name="Text 6"/>
          <p:cNvSpPr/>
          <p:nvPr/>
        </p:nvSpPr>
        <p:spPr>
          <a:xfrm>
            <a:off x="822960" y="2624328"/>
            <a:ext cx="4769968" cy="100584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Usually for a spouse — they use the home/ income for life, then it passes to the children. No tax on first death; keeps the home allowance.</a:t>
            </a:r>
            <a:endParaRPr lang="en-US" sz="2000" dirty="0"/>
          </a:p>
        </p:txBody>
      </p:sp>
      <p:sp>
        <p:nvSpPr>
          <p:cNvPr id="10" name="Shape 7"/>
          <p:cNvSpPr/>
          <p:nvPr/>
        </p:nvSpPr>
        <p:spPr>
          <a:xfrm>
            <a:off x="6324448" y="2057400"/>
            <a:ext cx="5318608" cy="1691640"/>
          </a:xfrm>
          <a:prstGeom prst="roundRect">
            <a:avLst>
              <a:gd name="adj" fmla="val 4324"/>
            </a:avLst>
          </a:prstGeom>
          <a:solidFill>
            <a:srgbClr val="F3F7F5"/>
          </a:solidFill>
          <a:ln/>
          <a:effectLst>
            <a:outerShdw blurRad="88900" dist="38100" dir="5400000" algn="bl" rotWithShape="0">
              <a:srgbClr val="000000">
                <a:alpha val="13000"/>
              </a:srgbClr>
            </a:outerShdw>
          </a:effectLst>
        </p:spPr>
        <p:txBody>
          <a:bodyPr/>
          <a:lstStyle/>
          <a:p>
            <a:endParaRPr lang="en-GB" sz="2800" dirty="0"/>
          </a:p>
        </p:txBody>
      </p:sp>
      <p:sp>
        <p:nvSpPr>
          <p:cNvPr id="11" name="Text 8"/>
          <p:cNvSpPr/>
          <p:nvPr/>
        </p:nvSpPr>
        <p:spPr>
          <a:xfrm>
            <a:off x="6598768" y="2240280"/>
            <a:ext cx="4769968" cy="36576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Bereaved-minor trust</a:t>
            </a:r>
            <a:endParaRPr lang="en-US" sz="2400" dirty="0"/>
          </a:p>
        </p:txBody>
      </p:sp>
      <p:sp>
        <p:nvSpPr>
          <p:cNvPr id="12" name="Text 9"/>
          <p:cNvSpPr/>
          <p:nvPr/>
        </p:nvSpPr>
        <p:spPr>
          <a:xfrm>
            <a:off x="6598768" y="2624328"/>
            <a:ext cx="4769968" cy="100584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For your own children under 18. Tax-efficient and still counts as passing to descendants (keeps the RNRB).</a:t>
            </a:r>
            <a:endParaRPr lang="en-US" sz="2000" dirty="0"/>
          </a:p>
        </p:txBody>
      </p:sp>
      <p:sp>
        <p:nvSpPr>
          <p:cNvPr id="13" name="Shape 10"/>
          <p:cNvSpPr/>
          <p:nvPr/>
        </p:nvSpPr>
        <p:spPr>
          <a:xfrm>
            <a:off x="548640" y="3931920"/>
            <a:ext cx="5318608" cy="1691640"/>
          </a:xfrm>
          <a:prstGeom prst="roundRect">
            <a:avLst>
              <a:gd name="adj" fmla="val 4324"/>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14" name="Text 11"/>
          <p:cNvSpPr/>
          <p:nvPr/>
        </p:nvSpPr>
        <p:spPr>
          <a:xfrm>
            <a:off x="822960" y="4114800"/>
            <a:ext cx="4769968" cy="36576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18–25 trust</a:t>
            </a:r>
            <a:endParaRPr lang="en-US" sz="2400" dirty="0"/>
          </a:p>
        </p:txBody>
      </p:sp>
      <p:sp>
        <p:nvSpPr>
          <p:cNvPr id="15" name="Text 12"/>
          <p:cNvSpPr/>
          <p:nvPr/>
        </p:nvSpPr>
        <p:spPr>
          <a:xfrm>
            <a:off x="822960" y="4498848"/>
            <a:ext cx="4769968" cy="100584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Holds assets for children up to age 25 with staggered access — more control than handing it over at 18. Small charges 18–25.</a:t>
            </a:r>
            <a:endParaRPr lang="en-US" sz="2000" dirty="0"/>
          </a:p>
        </p:txBody>
      </p:sp>
      <p:sp>
        <p:nvSpPr>
          <p:cNvPr id="16" name="Shape 13"/>
          <p:cNvSpPr/>
          <p:nvPr/>
        </p:nvSpPr>
        <p:spPr>
          <a:xfrm>
            <a:off x="6324448" y="3931920"/>
            <a:ext cx="5318608" cy="1691640"/>
          </a:xfrm>
          <a:prstGeom prst="roundRect">
            <a:avLst>
              <a:gd name="adj" fmla="val 4324"/>
            </a:avLst>
          </a:prstGeom>
          <a:solidFill>
            <a:srgbClr val="F3F7F5"/>
          </a:solidFill>
          <a:ln/>
          <a:effectLst>
            <a:outerShdw blurRad="88900" dist="38100" dir="5400000" algn="bl" rotWithShape="0">
              <a:srgbClr val="000000">
                <a:alpha val="13000"/>
              </a:srgbClr>
            </a:outerShdw>
          </a:effectLst>
        </p:spPr>
        <p:txBody>
          <a:bodyPr/>
          <a:lstStyle/>
          <a:p>
            <a:endParaRPr lang="en-GB" sz="2800" dirty="0"/>
          </a:p>
        </p:txBody>
      </p:sp>
      <p:sp>
        <p:nvSpPr>
          <p:cNvPr id="17" name="Text 14"/>
          <p:cNvSpPr/>
          <p:nvPr/>
        </p:nvSpPr>
        <p:spPr>
          <a:xfrm>
            <a:off x="6598768" y="4114800"/>
            <a:ext cx="4769968" cy="365760"/>
          </a:xfrm>
          <a:prstGeom prst="rect">
            <a:avLst/>
          </a:prstGeom>
          <a:noFill/>
          <a:ln/>
        </p:spPr>
        <p:txBody>
          <a:bodyPr wrap="square" lIns="0" tIns="0" rIns="0" bIns="0" rtlCol="0" anchor="ctr"/>
          <a:lstStyle/>
          <a:p>
            <a:pPr marL="0" indent="0">
              <a:buNone/>
            </a:pPr>
            <a:r>
              <a:rPr lang="en-US" sz="2400" b="1" dirty="0">
                <a:solidFill>
                  <a:srgbClr val="2C7A6B"/>
                </a:solidFill>
                <a:latin typeface="EB Garamond" pitchFamily="34" charset="0"/>
                <a:ea typeface="EB Garamond" pitchFamily="34" charset="-122"/>
                <a:cs typeface="EB Garamond" pitchFamily="34" charset="-120"/>
              </a:rPr>
              <a:t>Disabled / vulnerable</a:t>
            </a:r>
            <a:endParaRPr lang="en-US" sz="2400" dirty="0"/>
          </a:p>
        </p:txBody>
      </p:sp>
      <p:sp>
        <p:nvSpPr>
          <p:cNvPr id="18" name="Text 15"/>
          <p:cNvSpPr/>
          <p:nvPr/>
        </p:nvSpPr>
        <p:spPr>
          <a:xfrm>
            <a:off x="6598768" y="4498848"/>
            <a:ext cx="4769968" cy="1005840"/>
          </a:xfrm>
          <a:prstGeom prst="rect">
            <a:avLst/>
          </a:prstGeom>
          <a:noFill/>
          <a:ln/>
        </p:spPr>
        <p:txBody>
          <a:bodyPr wrap="square" lIns="0" tIns="0" rIns="0" bIns="0" rtlCol="0" anchor="t"/>
          <a:lstStyle/>
          <a:p>
            <a:pPr marL="0" indent="0">
              <a:buNone/>
            </a:pPr>
            <a:r>
              <a:rPr lang="en-US" sz="2000" dirty="0">
                <a:solidFill>
                  <a:srgbClr val="1C2B27"/>
                </a:solidFill>
                <a:latin typeface="EB Garamond" pitchFamily="34" charset="0"/>
                <a:ea typeface="EB Garamond" pitchFamily="34" charset="-122"/>
                <a:cs typeface="EB Garamond" pitchFamily="34" charset="-120"/>
              </a:rPr>
              <a:t>For an heir with long-term needs — protects their means-tested benefits and gives managed, lifelong support.</a:t>
            </a:r>
            <a:endParaRPr lang="en-US" sz="2000" dirty="0"/>
          </a:p>
        </p:txBody>
      </p:sp>
      <p:sp>
        <p:nvSpPr>
          <p:cNvPr id="20" name="Text 1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1" name="Text 1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82</a:t>
            </a:r>
            <a:endParaRPr lang="en-US" sz="105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FLAGSHIP SOLUTION</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Life-interest trust: protect the widow AND the home</a:t>
            </a:r>
            <a:endParaRPr lang="en-US" sz="3300" dirty="0"/>
          </a:p>
        </p:txBody>
      </p:sp>
      <p:sp>
        <p:nvSpPr>
          <p:cNvPr id="6" name="Shape 3"/>
          <p:cNvSpPr/>
          <p:nvPr/>
        </p:nvSpPr>
        <p:spPr>
          <a:xfrm>
            <a:off x="548640" y="1600200"/>
            <a:ext cx="11094415" cy="1234440"/>
          </a:xfrm>
          <a:prstGeom prst="roundRect">
            <a:avLst>
              <a:gd name="adj" fmla="val 5926"/>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55648"/>
            <a:ext cx="10545775" cy="100584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The scenario the Sulaiman family needed.  </a:t>
            </a:r>
            <a:r>
              <a:rPr lang="en-US" dirty="0">
                <a:solidFill>
                  <a:srgbClr val="1C2B27"/>
                </a:solidFill>
                <a:latin typeface="EB Garamond" pitchFamily="34" charset="0"/>
                <a:ea typeface="EB Garamond" pitchFamily="34" charset="-122"/>
                <a:cs typeface="EB Garamond" pitchFamily="34" charset="-120"/>
              </a:rPr>
              <a:t>Leave the home into a life-interest trust with your spouse as ‘life tenant’. She can live there for life (and the trust can even let her sell and move if she needs the money), then it passes to the children — exactly the Islamic outcome, with no tax on the first death.</a:t>
            </a:r>
            <a:endParaRPr lang="en-US" dirty="0"/>
          </a:p>
        </p:txBody>
      </p:sp>
      <p:sp>
        <p:nvSpPr>
          <p:cNvPr id="8" name="Shape 5"/>
          <p:cNvSpPr/>
          <p:nvPr/>
        </p:nvSpPr>
        <p:spPr>
          <a:xfrm>
            <a:off x="548640" y="3063240"/>
            <a:ext cx="5318608" cy="2779776"/>
          </a:xfrm>
          <a:prstGeom prst="roundRect">
            <a:avLst>
              <a:gd name="adj" fmla="val 2963"/>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9" name="Text 6"/>
          <p:cNvSpPr/>
          <p:nvPr/>
        </p:nvSpPr>
        <p:spPr>
          <a:xfrm>
            <a:off x="822960" y="3218688"/>
            <a:ext cx="4769968" cy="36576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What it achieves</a:t>
            </a:r>
            <a:endParaRPr lang="en-US" dirty="0"/>
          </a:p>
        </p:txBody>
      </p:sp>
      <p:sp>
        <p:nvSpPr>
          <p:cNvPr id="10" name="Text 7"/>
          <p:cNvSpPr/>
          <p:nvPr/>
        </p:nvSpPr>
        <p:spPr>
          <a:xfrm>
            <a:off x="822960" y="3611880"/>
            <a:ext cx="4769968" cy="1828800"/>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Spouse is secure in the home for life.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Flexibility to sell and downsize if needed.</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Children’s inheritance is locked in, </a:t>
            </a:r>
            <a:r>
              <a:rPr lang="en-US" b="1" dirty="0">
                <a:solidFill>
                  <a:srgbClr val="1C2B27"/>
                </a:solidFill>
                <a:latin typeface="EB Garamond" pitchFamily="34" charset="0"/>
                <a:ea typeface="EB Garamond" pitchFamily="34" charset="-122"/>
                <a:cs typeface="EB Garamond" pitchFamily="34" charset="-120"/>
              </a:rPr>
              <a:t>but delayed</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Spouse exemption → tax bill on first death = £0.</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Keeps the residence allowance for the children.</a:t>
            </a:r>
            <a:endParaRPr lang="en-US" dirty="0"/>
          </a:p>
        </p:txBody>
      </p:sp>
      <p:sp>
        <p:nvSpPr>
          <p:cNvPr id="11" name="Shape 8"/>
          <p:cNvSpPr/>
          <p:nvPr/>
        </p:nvSpPr>
        <p:spPr>
          <a:xfrm>
            <a:off x="6324448" y="3063239"/>
            <a:ext cx="5318608" cy="2731273"/>
          </a:xfrm>
          <a:prstGeom prst="roundRect">
            <a:avLst>
              <a:gd name="adj" fmla="val 2963"/>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2" name="Text 9"/>
          <p:cNvSpPr/>
          <p:nvPr/>
        </p:nvSpPr>
        <p:spPr>
          <a:xfrm>
            <a:off x="6598768" y="3218688"/>
            <a:ext cx="4769968" cy="36576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The Islamic angle</a:t>
            </a:r>
            <a:endParaRPr lang="en-US" dirty="0"/>
          </a:p>
        </p:txBody>
      </p:sp>
      <p:sp>
        <p:nvSpPr>
          <p:cNvPr id="13" name="Text 10"/>
          <p:cNvSpPr/>
          <p:nvPr/>
        </p:nvSpPr>
        <p:spPr>
          <a:xfrm>
            <a:off x="6598768" y="3611880"/>
            <a:ext cx="4769968" cy="2013668"/>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The trust must ultimately deliver each heir’s correct </a:t>
            </a:r>
            <a:r>
              <a:rPr lang="en-US" dirty="0" err="1">
                <a:solidFill>
                  <a:srgbClr val="1C2B27"/>
                </a:solidFill>
                <a:latin typeface="EB Garamond" pitchFamily="34" charset="0"/>
                <a:ea typeface="EB Garamond" pitchFamily="34" charset="-122"/>
                <a:cs typeface="EB Garamond" pitchFamily="34" charset="-120"/>
              </a:rPr>
              <a:t>Shari‘ah</a:t>
            </a:r>
            <a:r>
              <a:rPr lang="en-US" dirty="0">
                <a:solidFill>
                  <a:srgbClr val="1C2B27"/>
                </a:solidFill>
                <a:latin typeface="EB Garamond" pitchFamily="34" charset="0"/>
                <a:ea typeface="EB Garamond" pitchFamily="34" charset="-122"/>
                <a:cs typeface="EB Garamond" pitchFamily="34" charset="-120"/>
              </a:rPr>
              <a:t> share </a:t>
            </a:r>
            <a:r>
              <a:rPr lang="en-US" b="1" dirty="0">
                <a:solidFill>
                  <a:srgbClr val="1C2B27"/>
                </a:solidFill>
                <a:latin typeface="EB Garamond" pitchFamily="34" charset="0"/>
                <a:ea typeface="EB Garamond" pitchFamily="34" charset="-122"/>
                <a:cs typeface="EB Garamond" pitchFamily="34" charset="-120"/>
              </a:rPr>
              <a:t>when they want it</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A ‘letter of wishes’ guides trustees on the Islamic split of the capital.</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Avoid ‘gift with reservation’ traps — set up properly via the will.</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Confirm the structure with a Mufti AND solicitor.</a:t>
            </a:r>
            <a:endParaRPr lang="en-US" dirty="0"/>
          </a:p>
        </p:txBody>
      </p:sp>
      <p:sp>
        <p:nvSpPr>
          <p:cNvPr id="14" name="Text 11"/>
          <p:cNvSpPr/>
          <p:nvPr/>
        </p:nvSpPr>
        <p:spPr>
          <a:xfrm>
            <a:off x="548640" y="5916168"/>
            <a:ext cx="11094415" cy="320040"/>
          </a:xfrm>
          <a:prstGeom prst="rect">
            <a:avLst/>
          </a:prstGeom>
          <a:noFill/>
          <a:ln/>
        </p:spPr>
        <p:txBody>
          <a:bodyPr wrap="square" lIns="0" tIns="0" rIns="0" bIns="0" rtlCol="0" anchor="ctr"/>
          <a:lstStyle/>
          <a:p>
            <a:pPr marL="0" indent="0">
              <a:buNone/>
            </a:pPr>
            <a:r>
              <a:rPr lang="en-US" sz="1600" i="1" dirty="0">
                <a:solidFill>
                  <a:srgbClr val="9C7B33"/>
                </a:solidFill>
                <a:latin typeface="EB Garamond" pitchFamily="34" charset="0"/>
                <a:ea typeface="EB Garamond" pitchFamily="34" charset="-122"/>
                <a:cs typeface="EB Garamond" pitchFamily="34" charset="-120"/>
              </a:rPr>
              <a:t>In a classic £800k example, this approach saved around £150,000 in tax versus a basic will.</a:t>
            </a:r>
            <a:endParaRPr lang="en-US" sz="1600" dirty="0"/>
          </a:p>
        </p:txBody>
      </p:sp>
      <p:sp>
        <p:nvSpPr>
          <p:cNvPr id="16" name="Text 12"/>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7" name="Text 13"/>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83</a:t>
            </a:r>
            <a:endParaRPr lang="en-US" sz="105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BE HONEST ABOUT THIS</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catch: a trust can delay the children’s right</a:t>
            </a:r>
            <a:endParaRPr lang="en-US" sz="3300" dirty="0"/>
          </a:p>
        </p:txBody>
      </p:sp>
      <p:sp>
        <p:nvSpPr>
          <p:cNvPr id="6" name="Shape 3"/>
          <p:cNvSpPr/>
          <p:nvPr/>
        </p:nvSpPr>
        <p:spPr>
          <a:xfrm>
            <a:off x="548640" y="1645920"/>
            <a:ext cx="11094415" cy="1097280"/>
          </a:xfrm>
          <a:prstGeom prst="roundRect">
            <a:avLst>
              <a:gd name="adj" fmla="val 6667"/>
            </a:avLst>
          </a:prstGeom>
          <a:solidFill>
            <a:srgbClr val="F7ECEC"/>
          </a:solidFill>
          <a:ln/>
          <a:effectLst>
            <a:outerShdw blurRad="88900" dist="38100" dir="5400000" algn="bl" rotWithShape="0">
              <a:srgbClr val="000000">
                <a:alpha val="13000"/>
              </a:srgbClr>
            </a:outerShdw>
          </a:effectLst>
        </p:spPr>
        <p:txBody>
          <a:bodyPr/>
          <a:lstStyle/>
          <a:p>
            <a:endParaRPr lang="en-GB" sz="2000" dirty="0"/>
          </a:p>
        </p:txBody>
      </p:sp>
      <p:sp>
        <p:nvSpPr>
          <p:cNvPr id="7" name="Text 4"/>
          <p:cNvSpPr/>
          <p:nvPr/>
        </p:nvSpPr>
        <p:spPr>
          <a:xfrm>
            <a:off x="822960" y="1801368"/>
            <a:ext cx="10545775" cy="868680"/>
          </a:xfrm>
          <a:prstGeom prst="rect">
            <a:avLst/>
          </a:prstGeom>
          <a:noFill/>
          <a:ln/>
        </p:spPr>
        <p:txBody>
          <a:bodyPr wrap="square" lIns="0" tIns="0" rIns="0" bIns="0" rtlCol="0" anchor="t"/>
          <a:lstStyle/>
          <a:p>
            <a:pPr marL="0" indent="0">
              <a:buNone/>
            </a:pPr>
            <a:r>
              <a:rPr lang="en-US" sz="1600" b="1" dirty="0">
                <a:solidFill>
                  <a:srgbClr val="B23A3A"/>
                </a:solidFill>
                <a:latin typeface="EB Garamond" pitchFamily="34" charset="0"/>
                <a:ea typeface="EB Garamond" pitchFamily="34" charset="-122"/>
                <a:cs typeface="EB Garamond" pitchFamily="34" charset="-120"/>
              </a:rPr>
              <a:t>The Sharī‘ah principle:  </a:t>
            </a:r>
            <a:r>
              <a:rPr lang="en-US" sz="1600" dirty="0">
                <a:solidFill>
                  <a:srgbClr val="1C2B27"/>
                </a:solidFill>
                <a:latin typeface="EB Garamond" pitchFamily="34" charset="0"/>
                <a:ea typeface="EB Garamond" pitchFamily="34" charset="-122"/>
                <a:cs typeface="EB Garamond" pitchFamily="34" charset="-120"/>
              </a:rPr>
              <a:t>The moment a person dies, each heir OWNS their share straight away. The children’s two-thirds is legally theirs from day one — not a promise for ‘later’.</a:t>
            </a:r>
            <a:endParaRPr lang="en-US" sz="1600" dirty="0"/>
          </a:p>
        </p:txBody>
      </p:sp>
      <p:sp>
        <p:nvSpPr>
          <p:cNvPr id="8" name="Shape 5"/>
          <p:cNvSpPr/>
          <p:nvPr/>
        </p:nvSpPr>
        <p:spPr>
          <a:xfrm>
            <a:off x="548640" y="2971800"/>
            <a:ext cx="5318608" cy="2697480"/>
          </a:xfrm>
          <a:prstGeom prst="roundRect">
            <a:avLst>
              <a:gd name="adj" fmla="val 2712"/>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9" name="Text 6"/>
          <p:cNvSpPr/>
          <p:nvPr/>
        </p:nvSpPr>
        <p:spPr>
          <a:xfrm>
            <a:off x="822960" y="3127248"/>
            <a:ext cx="4769968" cy="365760"/>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Where the clash comes from</a:t>
            </a:r>
            <a:endParaRPr lang="en-US" sz="1600" dirty="0"/>
          </a:p>
        </p:txBody>
      </p:sp>
      <p:sp>
        <p:nvSpPr>
          <p:cNvPr id="10" name="Text 7"/>
          <p:cNvSpPr/>
          <p:nvPr/>
        </p:nvSpPr>
        <p:spPr>
          <a:xfrm>
            <a:off x="822960" y="3529584"/>
            <a:ext cx="4769968" cy="20574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A life-interest trust lets the widow live in the home for life.</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But the children may not get their share for years — sometimes decades.</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Delaying an heir’s right, without their agreement, is withholding what is theirs.</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You CANNOT, by your will alone, force adult heirs to wait.</a:t>
            </a:r>
            <a:endParaRPr lang="en-US" sz="1600" dirty="0"/>
          </a:p>
        </p:txBody>
      </p:sp>
      <p:sp>
        <p:nvSpPr>
          <p:cNvPr id="11" name="Shape 8"/>
          <p:cNvSpPr/>
          <p:nvPr/>
        </p:nvSpPr>
        <p:spPr>
          <a:xfrm>
            <a:off x="6324448" y="2971800"/>
            <a:ext cx="5318608" cy="2697480"/>
          </a:xfrm>
          <a:prstGeom prst="roundRect">
            <a:avLst>
              <a:gd name="adj" fmla="val 2712"/>
            </a:avLst>
          </a:prstGeom>
          <a:solidFill>
            <a:srgbClr val="F7ECEC"/>
          </a:solidFill>
          <a:ln/>
          <a:effectLst>
            <a:outerShdw blurRad="88900" dist="38100" dir="5400000" algn="bl" rotWithShape="0">
              <a:srgbClr val="000000">
                <a:alpha val="13000"/>
              </a:srgbClr>
            </a:outerShdw>
          </a:effectLst>
        </p:spPr>
        <p:txBody>
          <a:bodyPr/>
          <a:lstStyle/>
          <a:p>
            <a:endParaRPr lang="en-GB" sz="2000" dirty="0"/>
          </a:p>
        </p:txBody>
      </p:sp>
      <p:sp>
        <p:nvSpPr>
          <p:cNvPr id="12" name="Text 9"/>
          <p:cNvSpPr/>
          <p:nvPr/>
        </p:nvSpPr>
        <p:spPr>
          <a:xfrm>
            <a:off x="6598768" y="3127248"/>
            <a:ext cx="4769968" cy="365760"/>
          </a:xfrm>
          <a:prstGeom prst="rect">
            <a:avLst/>
          </a:prstGeom>
          <a:noFill/>
          <a:ln/>
        </p:spPr>
        <p:txBody>
          <a:bodyPr wrap="square" lIns="0" tIns="0" rIns="0" bIns="0" rtlCol="0" anchor="ctr"/>
          <a:lstStyle/>
          <a:p>
            <a:pPr marL="0" indent="0">
              <a:buNone/>
            </a:pPr>
            <a:r>
              <a:rPr lang="en-US" sz="1600" b="1" dirty="0">
                <a:solidFill>
                  <a:srgbClr val="B23A3A"/>
                </a:solidFill>
                <a:latin typeface="EB Garamond" pitchFamily="34" charset="0"/>
                <a:ea typeface="EB Garamond" pitchFamily="34" charset="-122"/>
                <a:cs typeface="EB Garamond" pitchFamily="34" charset="-120"/>
              </a:rPr>
              <a:t>Who is most at risk</a:t>
            </a:r>
            <a:endParaRPr lang="en-US" sz="1600" dirty="0"/>
          </a:p>
        </p:txBody>
      </p:sp>
      <p:sp>
        <p:nvSpPr>
          <p:cNvPr id="13" name="Text 10"/>
          <p:cNvSpPr/>
          <p:nvPr/>
        </p:nvSpPr>
        <p:spPr>
          <a:xfrm>
            <a:off x="6598768" y="3529584"/>
            <a:ext cx="4769968" cy="20574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Adult children who want — or genuinely need — their share now.</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Minor children: a guardian or trustee cannot simply waive their right.</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Second marriages, where the home’s children and the widow are different people.</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Family trust breaks down if a child feels quietly shut out.</a:t>
            </a:r>
            <a:endParaRPr lang="en-US" sz="1600" dirty="0"/>
          </a:p>
        </p:txBody>
      </p:sp>
      <p:sp>
        <p:nvSpPr>
          <p:cNvPr id="14" name="Shape 11"/>
          <p:cNvSpPr/>
          <p:nvPr/>
        </p:nvSpPr>
        <p:spPr>
          <a:xfrm>
            <a:off x="548640" y="5806440"/>
            <a:ext cx="11094415" cy="658368"/>
          </a:xfrm>
          <a:prstGeom prst="roundRect">
            <a:avLst>
              <a:gd name="adj" fmla="val 11111"/>
            </a:avLst>
          </a:prstGeom>
          <a:solidFill>
            <a:srgbClr val="F7ECEC"/>
          </a:solidFill>
          <a:ln/>
        </p:spPr>
        <p:txBody>
          <a:bodyPr/>
          <a:lstStyle/>
          <a:p>
            <a:endParaRPr lang="en-GB" sz="2000" dirty="0"/>
          </a:p>
        </p:txBody>
      </p:sp>
      <p:sp>
        <p:nvSpPr>
          <p:cNvPr id="15" name="Text 12"/>
          <p:cNvSpPr/>
          <p:nvPr/>
        </p:nvSpPr>
        <p:spPr>
          <a:xfrm>
            <a:off x="822960" y="5879592"/>
            <a:ext cx="10545775" cy="512064"/>
          </a:xfrm>
          <a:prstGeom prst="rect">
            <a:avLst/>
          </a:prstGeom>
          <a:noFill/>
          <a:ln/>
        </p:spPr>
        <p:txBody>
          <a:bodyPr wrap="square" lIns="0" tIns="0" rIns="0" bIns="0" rtlCol="0" anchor="ctr"/>
          <a:lstStyle/>
          <a:p>
            <a:pPr marL="0" indent="0">
              <a:buNone/>
            </a:pPr>
            <a:r>
              <a:rPr lang="en-US" sz="1600" b="1" dirty="0">
                <a:solidFill>
                  <a:srgbClr val="B23A3A"/>
                </a:solidFill>
                <a:latin typeface="EB Garamond" pitchFamily="34" charset="0"/>
                <a:ea typeface="EB Garamond" pitchFamily="34" charset="-122"/>
                <a:cs typeface="EB Garamond" pitchFamily="34" charset="-120"/>
              </a:rPr>
              <a:t>The ruling:  </a:t>
            </a:r>
            <a:r>
              <a:rPr lang="en-US" sz="1600" dirty="0">
                <a:solidFill>
                  <a:srgbClr val="1C2B27"/>
                </a:solidFill>
                <a:latin typeface="EB Garamond" pitchFamily="34" charset="0"/>
                <a:ea typeface="EB Garamond" pitchFamily="34" charset="-122"/>
                <a:cs typeface="EB Garamond" pitchFamily="34" charset="-120"/>
              </a:rPr>
              <a:t>once a competent (adult, sane) heir asks for their share, withholding or delaying it is unlawful — a form of injustice (ẓulm) and consuming others’ wealth wrongfully. It must be given. They may CHOOSE to wait; they can never be forced to.</a:t>
            </a:r>
            <a:endParaRPr lang="en-US" sz="1600" dirty="0"/>
          </a:p>
        </p:txBody>
      </p:sp>
      <p:sp>
        <p:nvSpPr>
          <p:cNvPr id="17" name="Text 1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8" name="Text 1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84</a:t>
            </a:r>
            <a:endParaRPr lang="en-US" sz="105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FIX</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Protect the widow WITHOUT denying the children</a:t>
            </a:r>
            <a:endParaRPr lang="en-US" sz="3300" dirty="0"/>
          </a:p>
        </p:txBody>
      </p:sp>
      <p:sp>
        <p:nvSpPr>
          <p:cNvPr id="6" name="Text 3"/>
          <p:cNvSpPr/>
          <p:nvPr/>
        </p:nvSpPr>
        <p:spPr>
          <a:xfrm>
            <a:off x="548640" y="1481328"/>
            <a:ext cx="11094415" cy="365760"/>
          </a:xfrm>
          <a:prstGeom prst="rect">
            <a:avLst/>
          </a:prstGeom>
          <a:noFill/>
          <a:ln/>
        </p:spPr>
        <p:txBody>
          <a:bodyPr wrap="square" lIns="0" tIns="0" rIns="0" bIns="0" rtlCol="0" anchor="ctr"/>
          <a:lstStyle/>
          <a:p>
            <a:pPr marL="0" indent="0">
              <a:buNone/>
            </a:pPr>
            <a:r>
              <a:rPr lang="en-US" dirty="0">
                <a:solidFill>
                  <a:srgbClr val="5E726B"/>
                </a:solidFill>
                <a:latin typeface="EB Garamond" pitchFamily="34" charset="0"/>
                <a:ea typeface="EB Garamond" pitchFamily="34" charset="-122"/>
                <a:cs typeface="EB Garamond" pitchFamily="34" charset="-120"/>
              </a:rPr>
              <a:t>Six ways to keep the widow secure while still honouring every child’s Sharī‘ah right:</a:t>
            </a:r>
            <a:endParaRPr lang="en-US" dirty="0"/>
          </a:p>
        </p:txBody>
      </p:sp>
      <p:sp>
        <p:nvSpPr>
          <p:cNvPr id="7" name="Shape 4"/>
          <p:cNvSpPr/>
          <p:nvPr/>
        </p:nvSpPr>
        <p:spPr>
          <a:xfrm>
            <a:off x="548640" y="1965960"/>
            <a:ext cx="3515258" cy="1764792"/>
          </a:xfrm>
          <a:prstGeom prst="roundRect">
            <a:avLst>
              <a:gd name="adj" fmla="val 4494"/>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8" name="Shape 5"/>
          <p:cNvSpPr/>
          <p:nvPr/>
        </p:nvSpPr>
        <p:spPr>
          <a:xfrm>
            <a:off x="777240" y="2185416"/>
            <a:ext cx="457200" cy="457200"/>
          </a:xfrm>
          <a:prstGeom prst="ellipse">
            <a:avLst/>
          </a:prstGeom>
          <a:solidFill>
            <a:srgbClr val="2C7A6B"/>
          </a:solidFill>
          <a:ln/>
        </p:spPr>
        <p:txBody>
          <a:bodyPr/>
          <a:lstStyle/>
          <a:p>
            <a:endParaRPr lang="en-GB" sz="2400" dirty="0"/>
          </a:p>
        </p:txBody>
      </p:sp>
      <p:sp>
        <p:nvSpPr>
          <p:cNvPr id="9" name="Text 6"/>
          <p:cNvSpPr/>
          <p:nvPr/>
        </p:nvSpPr>
        <p:spPr>
          <a:xfrm>
            <a:off x="777240" y="218541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10" name="Text 7"/>
          <p:cNvSpPr/>
          <p:nvPr/>
        </p:nvSpPr>
        <p:spPr>
          <a:xfrm>
            <a:off x="1353312" y="2148840"/>
            <a:ext cx="2600858" cy="50292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Get the heirs’ free consent</a:t>
            </a:r>
            <a:endParaRPr lang="en-US" dirty="0"/>
          </a:p>
        </p:txBody>
      </p:sp>
      <p:sp>
        <p:nvSpPr>
          <p:cNvPr id="11" name="Text 8"/>
          <p:cNvSpPr/>
          <p:nvPr/>
        </p:nvSpPr>
        <p:spPr>
          <a:xfrm>
            <a:off x="777240" y="2715768"/>
            <a:ext cx="3058058" cy="758952"/>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Adult, sane heirs may WILLINGLY agree to let her stay. A signed family agreement is the cleanest, fully-Islamic route.</a:t>
            </a:r>
            <a:endParaRPr lang="en-US" sz="1600" dirty="0"/>
          </a:p>
        </p:txBody>
      </p:sp>
      <p:sp>
        <p:nvSpPr>
          <p:cNvPr id="12" name="Shape 9"/>
          <p:cNvSpPr/>
          <p:nvPr/>
        </p:nvSpPr>
        <p:spPr>
          <a:xfrm>
            <a:off x="4338218" y="1965960"/>
            <a:ext cx="3515258" cy="1627632"/>
          </a:xfrm>
          <a:prstGeom prst="roundRect">
            <a:avLst>
              <a:gd name="adj" fmla="val 4494"/>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3" name="Shape 10"/>
          <p:cNvSpPr/>
          <p:nvPr/>
        </p:nvSpPr>
        <p:spPr>
          <a:xfrm>
            <a:off x="4566818" y="2185416"/>
            <a:ext cx="457200" cy="457200"/>
          </a:xfrm>
          <a:prstGeom prst="ellipse">
            <a:avLst/>
          </a:prstGeom>
          <a:solidFill>
            <a:srgbClr val="2C7A6B"/>
          </a:solidFill>
          <a:ln/>
        </p:spPr>
        <p:txBody>
          <a:bodyPr/>
          <a:lstStyle/>
          <a:p>
            <a:endParaRPr lang="en-GB" sz="2400" dirty="0"/>
          </a:p>
        </p:txBody>
      </p:sp>
      <p:sp>
        <p:nvSpPr>
          <p:cNvPr id="14" name="Text 11"/>
          <p:cNvSpPr/>
          <p:nvPr/>
        </p:nvSpPr>
        <p:spPr>
          <a:xfrm>
            <a:off x="4566818" y="218541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15" name="Text 12"/>
          <p:cNvSpPr/>
          <p:nvPr/>
        </p:nvSpPr>
        <p:spPr>
          <a:xfrm>
            <a:off x="5142890" y="2148840"/>
            <a:ext cx="2600858" cy="50292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Give value, not just ‘later’</a:t>
            </a:r>
            <a:endParaRPr lang="en-US" dirty="0"/>
          </a:p>
        </p:txBody>
      </p:sp>
      <p:sp>
        <p:nvSpPr>
          <p:cNvPr id="16" name="Text 13"/>
          <p:cNvSpPr/>
          <p:nvPr/>
        </p:nvSpPr>
        <p:spPr>
          <a:xfrm>
            <a:off x="4566817" y="2715768"/>
            <a:ext cx="3126069" cy="758952"/>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The widow pays rent into the children’s trust, or each child’s share is fixed as a secured charge on the home — so they receive value now.</a:t>
            </a:r>
            <a:endParaRPr lang="en-US" sz="1600" dirty="0"/>
          </a:p>
        </p:txBody>
      </p:sp>
      <p:sp>
        <p:nvSpPr>
          <p:cNvPr id="17" name="Shape 14"/>
          <p:cNvSpPr/>
          <p:nvPr/>
        </p:nvSpPr>
        <p:spPr>
          <a:xfrm>
            <a:off x="8127797" y="1965960"/>
            <a:ext cx="3515258" cy="1627632"/>
          </a:xfrm>
          <a:prstGeom prst="roundRect">
            <a:avLst>
              <a:gd name="adj" fmla="val 4494"/>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18" name="Shape 15"/>
          <p:cNvSpPr/>
          <p:nvPr/>
        </p:nvSpPr>
        <p:spPr>
          <a:xfrm>
            <a:off x="8356397" y="2185416"/>
            <a:ext cx="457200" cy="457200"/>
          </a:xfrm>
          <a:prstGeom prst="ellipse">
            <a:avLst/>
          </a:prstGeom>
          <a:solidFill>
            <a:srgbClr val="2C7A6B"/>
          </a:solidFill>
          <a:ln/>
        </p:spPr>
        <p:txBody>
          <a:bodyPr/>
          <a:lstStyle/>
          <a:p>
            <a:endParaRPr lang="en-GB" sz="2400" dirty="0"/>
          </a:p>
        </p:txBody>
      </p:sp>
      <p:sp>
        <p:nvSpPr>
          <p:cNvPr id="19" name="Text 16"/>
          <p:cNvSpPr/>
          <p:nvPr/>
        </p:nvSpPr>
        <p:spPr>
          <a:xfrm>
            <a:off x="8356397" y="218541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20" name="Text 17"/>
          <p:cNvSpPr/>
          <p:nvPr/>
        </p:nvSpPr>
        <p:spPr>
          <a:xfrm>
            <a:off x="8932469" y="2148840"/>
            <a:ext cx="2600858" cy="50292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Fund it from your own side</a:t>
            </a:r>
            <a:endParaRPr lang="en-US" dirty="0"/>
          </a:p>
        </p:txBody>
      </p:sp>
      <p:sp>
        <p:nvSpPr>
          <p:cNvPr id="21" name="Text 18"/>
          <p:cNvSpPr/>
          <p:nvPr/>
        </p:nvSpPr>
        <p:spPr>
          <a:xfrm>
            <a:off x="8356397" y="2715768"/>
            <a:ext cx="3058058" cy="758952"/>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Use the wife’s own 1/8, lifetime gifts to her (a valid hiba), or put a share of the home in her name while you live — so less of the children’s 2/3 is tied up.</a:t>
            </a:r>
            <a:endParaRPr lang="en-US" sz="1600" dirty="0"/>
          </a:p>
        </p:txBody>
      </p:sp>
      <p:sp>
        <p:nvSpPr>
          <p:cNvPr id="22" name="Shape 19"/>
          <p:cNvSpPr/>
          <p:nvPr/>
        </p:nvSpPr>
        <p:spPr>
          <a:xfrm>
            <a:off x="548640" y="3794760"/>
            <a:ext cx="3515258" cy="1792224"/>
          </a:xfrm>
          <a:prstGeom prst="roundRect">
            <a:avLst>
              <a:gd name="adj" fmla="val 4494"/>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23" name="Shape 20"/>
          <p:cNvSpPr/>
          <p:nvPr/>
        </p:nvSpPr>
        <p:spPr>
          <a:xfrm>
            <a:off x="777240" y="4014216"/>
            <a:ext cx="457200" cy="457200"/>
          </a:xfrm>
          <a:prstGeom prst="ellipse">
            <a:avLst/>
          </a:prstGeom>
          <a:solidFill>
            <a:srgbClr val="2C7A6B"/>
          </a:solidFill>
          <a:ln/>
        </p:spPr>
        <p:txBody>
          <a:bodyPr/>
          <a:lstStyle/>
          <a:p>
            <a:endParaRPr lang="en-GB" sz="2400" dirty="0"/>
          </a:p>
        </p:txBody>
      </p:sp>
      <p:sp>
        <p:nvSpPr>
          <p:cNvPr id="24" name="Text 21"/>
          <p:cNvSpPr/>
          <p:nvPr/>
        </p:nvSpPr>
        <p:spPr>
          <a:xfrm>
            <a:off x="777240" y="401421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4</a:t>
            </a:r>
            <a:endParaRPr lang="en-US" sz="2000" dirty="0"/>
          </a:p>
        </p:txBody>
      </p:sp>
      <p:sp>
        <p:nvSpPr>
          <p:cNvPr id="25" name="Text 22"/>
          <p:cNvSpPr/>
          <p:nvPr/>
        </p:nvSpPr>
        <p:spPr>
          <a:xfrm>
            <a:off x="1353312" y="3977640"/>
            <a:ext cx="2600858" cy="50292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Protect minors’ shares</a:t>
            </a:r>
            <a:endParaRPr lang="en-US" dirty="0"/>
          </a:p>
        </p:txBody>
      </p:sp>
      <p:sp>
        <p:nvSpPr>
          <p:cNvPr id="26" name="Text 23"/>
          <p:cNvSpPr/>
          <p:nvPr/>
        </p:nvSpPr>
        <p:spPr>
          <a:xfrm>
            <a:off x="777240" y="4544568"/>
            <a:ext cx="3058058" cy="758952"/>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No one may waive a child’s right. Ring-fence it, never erode the capital, and release it in full when they reach adulthood.</a:t>
            </a:r>
            <a:endParaRPr lang="en-US" sz="1600" dirty="0"/>
          </a:p>
        </p:txBody>
      </p:sp>
      <p:sp>
        <p:nvSpPr>
          <p:cNvPr id="27" name="Shape 24"/>
          <p:cNvSpPr/>
          <p:nvPr/>
        </p:nvSpPr>
        <p:spPr>
          <a:xfrm>
            <a:off x="4338218" y="3794760"/>
            <a:ext cx="3515258" cy="1792224"/>
          </a:xfrm>
          <a:prstGeom prst="roundRect">
            <a:avLst>
              <a:gd name="adj" fmla="val 4494"/>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28" name="Shape 25"/>
          <p:cNvSpPr/>
          <p:nvPr/>
        </p:nvSpPr>
        <p:spPr>
          <a:xfrm>
            <a:off x="4566818" y="4014216"/>
            <a:ext cx="457200" cy="457200"/>
          </a:xfrm>
          <a:prstGeom prst="ellipse">
            <a:avLst/>
          </a:prstGeom>
          <a:solidFill>
            <a:srgbClr val="2C7A6B"/>
          </a:solidFill>
          <a:ln/>
        </p:spPr>
        <p:txBody>
          <a:bodyPr/>
          <a:lstStyle/>
          <a:p>
            <a:endParaRPr lang="en-GB" sz="2400" dirty="0"/>
          </a:p>
        </p:txBody>
      </p:sp>
      <p:sp>
        <p:nvSpPr>
          <p:cNvPr id="29" name="Text 26"/>
          <p:cNvSpPr/>
          <p:nvPr/>
        </p:nvSpPr>
        <p:spPr>
          <a:xfrm>
            <a:off x="4566818" y="401421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5</a:t>
            </a:r>
            <a:endParaRPr lang="en-US" sz="2000" dirty="0"/>
          </a:p>
        </p:txBody>
      </p:sp>
      <p:sp>
        <p:nvSpPr>
          <p:cNvPr id="30" name="Text 27"/>
          <p:cNvSpPr/>
          <p:nvPr/>
        </p:nvSpPr>
        <p:spPr>
          <a:xfrm>
            <a:off x="5142890" y="3977640"/>
            <a:ext cx="2600858" cy="50292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Plan in your lifetime</a:t>
            </a:r>
            <a:endParaRPr lang="en-US" dirty="0"/>
          </a:p>
        </p:txBody>
      </p:sp>
      <p:sp>
        <p:nvSpPr>
          <p:cNvPr id="31" name="Text 28"/>
          <p:cNvSpPr/>
          <p:nvPr/>
        </p:nvSpPr>
        <p:spPr>
          <a:xfrm>
            <a:off x="4566818" y="4544568"/>
            <a:ext cx="3176930" cy="758952"/>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Properly gift the wife a share of the home now (a valid hiba), or own it as ‘tenants in common’ — so less must be deferred at all.</a:t>
            </a:r>
            <a:endParaRPr lang="en-US" sz="1600" dirty="0"/>
          </a:p>
        </p:txBody>
      </p:sp>
      <p:sp>
        <p:nvSpPr>
          <p:cNvPr id="32" name="Shape 29"/>
          <p:cNvSpPr/>
          <p:nvPr/>
        </p:nvSpPr>
        <p:spPr>
          <a:xfrm>
            <a:off x="8127797" y="3794760"/>
            <a:ext cx="3515258" cy="1792224"/>
          </a:xfrm>
          <a:prstGeom prst="roundRect">
            <a:avLst>
              <a:gd name="adj" fmla="val 4494"/>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33" name="Shape 30"/>
          <p:cNvSpPr/>
          <p:nvPr/>
        </p:nvSpPr>
        <p:spPr>
          <a:xfrm>
            <a:off x="8356397" y="4014216"/>
            <a:ext cx="457200" cy="457200"/>
          </a:xfrm>
          <a:prstGeom prst="ellipse">
            <a:avLst/>
          </a:prstGeom>
          <a:solidFill>
            <a:srgbClr val="2C7A6B"/>
          </a:solidFill>
          <a:ln/>
        </p:spPr>
        <p:txBody>
          <a:bodyPr/>
          <a:lstStyle/>
          <a:p>
            <a:endParaRPr lang="en-GB" sz="2400" dirty="0"/>
          </a:p>
        </p:txBody>
      </p:sp>
      <p:sp>
        <p:nvSpPr>
          <p:cNvPr id="34" name="Text 31"/>
          <p:cNvSpPr/>
          <p:nvPr/>
        </p:nvSpPr>
        <p:spPr>
          <a:xfrm>
            <a:off x="8356397" y="401421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6</a:t>
            </a:r>
            <a:endParaRPr lang="en-US" sz="2000" dirty="0"/>
          </a:p>
        </p:txBody>
      </p:sp>
      <p:sp>
        <p:nvSpPr>
          <p:cNvPr id="35" name="Text 32"/>
          <p:cNvSpPr/>
          <p:nvPr/>
        </p:nvSpPr>
        <p:spPr>
          <a:xfrm>
            <a:off x="8932469" y="3977640"/>
            <a:ext cx="2600858" cy="50292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Always check with a Mufti</a:t>
            </a:r>
            <a:endParaRPr lang="en-US" dirty="0"/>
          </a:p>
        </p:txBody>
      </p:sp>
      <p:sp>
        <p:nvSpPr>
          <p:cNvPr id="36" name="Text 33"/>
          <p:cNvSpPr/>
          <p:nvPr/>
        </p:nvSpPr>
        <p:spPr>
          <a:xfrm>
            <a:off x="8356397" y="4544568"/>
            <a:ext cx="3058058" cy="758952"/>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Scholars differ on the exact mechanics. Confirm your structure with a qualified scholar and a solicitor</a:t>
            </a:r>
            <a:endParaRPr lang="en-US" sz="1600" dirty="0"/>
          </a:p>
        </p:txBody>
      </p:sp>
      <p:sp>
        <p:nvSpPr>
          <p:cNvPr id="37" name="Shape 34"/>
          <p:cNvSpPr/>
          <p:nvPr/>
        </p:nvSpPr>
        <p:spPr>
          <a:xfrm>
            <a:off x="548640" y="5660136"/>
            <a:ext cx="11094415" cy="841248"/>
          </a:xfrm>
          <a:prstGeom prst="roundRect">
            <a:avLst>
              <a:gd name="adj" fmla="val 8696"/>
            </a:avLst>
          </a:prstGeom>
          <a:solidFill>
            <a:srgbClr val="E9F2EE"/>
          </a:solidFill>
          <a:ln/>
        </p:spPr>
        <p:txBody>
          <a:bodyPr/>
          <a:lstStyle/>
          <a:p>
            <a:endParaRPr lang="en-GB" sz="2400" dirty="0"/>
          </a:p>
        </p:txBody>
      </p:sp>
      <p:sp>
        <p:nvSpPr>
          <p:cNvPr id="38" name="Text 35"/>
          <p:cNvSpPr/>
          <p:nvPr/>
        </p:nvSpPr>
        <p:spPr>
          <a:xfrm>
            <a:off x="822960" y="5742432"/>
            <a:ext cx="10545775" cy="685800"/>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Golden rule:  </a:t>
            </a:r>
            <a:r>
              <a:rPr lang="en-US" dirty="0">
                <a:solidFill>
                  <a:srgbClr val="1C2B27"/>
                </a:solidFill>
                <a:latin typeface="EB Garamond" pitchFamily="34" charset="0"/>
                <a:ea typeface="EB Garamond" pitchFamily="34" charset="-122"/>
                <a:cs typeface="EB Garamond" pitchFamily="34" charset="-120"/>
              </a:rPr>
              <a:t>a trust may ORGANISE the timing of an inheritance — it must never CANCEL or indefinitely deny an heir’s right, especially a child’s, without their free, adult consent.</a:t>
            </a:r>
            <a:endParaRPr lang="en-US" dirty="0"/>
          </a:p>
        </p:txBody>
      </p:sp>
      <p:sp>
        <p:nvSpPr>
          <p:cNvPr id="40" name="Text 3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20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200" dirty="0"/>
          </a:p>
        </p:txBody>
      </p:sp>
      <p:sp>
        <p:nvSpPr>
          <p:cNvPr id="41" name="Text 3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200" dirty="0">
                <a:solidFill>
                  <a:srgbClr val="5E726B"/>
                </a:solidFill>
                <a:latin typeface="EB Garamond" pitchFamily="34" charset="0"/>
                <a:ea typeface="EB Garamond" pitchFamily="34" charset="-122"/>
                <a:cs typeface="EB Garamond" pitchFamily="34" charset="-120"/>
              </a:rPr>
              <a:t>85</a:t>
            </a:r>
            <a:endParaRPr lang="en-US" sz="12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QUICK REFERENCE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Which trust, for whom?</a:t>
            </a:r>
            <a:endParaRPr lang="en-US" sz="3300" dirty="0"/>
          </a:p>
        </p:txBody>
      </p:sp>
      <p:sp>
        <p:nvSpPr>
          <p:cNvPr id="6" name="Text 3"/>
          <p:cNvSpPr/>
          <p:nvPr/>
        </p:nvSpPr>
        <p:spPr>
          <a:xfrm>
            <a:off x="548640" y="1463040"/>
            <a:ext cx="11094415" cy="365760"/>
          </a:xfrm>
          <a:prstGeom prst="rect">
            <a:avLst/>
          </a:prstGeom>
          <a:noFill/>
          <a:ln/>
        </p:spPr>
        <p:txBody>
          <a:bodyPr wrap="square" lIns="0" tIns="0" rIns="0" bIns="0" rtlCol="0" anchor="ctr"/>
          <a:lstStyle/>
          <a:p>
            <a:pPr marL="0" indent="0">
              <a:buNone/>
            </a:pPr>
            <a:r>
              <a:rPr lang="en-US" sz="1600" dirty="0">
                <a:solidFill>
                  <a:srgbClr val="5E726B"/>
                </a:solidFill>
                <a:latin typeface="EB Garamond" pitchFamily="34" charset="0"/>
                <a:ea typeface="EB Garamond" pitchFamily="34" charset="-122"/>
                <a:cs typeface="EB Garamond" pitchFamily="34" charset="-120"/>
              </a:rPr>
              <a:t>Match the situation to the tool — each option below is chosen to be tax-efficient AND Islamically sound:</a:t>
            </a:r>
            <a:endParaRPr lang="en-US" sz="1600" dirty="0"/>
          </a:p>
        </p:txBody>
      </p:sp>
      <p:graphicFrame>
        <p:nvGraphicFramePr>
          <p:cNvPr id="72" name="Table 0"/>
          <p:cNvGraphicFramePr>
            <a:graphicFrameLocks noGrp="1"/>
          </p:cNvGraphicFramePr>
          <p:nvPr>
            <p:extLst>
              <p:ext uri="{D42A27DB-BD31-4B8C-83A1-F6EECF244321}">
                <p14:modId xmlns:p14="http://schemas.microsoft.com/office/powerpoint/2010/main" val="4028633780"/>
              </p:ext>
            </p:extLst>
          </p:nvPr>
        </p:nvGraphicFramePr>
        <p:xfrm>
          <a:off x="551383" y="1849473"/>
          <a:ext cx="11091672" cy="4041648"/>
        </p:xfrm>
        <a:graphic>
          <a:graphicData uri="http://schemas.openxmlformats.org/drawingml/2006/table">
            <a:tbl>
              <a:tblPr/>
              <a:tblGrid>
                <a:gridCol w="292608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4965192">
                  <a:extLst>
                    <a:ext uri="{9D8B030D-6E8A-4147-A177-3AD203B41FA5}">
                      <a16:colId xmlns:a16="http://schemas.microsoft.com/office/drawing/2014/main" val="20002"/>
                    </a:ext>
                  </a:extLst>
                </a:gridCol>
              </a:tblGrid>
              <a:tr h="566928">
                <a:tc>
                  <a:txBody>
                    <a:bodyPr/>
                    <a:lstStyle/>
                    <a:p>
                      <a:pPr marL="0" indent="0" algn="l">
                        <a:buNone/>
                      </a:pPr>
                      <a:r>
                        <a:rPr lang="en-US" sz="1600" b="1" dirty="0">
                          <a:solidFill>
                            <a:srgbClr val="FFFFFF"/>
                          </a:solidFill>
                          <a:latin typeface="EB Garamond" pitchFamily="34" charset="0"/>
                          <a:ea typeface="EB Garamond" pitchFamily="34" charset="-122"/>
                          <a:cs typeface="EB Garamond" pitchFamily="34" charset="-120"/>
                        </a:rPr>
                        <a:t>Your situation</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l">
                        <a:buNone/>
                      </a:pPr>
                      <a:r>
                        <a:rPr lang="en-US" sz="1600" b="1" dirty="0">
                          <a:solidFill>
                            <a:srgbClr val="FFFFFF"/>
                          </a:solidFill>
                          <a:latin typeface="EB Garamond" pitchFamily="34" charset="0"/>
                          <a:ea typeface="EB Garamond" pitchFamily="34" charset="-122"/>
                          <a:cs typeface="EB Garamond" pitchFamily="34" charset="-120"/>
                        </a:rPr>
                        <a:t>The trust to use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tc>
                  <a:txBody>
                    <a:bodyPr/>
                    <a:lstStyle/>
                    <a:p>
                      <a:pPr marL="0" indent="0" algn="l">
                        <a:buNone/>
                      </a:pPr>
                      <a:r>
                        <a:rPr lang="en-US" sz="1600" b="1" dirty="0">
                          <a:solidFill>
                            <a:srgbClr val="FFFFFF"/>
                          </a:solidFill>
                          <a:latin typeface="EB Garamond" pitchFamily="34" charset="0"/>
                          <a:ea typeface="EB Garamond" pitchFamily="34" charset="-122"/>
                          <a:cs typeface="EB Garamond" pitchFamily="34" charset="-120"/>
                        </a:rPr>
                        <a:t>The headline benefit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0E3B34"/>
                    </a:solidFill>
                  </a:tcPr>
                </a:tc>
                <a:extLst>
                  <a:ext uri="{0D108BD9-81ED-4DB2-BD59-A6C34878D82A}">
                    <a16:rowId xmlns:a16="http://schemas.microsoft.com/office/drawing/2014/main" val="10000"/>
                  </a:ext>
                </a:extLst>
              </a:tr>
              <a:tr h="566928">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Widow + the family home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b="1" dirty="0">
                          <a:solidFill>
                            <a:srgbClr val="2C7A6B"/>
                          </a:solidFill>
                          <a:latin typeface="EB Garamond" pitchFamily="34" charset="0"/>
                          <a:ea typeface="EB Garamond" pitchFamily="34" charset="-122"/>
                          <a:cs typeface="EB Garamond" pitchFamily="34" charset="-120"/>
                        </a:rPr>
                        <a:t>Life-interest (IPDI) will trust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She stays for life; spouse exemption; keeps the £175k home allowance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Young children</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b="1" dirty="0">
                          <a:solidFill>
                            <a:srgbClr val="2C7A6B"/>
                          </a:solidFill>
                          <a:latin typeface="EB Garamond" pitchFamily="34" charset="0"/>
                          <a:ea typeface="EB Garamond" pitchFamily="34" charset="-122"/>
                          <a:cs typeface="EB Garamond" pitchFamily="34" charset="-120"/>
                        </a:rPr>
                        <a:t>Will trust holding their shares</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Trusted hands manage each share until they mature — no court delay</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2"/>
                  </a:ext>
                </a:extLst>
              </a:tr>
              <a:tr h="566928">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A vulnerable / disabled heir</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b="1" dirty="0">
                          <a:solidFill>
                            <a:srgbClr val="2C7A6B"/>
                          </a:solidFill>
                          <a:latin typeface="EB Garamond" pitchFamily="34" charset="0"/>
                          <a:ea typeface="EB Garamond" pitchFamily="34" charset="-122"/>
                          <a:cs typeface="EB Garamond" pitchFamily="34" charset="-120"/>
                        </a:rPr>
                        <a:t>Disabled person’s (discretionary) trust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Keeps the inheritance AND means-tested benefits</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Cutting IHT in your lifetime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b="1" dirty="0">
                          <a:solidFill>
                            <a:srgbClr val="2C7A6B"/>
                          </a:solidFill>
                          <a:latin typeface="EB Garamond" pitchFamily="34" charset="0"/>
                          <a:ea typeface="EB Garamond" pitchFamily="34" charset="-122"/>
                          <a:cs typeface="EB Garamond" pitchFamily="34" charset="-120"/>
                        </a:rPr>
                        <a:t>Lifetime gift into trust (7-year rule)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Falls out of your estate after 7 years</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4"/>
                  </a:ext>
                </a:extLst>
              </a:tr>
              <a:tr h="566928">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A family business</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b="1" dirty="0">
                          <a:solidFill>
                            <a:srgbClr val="2C7A6B"/>
                          </a:solidFill>
                          <a:latin typeface="EB Garamond" pitchFamily="34" charset="0"/>
                          <a:ea typeface="EB Garamond" pitchFamily="34" charset="-122"/>
                          <a:cs typeface="EB Garamond" pitchFamily="34" charset="-120"/>
                        </a:rPr>
                        <a:t>Discretionary will trust + Business Relief</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Succession managed; often passes at ~0% IHT</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66928">
                <a:tc>
                  <a:txBody>
                    <a:bodyPr/>
                    <a:lstStyle/>
                    <a:p>
                      <a:pPr marL="0" indent="0">
                        <a:buNone/>
                      </a:pPr>
                      <a:r>
                        <a:rPr lang="en-US" sz="1600" b="1" dirty="0">
                          <a:solidFill>
                            <a:srgbClr val="0E3B34"/>
                          </a:solidFill>
                          <a:latin typeface="EB Garamond" pitchFamily="34" charset="0"/>
                          <a:ea typeface="EB Garamond" pitchFamily="34" charset="-122"/>
                          <a:cs typeface="EB Garamond" pitchFamily="34" charset="-120"/>
                        </a:rPr>
                        <a:t>Blended / second marriage</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b="1" dirty="0">
                          <a:solidFill>
                            <a:srgbClr val="2C7A6B"/>
                          </a:solidFill>
                          <a:latin typeface="EB Garamond" pitchFamily="34" charset="0"/>
                          <a:ea typeface="EB Garamond" pitchFamily="34" charset="-122"/>
                          <a:cs typeface="EB Garamond" pitchFamily="34" charset="-120"/>
                        </a:rPr>
                        <a:t>Life-interest, remainder to your children</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tc>
                  <a:txBody>
                    <a:bodyPr/>
                    <a:lstStyle/>
                    <a:p>
                      <a:pPr marL="0" indent="0">
                        <a:buNone/>
                      </a:pPr>
                      <a:r>
                        <a:rPr lang="en-US" sz="1600" dirty="0">
                          <a:solidFill>
                            <a:srgbClr val="1C2B27"/>
                          </a:solidFill>
                          <a:latin typeface="EB Garamond" pitchFamily="34" charset="0"/>
                          <a:ea typeface="EB Garamond" pitchFamily="34" charset="-122"/>
                          <a:cs typeface="EB Garamond" pitchFamily="34" charset="-120"/>
                        </a:rPr>
                        <a:t>Second spouse housed; first family’s shares protected</a:t>
                      </a:r>
                      <a:endParaRPr lang="en-US" sz="1600" dirty="0">
                        <a:latin typeface="EB Garamond" charset="0"/>
                        <a:ea typeface="EB Garamond" charset="0"/>
                        <a:cs typeface="EB Garamond" charset="0"/>
                      </a:endParaRPr>
                    </a:p>
                  </a:txBody>
                  <a:tcPr anchor="ctr">
                    <a:lnL w="12700" cap="flat" cmpd="sng" algn="ctr">
                      <a:solidFill>
                        <a:srgbClr val="E2EAE7"/>
                      </a:solidFill>
                      <a:prstDash val="solid"/>
                      <a:round/>
                      <a:headEnd type="none" w="med" len="med"/>
                      <a:tailEnd type="none" w="med" len="med"/>
                    </a:lnL>
                    <a:lnR w="12700" cap="flat" cmpd="sng" algn="ctr">
                      <a:solidFill>
                        <a:srgbClr val="E2EAE7"/>
                      </a:solidFill>
                      <a:prstDash val="solid"/>
                      <a:round/>
                      <a:headEnd type="none" w="med" len="med"/>
                      <a:tailEnd type="none" w="med" len="med"/>
                    </a:lnR>
                    <a:lnT w="12700" cap="flat" cmpd="sng" algn="ctr">
                      <a:solidFill>
                        <a:srgbClr val="E2EAE7"/>
                      </a:solidFill>
                      <a:prstDash val="solid"/>
                      <a:round/>
                      <a:headEnd type="none" w="med" len="med"/>
                      <a:tailEnd type="none" w="med" len="med"/>
                    </a:lnT>
                    <a:lnB w="12700" cap="flat" cmpd="sng" algn="ctr">
                      <a:solidFill>
                        <a:srgbClr val="E2EAE7"/>
                      </a:solidFill>
                      <a:prstDash val="solid"/>
                      <a:round/>
                      <a:headEnd type="none" w="med" len="med"/>
                      <a:tailEnd type="none" w="med" len="med"/>
                    </a:lnB>
                    <a:solidFill>
                      <a:srgbClr val="F3F7F5"/>
                    </a:solidFill>
                  </a:tcPr>
                </a:tc>
                <a:extLst>
                  <a:ext uri="{0D108BD9-81ED-4DB2-BD59-A6C34878D82A}">
                    <a16:rowId xmlns:a16="http://schemas.microsoft.com/office/drawing/2014/main" val="10006"/>
                  </a:ext>
                </a:extLst>
              </a:tr>
            </a:tbl>
          </a:graphicData>
        </a:graphic>
      </p:graphicFrame>
      <p:sp>
        <p:nvSpPr>
          <p:cNvPr id="8" name="Text 4"/>
          <p:cNvSpPr/>
          <p:nvPr/>
        </p:nvSpPr>
        <p:spPr>
          <a:xfrm>
            <a:off x="548640" y="5897880"/>
            <a:ext cx="11094415" cy="320040"/>
          </a:xfrm>
          <a:prstGeom prst="rect">
            <a:avLst/>
          </a:prstGeom>
          <a:noFill/>
          <a:ln/>
        </p:spPr>
        <p:txBody>
          <a:bodyPr wrap="square" lIns="0" tIns="0" rIns="0" bIns="0" rtlCol="0" anchor="ctr"/>
          <a:lstStyle/>
          <a:p>
            <a:pPr marL="0" indent="0">
              <a:buNone/>
            </a:pPr>
            <a:r>
              <a:rPr lang="en-US" i="1" dirty="0">
                <a:solidFill>
                  <a:srgbClr val="5E726B"/>
                </a:solidFill>
                <a:latin typeface="EB Garamond" pitchFamily="34" charset="0"/>
                <a:ea typeface="EB Garamond" pitchFamily="34" charset="-122"/>
                <a:cs typeface="EB Garamond" pitchFamily="34" charset="-120"/>
              </a:rPr>
              <a:t>Whichever trust is used, it must still distribute the exact Sharī‘ah shares — confirm the structure with a Mufti and a solicitor.</a:t>
            </a:r>
            <a:endParaRPr lang="en-US" dirty="0"/>
          </a:p>
        </p:txBody>
      </p:sp>
      <p:sp>
        <p:nvSpPr>
          <p:cNvPr id="10" name="Text 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86</a:t>
            </a:r>
            <a:endParaRPr lang="en-US" sz="105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A · THE WIDOW</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Keeping the widow in the family home</a:t>
            </a:r>
            <a:endParaRPr lang="en-US" sz="3300" dirty="0"/>
          </a:p>
        </p:txBody>
      </p:sp>
      <p:sp>
        <p:nvSpPr>
          <p:cNvPr id="6" name="Shape 3"/>
          <p:cNvSpPr/>
          <p:nvPr/>
        </p:nvSpPr>
        <p:spPr>
          <a:xfrm>
            <a:off x="548640" y="1499616"/>
            <a:ext cx="11094415" cy="841248"/>
          </a:xfrm>
          <a:prstGeom prst="roundRect">
            <a:avLst>
              <a:gd name="adj" fmla="val 8696"/>
            </a:avLst>
          </a:prstGeom>
          <a:solidFill>
            <a:srgbClr val="EAF3EF"/>
          </a:solidFill>
          <a:ln/>
          <a:effectLst>
            <a:outerShdw blurRad="88900" dist="38100" dir="5400000" algn="bl" rotWithShape="0">
              <a:srgbClr val="000000">
                <a:alpha val="13000"/>
              </a:srgbClr>
            </a:outerShdw>
          </a:effectLst>
        </p:spPr>
        <p:txBody>
          <a:bodyPr/>
          <a:lstStyle/>
          <a:p>
            <a:endParaRPr lang="en-GB" sz="2000" dirty="0"/>
          </a:p>
        </p:txBody>
      </p:sp>
      <p:sp>
        <p:nvSpPr>
          <p:cNvPr id="7" name="Text 4"/>
          <p:cNvSpPr/>
          <p:nvPr/>
        </p:nvSpPr>
        <p:spPr>
          <a:xfrm>
            <a:off x="822960" y="1591056"/>
            <a:ext cx="10545775" cy="676656"/>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The situation:  </a:t>
            </a:r>
            <a:r>
              <a:rPr lang="en-US" dirty="0">
                <a:solidFill>
                  <a:srgbClr val="1C2B27"/>
                </a:solidFill>
                <a:latin typeface="EB Garamond" pitchFamily="34" charset="0"/>
                <a:ea typeface="EB Garamond" pitchFamily="34" charset="-122"/>
                <a:cs typeface="EB Garamond" pitchFamily="34" charset="-120"/>
              </a:rPr>
              <a:t>Yusuf owns the family home in his sole name and has a wife and three adult children. He wants his wife to live in the home for life — without denying the children their shares.</a:t>
            </a:r>
            <a:endParaRPr lang="en-US" dirty="0"/>
          </a:p>
        </p:txBody>
      </p:sp>
      <p:sp>
        <p:nvSpPr>
          <p:cNvPr id="8" name="Shape 5"/>
          <p:cNvSpPr/>
          <p:nvPr/>
        </p:nvSpPr>
        <p:spPr>
          <a:xfrm>
            <a:off x="548640" y="2450592"/>
            <a:ext cx="11094415" cy="548640"/>
          </a:xfrm>
          <a:prstGeom prst="roundRect">
            <a:avLst>
              <a:gd name="adj" fmla="val 13333"/>
            </a:avLst>
          </a:prstGeom>
          <a:solidFill>
            <a:srgbClr val="0E3B34"/>
          </a:solidFill>
          <a:ln/>
        </p:spPr>
        <p:txBody>
          <a:bodyPr/>
          <a:lstStyle/>
          <a:p>
            <a:endParaRPr lang="en-GB" sz="2000" dirty="0"/>
          </a:p>
        </p:txBody>
      </p:sp>
      <p:sp>
        <p:nvSpPr>
          <p:cNvPr id="9" name="Text 6"/>
          <p:cNvSpPr/>
          <p:nvPr/>
        </p:nvSpPr>
        <p:spPr>
          <a:xfrm>
            <a:off x="868680" y="2450592"/>
            <a:ext cx="10454335" cy="548640"/>
          </a:xfrm>
          <a:prstGeom prst="rect">
            <a:avLst/>
          </a:prstGeom>
          <a:noFill/>
          <a:ln/>
        </p:spPr>
        <p:txBody>
          <a:bodyPr wrap="square" lIns="0" tIns="0" rIns="0" bIns="0" rtlCol="0" anchor="ctr"/>
          <a:lstStyle/>
          <a:p>
            <a:pPr marL="0" indent="0">
              <a:buNone/>
            </a:pPr>
            <a:r>
              <a:rPr lang="en-US" sz="1600" b="1" dirty="0">
                <a:solidFill>
                  <a:srgbClr val="C8A35A"/>
                </a:solidFill>
                <a:latin typeface="EB Garamond" pitchFamily="34" charset="0"/>
                <a:ea typeface="EB Garamond" pitchFamily="34" charset="-122"/>
                <a:cs typeface="EB Garamond" pitchFamily="34" charset="-120"/>
              </a:rPr>
              <a:t>Best fit:    </a:t>
            </a:r>
            <a:r>
              <a:rPr lang="en-US" sz="1600" b="1" dirty="0">
                <a:solidFill>
                  <a:srgbClr val="FFFFFF"/>
                </a:solidFill>
                <a:latin typeface="EB Garamond" pitchFamily="34" charset="0"/>
                <a:ea typeface="EB Garamond" pitchFamily="34" charset="-122"/>
                <a:cs typeface="EB Garamond" pitchFamily="34" charset="-120"/>
              </a:rPr>
              <a:t>A life-interest (IPDI) will trust</a:t>
            </a:r>
            <a:endParaRPr lang="en-US" sz="1600" dirty="0"/>
          </a:p>
        </p:txBody>
      </p:sp>
      <p:sp>
        <p:nvSpPr>
          <p:cNvPr id="10" name="Shape 7"/>
          <p:cNvSpPr/>
          <p:nvPr/>
        </p:nvSpPr>
        <p:spPr>
          <a:xfrm>
            <a:off x="548640" y="3163824"/>
            <a:ext cx="3515258" cy="1874520"/>
          </a:xfrm>
          <a:prstGeom prst="roundRect">
            <a:avLst>
              <a:gd name="adj" fmla="val 3902"/>
            </a:avLst>
          </a:prstGeom>
          <a:solidFill>
            <a:srgbClr val="EAF3EF"/>
          </a:solidFill>
          <a:ln/>
          <a:effectLst>
            <a:outerShdw blurRad="88900" dist="38100" dir="5400000" algn="bl" rotWithShape="0">
              <a:srgbClr val="000000">
                <a:alpha val="13000"/>
              </a:srgbClr>
            </a:outerShdw>
          </a:effectLst>
        </p:spPr>
        <p:txBody>
          <a:bodyPr/>
          <a:lstStyle/>
          <a:p>
            <a:endParaRPr lang="en-GB" sz="2000" dirty="0"/>
          </a:p>
        </p:txBody>
      </p:sp>
      <p:sp>
        <p:nvSpPr>
          <p:cNvPr id="11" name="Text 8"/>
          <p:cNvSpPr/>
          <p:nvPr/>
        </p:nvSpPr>
        <p:spPr>
          <a:xfrm>
            <a:off x="777240" y="3346704"/>
            <a:ext cx="3058058" cy="548640"/>
          </a:xfrm>
          <a:prstGeom prst="rect">
            <a:avLst/>
          </a:prstGeom>
          <a:noFill/>
          <a:ln/>
        </p:spPr>
        <p:txBody>
          <a:bodyPr wrap="square" lIns="0" tIns="0" rIns="0" bIns="0" rtlCol="0" anchor="t"/>
          <a:lstStyle/>
          <a:p>
            <a:pPr marL="0" indent="0">
              <a:buNone/>
            </a:pPr>
            <a:r>
              <a:rPr lang="en-US" sz="1600" b="1" dirty="0">
                <a:solidFill>
                  <a:srgbClr val="2C7A6B"/>
                </a:solidFill>
                <a:latin typeface="EB Garamond" pitchFamily="34" charset="0"/>
                <a:ea typeface="EB Garamond" pitchFamily="34" charset="-122"/>
                <a:cs typeface="EB Garamond" pitchFamily="34" charset="-120"/>
              </a:rPr>
              <a:t>Why this trust (the logic)</a:t>
            </a:r>
            <a:endParaRPr lang="en-US" sz="1600" dirty="0"/>
          </a:p>
        </p:txBody>
      </p:sp>
      <p:sp>
        <p:nvSpPr>
          <p:cNvPr id="12" name="Text 9"/>
          <p:cNvSpPr/>
          <p:nvPr/>
        </p:nvSpPr>
        <p:spPr>
          <a:xfrm>
            <a:off x="777240" y="3687417"/>
            <a:ext cx="3058058" cy="1186335"/>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The wife gets the right to live in the home (and any income) for life. The capital underneath is held for the children, who own it from day one; the adult children agree to defer taking it.</a:t>
            </a:r>
            <a:endParaRPr lang="en-US" sz="1600" dirty="0"/>
          </a:p>
        </p:txBody>
      </p:sp>
      <p:sp>
        <p:nvSpPr>
          <p:cNvPr id="13" name="Shape 10"/>
          <p:cNvSpPr/>
          <p:nvPr/>
        </p:nvSpPr>
        <p:spPr>
          <a:xfrm>
            <a:off x="4338218" y="3163824"/>
            <a:ext cx="3515258" cy="1874520"/>
          </a:xfrm>
          <a:prstGeom prst="roundRect">
            <a:avLst>
              <a:gd name="adj" fmla="val 3902"/>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14" name="Text 11"/>
          <p:cNvSpPr/>
          <p:nvPr/>
        </p:nvSpPr>
        <p:spPr>
          <a:xfrm>
            <a:off x="4566818" y="3346704"/>
            <a:ext cx="3058058" cy="548640"/>
          </a:xfrm>
          <a:prstGeom prst="rect">
            <a:avLst/>
          </a:prstGeom>
          <a:noFill/>
          <a:ln/>
        </p:spPr>
        <p:txBody>
          <a:bodyPr wrap="square" lIns="0" tIns="0" rIns="0" bIns="0" rtlCol="0" anchor="t"/>
          <a:lstStyle/>
          <a:p>
            <a:pPr marL="0" indent="0">
              <a:buNone/>
            </a:pPr>
            <a:r>
              <a:rPr lang="en-US" sz="1600" b="1" dirty="0">
                <a:solidFill>
                  <a:srgbClr val="9C7B33"/>
                </a:solidFill>
                <a:latin typeface="EB Garamond" pitchFamily="34" charset="0"/>
                <a:ea typeface="EB Garamond" pitchFamily="34" charset="-122"/>
                <a:cs typeface="EB Garamond" pitchFamily="34" charset="-120"/>
              </a:rPr>
              <a:t>The IHT benefit</a:t>
            </a:r>
            <a:endParaRPr lang="en-US" sz="1600" dirty="0"/>
          </a:p>
        </p:txBody>
      </p:sp>
      <p:sp>
        <p:nvSpPr>
          <p:cNvPr id="15" name="Text 12"/>
          <p:cNvSpPr/>
          <p:nvPr/>
        </p:nvSpPr>
        <p:spPr>
          <a:xfrm>
            <a:off x="4566818" y="3687417"/>
            <a:ext cx="3058058" cy="1186335"/>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Her life interest qualifies for the spouse exemption — no IHT on her portion at the first death — and the home can still keep its £175k residence allowance (RNRB).</a:t>
            </a:r>
            <a:endParaRPr lang="en-US" sz="1600" dirty="0"/>
          </a:p>
        </p:txBody>
      </p:sp>
      <p:sp>
        <p:nvSpPr>
          <p:cNvPr id="16" name="Shape 13"/>
          <p:cNvSpPr/>
          <p:nvPr/>
        </p:nvSpPr>
        <p:spPr>
          <a:xfrm>
            <a:off x="8127797" y="3163824"/>
            <a:ext cx="3515258" cy="1874520"/>
          </a:xfrm>
          <a:prstGeom prst="roundRect">
            <a:avLst>
              <a:gd name="adj" fmla="val 3902"/>
            </a:avLst>
          </a:prstGeom>
          <a:solidFill>
            <a:srgbClr val="EAF3EF"/>
          </a:solidFill>
          <a:ln/>
          <a:effectLst>
            <a:outerShdw blurRad="88900" dist="38100" dir="5400000" algn="bl" rotWithShape="0">
              <a:srgbClr val="000000">
                <a:alpha val="13000"/>
              </a:srgbClr>
            </a:outerShdw>
          </a:effectLst>
        </p:spPr>
        <p:txBody>
          <a:bodyPr/>
          <a:lstStyle/>
          <a:p>
            <a:endParaRPr lang="en-GB" sz="2000" dirty="0"/>
          </a:p>
        </p:txBody>
      </p:sp>
      <p:sp>
        <p:nvSpPr>
          <p:cNvPr id="17" name="Text 14"/>
          <p:cNvSpPr/>
          <p:nvPr/>
        </p:nvSpPr>
        <p:spPr>
          <a:xfrm>
            <a:off x="8356397" y="3346704"/>
            <a:ext cx="3058058" cy="548640"/>
          </a:xfrm>
          <a:prstGeom prst="rect">
            <a:avLst/>
          </a:prstGeom>
          <a:noFill/>
          <a:ln/>
        </p:spPr>
        <p:txBody>
          <a:bodyPr wrap="square" lIns="0" tIns="0" rIns="0" bIns="0" rtlCol="0" anchor="t"/>
          <a:lstStyle/>
          <a:p>
            <a:pPr marL="0" indent="0">
              <a:buNone/>
            </a:pPr>
            <a:r>
              <a:rPr lang="en-US" sz="1600" b="1" dirty="0">
                <a:solidFill>
                  <a:srgbClr val="0E3B34"/>
                </a:solidFill>
                <a:latin typeface="EB Garamond" pitchFamily="34" charset="0"/>
                <a:ea typeface="EB Garamond" pitchFamily="34" charset="-122"/>
                <a:cs typeface="EB Garamond" pitchFamily="34" charset="-120"/>
              </a:rPr>
              <a:t>Islamically sound</a:t>
            </a:r>
            <a:endParaRPr lang="en-US" sz="1600" dirty="0"/>
          </a:p>
        </p:txBody>
      </p:sp>
      <p:sp>
        <p:nvSpPr>
          <p:cNvPr id="18" name="Text 15"/>
          <p:cNvSpPr/>
          <p:nvPr/>
        </p:nvSpPr>
        <p:spPr>
          <a:xfrm>
            <a:off x="8356397" y="3687417"/>
            <a:ext cx="3058058" cy="1186335"/>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Each child’s exact share is fixed and recorded as a charge on the home, and they consent freely to wait. The timing is organised; the right is never denied.</a:t>
            </a:r>
            <a:endParaRPr lang="en-US" sz="1600" dirty="0"/>
          </a:p>
        </p:txBody>
      </p:sp>
      <p:sp>
        <p:nvSpPr>
          <p:cNvPr id="19" name="Shape 16"/>
          <p:cNvSpPr/>
          <p:nvPr/>
        </p:nvSpPr>
        <p:spPr>
          <a:xfrm>
            <a:off x="548640" y="5166360"/>
            <a:ext cx="11094415" cy="896112"/>
          </a:xfrm>
          <a:prstGeom prst="roundRect">
            <a:avLst>
              <a:gd name="adj" fmla="val 8163"/>
            </a:avLst>
          </a:prstGeom>
          <a:solidFill>
            <a:srgbClr val="E9F2EE"/>
          </a:solidFill>
          <a:ln/>
        </p:spPr>
        <p:txBody>
          <a:bodyPr/>
          <a:lstStyle/>
          <a:p>
            <a:endParaRPr lang="en-GB" sz="2400" dirty="0"/>
          </a:p>
        </p:txBody>
      </p:sp>
      <p:sp>
        <p:nvSpPr>
          <p:cNvPr id="20" name="Text 17"/>
          <p:cNvSpPr/>
          <p:nvPr/>
        </p:nvSpPr>
        <p:spPr>
          <a:xfrm>
            <a:off x="822960" y="5266944"/>
            <a:ext cx="10545775" cy="713232"/>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Outcome:  </a:t>
            </a:r>
            <a:r>
              <a:rPr lang="en-US" sz="2000" dirty="0">
                <a:solidFill>
                  <a:srgbClr val="1C2B27"/>
                </a:solidFill>
                <a:latin typeface="EB Garamond" pitchFamily="34" charset="0"/>
                <a:ea typeface="EB Garamond" pitchFamily="34" charset="-122"/>
                <a:cs typeface="EB Garamond" pitchFamily="34" charset="-120"/>
              </a:rPr>
              <a:t>Wife housed for life · children’s shares honoured · tax deferred — and fully Islamic, because the adult heirs consent.</a:t>
            </a:r>
            <a:endParaRPr lang="en-US" sz="2000" dirty="0"/>
          </a:p>
        </p:txBody>
      </p:sp>
      <p:sp>
        <p:nvSpPr>
          <p:cNvPr id="22" name="Text 1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87</a:t>
            </a:r>
            <a:endParaRPr lang="en-US" sz="105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B · YOUNG CHILDREN</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Protecting young children’s shares</a:t>
            </a:r>
            <a:endParaRPr lang="en-US" sz="3300" dirty="0"/>
          </a:p>
        </p:txBody>
      </p:sp>
      <p:sp>
        <p:nvSpPr>
          <p:cNvPr id="6" name="Shape 3"/>
          <p:cNvSpPr/>
          <p:nvPr/>
        </p:nvSpPr>
        <p:spPr>
          <a:xfrm>
            <a:off x="548640" y="1499616"/>
            <a:ext cx="11094415" cy="841248"/>
          </a:xfrm>
          <a:prstGeom prst="roundRect">
            <a:avLst>
              <a:gd name="adj" fmla="val 8696"/>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7" name="Text 4"/>
          <p:cNvSpPr/>
          <p:nvPr/>
        </p:nvSpPr>
        <p:spPr>
          <a:xfrm>
            <a:off x="822960" y="1591056"/>
            <a:ext cx="10545775" cy="676656"/>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The situation:  </a:t>
            </a:r>
            <a:r>
              <a:rPr lang="en-US" dirty="0">
                <a:solidFill>
                  <a:srgbClr val="1C2B27"/>
                </a:solidFill>
                <a:latin typeface="EB Garamond" pitchFamily="34" charset="0"/>
                <a:ea typeface="EB Garamond" pitchFamily="34" charset="-122"/>
                <a:cs typeface="EB Garamond" pitchFamily="34" charset="-120"/>
              </a:rPr>
              <a:t>Aisha and Bilal have three children under ten. They fear that if they die, the children’s shares could be frozen by a court until 18 — or handed over as a lump sum far too young.</a:t>
            </a:r>
            <a:endParaRPr lang="en-US" dirty="0"/>
          </a:p>
        </p:txBody>
      </p:sp>
      <p:sp>
        <p:nvSpPr>
          <p:cNvPr id="8" name="Shape 5"/>
          <p:cNvSpPr/>
          <p:nvPr/>
        </p:nvSpPr>
        <p:spPr>
          <a:xfrm>
            <a:off x="548640" y="2450592"/>
            <a:ext cx="11094415" cy="548640"/>
          </a:xfrm>
          <a:prstGeom prst="roundRect">
            <a:avLst>
              <a:gd name="adj" fmla="val 13333"/>
            </a:avLst>
          </a:prstGeom>
          <a:solidFill>
            <a:srgbClr val="0E3B34"/>
          </a:solidFill>
          <a:ln/>
        </p:spPr>
        <p:txBody>
          <a:bodyPr/>
          <a:lstStyle/>
          <a:p>
            <a:endParaRPr lang="en-GB" sz="2800" dirty="0"/>
          </a:p>
        </p:txBody>
      </p:sp>
      <p:sp>
        <p:nvSpPr>
          <p:cNvPr id="9" name="Text 6"/>
          <p:cNvSpPr/>
          <p:nvPr/>
        </p:nvSpPr>
        <p:spPr>
          <a:xfrm>
            <a:off x="868680" y="2450592"/>
            <a:ext cx="10454335" cy="548640"/>
          </a:xfrm>
          <a:prstGeom prst="rect">
            <a:avLst/>
          </a:prstGeom>
          <a:noFill/>
          <a:ln/>
        </p:spPr>
        <p:txBody>
          <a:bodyPr wrap="square" lIns="0" tIns="0" rIns="0" bIns="0" rtlCol="0" anchor="ctr"/>
          <a:lstStyle/>
          <a:p>
            <a:pPr marL="0" indent="0">
              <a:buNone/>
            </a:pPr>
            <a:r>
              <a:rPr lang="en-US" sz="2000" b="1" dirty="0">
                <a:solidFill>
                  <a:srgbClr val="C8A35A"/>
                </a:solidFill>
                <a:latin typeface="EB Garamond" pitchFamily="34" charset="0"/>
                <a:ea typeface="EB Garamond" pitchFamily="34" charset="-122"/>
                <a:cs typeface="EB Garamond" pitchFamily="34" charset="-120"/>
              </a:rPr>
              <a:t>Best fit:    </a:t>
            </a:r>
            <a:r>
              <a:rPr lang="en-US" sz="2000" b="1" dirty="0">
                <a:solidFill>
                  <a:srgbClr val="FFFFFF"/>
                </a:solidFill>
                <a:latin typeface="EB Garamond" pitchFamily="34" charset="0"/>
                <a:ea typeface="EB Garamond" pitchFamily="34" charset="-122"/>
                <a:cs typeface="EB Garamond" pitchFamily="34" charset="-120"/>
              </a:rPr>
              <a:t>A will trust that holds each child’s share until they mature</a:t>
            </a:r>
            <a:endParaRPr lang="en-US" sz="2000" dirty="0"/>
          </a:p>
        </p:txBody>
      </p:sp>
      <p:sp>
        <p:nvSpPr>
          <p:cNvPr id="10" name="Shape 7"/>
          <p:cNvSpPr/>
          <p:nvPr/>
        </p:nvSpPr>
        <p:spPr>
          <a:xfrm>
            <a:off x="548640" y="3163824"/>
            <a:ext cx="3515258" cy="1874520"/>
          </a:xfrm>
          <a:prstGeom prst="roundRect">
            <a:avLst>
              <a:gd name="adj" fmla="val 3902"/>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11" name="Text 8"/>
          <p:cNvSpPr/>
          <p:nvPr/>
        </p:nvSpPr>
        <p:spPr>
          <a:xfrm>
            <a:off x="777240" y="3346704"/>
            <a:ext cx="3058058" cy="548640"/>
          </a:xfrm>
          <a:prstGeom prst="rect">
            <a:avLst/>
          </a:prstGeom>
          <a:noFill/>
          <a:ln/>
        </p:spPr>
        <p:txBody>
          <a:bodyPr wrap="square" lIns="0" tIns="0" rIns="0" bIns="0" rtlCol="0" anchor="t"/>
          <a:lstStyle/>
          <a:p>
            <a:pPr marL="0" indent="0">
              <a:buNone/>
            </a:pPr>
            <a:r>
              <a:rPr lang="en-US" sz="1400" b="1" dirty="0">
                <a:solidFill>
                  <a:srgbClr val="2C7A6B"/>
                </a:solidFill>
                <a:latin typeface="EB Garamond" pitchFamily="34" charset="0"/>
                <a:ea typeface="EB Garamond" pitchFamily="34" charset="-122"/>
                <a:cs typeface="EB Garamond" pitchFamily="34" charset="-120"/>
              </a:rPr>
              <a:t>Why this trust (the logic)</a:t>
            </a:r>
            <a:endParaRPr lang="en-US" sz="1400" dirty="0"/>
          </a:p>
        </p:txBody>
      </p:sp>
      <p:sp>
        <p:nvSpPr>
          <p:cNvPr id="12" name="Text 9"/>
          <p:cNvSpPr/>
          <p:nvPr/>
        </p:nvSpPr>
        <p:spPr>
          <a:xfrm>
            <a:off x="777240" y="3647661"/>
            <a:ext cx="3058058" cy="1226091"/>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Trustees they choose — not a court — hold and manage each child’s exact share, releasing it for education and needs, then in full at an age the parents set.</a:t>
            </a:r>
            <a:endParaRPr lang="en-US" dirty="0"/>
          </a:p>
        </p:txBody>
      </p:sp>
      <p:sp>
        <p:nvSpPr>
          <p:cNvPr id="13" name="Shape 10"/>
          <p:cNvSpPr/>
          <p:nvPr/>
        </p:nvSpPr>
        <p:spPr>
          <a:xfrm>
            <a:off x="4338218" y="3163824"/>
            <a:ext cx="3515258" cy="1874520"/>
          </a:xfrm>
          <a:prstGeom prst="roundRect">
            <a:avLst>
              <a:gd name="adj" fmla="val 3902"/>
            </a:avLst>
          </a:prstGeom>
          <a:solidFill>
            <a:srgbClr val="F3F7F5"/>
          </a:solidFill>
          <a:ln/>
          <a:effectLst>
            <a:outerShdw blurRad="88900" dist="38100" dir="5400000" algn="bl" rotWithShape="0">
              <a:srgbClr val="000000">
                <a:alpha val="13000"/>
              </a:srgbClr>
            </a:outerShdw>
          </a:effectLst>
        </p:spPr>
        <p:txBody>
          <a:bodyPr/>
          <a:lstStyle/>
          <a:p>
            <a:endParaRPr lang="en-GB" dirty="0"/>
          </a:p>
        </p:txBody>
      </p:sp>
      <p:sp>
        <p:nvSpPr>
          <p:cNvPr id="14" name="Text 11"/>
          <p:cNvSpPr/>
          <p:nvPr/>
        </p:nvSpPr>
        <p:spPr>
          <a:xfrm>
            <a:off x="4566818" y="3346704"/>
            <a:ext cx="3058058" cy="548640"/>
          </a:xfrm>
          <a:prstGeom prst="rect">
            <a:avLst/>
          </a:prstGeom>
          <a:noFill/>
          <a:ln/>
        </p:spPr>
        <p:txBody>
          <a:bodyPr wrap="square" lIns="0" tIns="0" rIns="0" bIns="0" rtlCol="0" anchor="t"/>
          <a:lstStyle/>
          <a:p>
            <a:pPr marL="0" indent="0">
              <a:buNone/>
            </a:pPr>
            <a:r>
              <a:rPr lang="en-US" sz="1400" b="1" dirty="0">
                <a:solidFill>
                  <a:srgbClr val="9C7B33"/>
                </a:solidFill>
                <a:latin typeface="EB Garamond" pitchFamily="34" charset="0"/>
                <a:ea typeface="EB Garamond" pitchFamily="34" charset="-122"/>
                <a:cs typeface="EB Garamond" pitchFamily="34" charset="-120"/>
              </a:rPr>
              <a:t>The IHT benefit</a:t>
            </a:r>
            <a:endParaRPr lang="en-US" sz="1400" dirty="0"/>
          </a:p>
        </p:txBody>
      </p:sp>
      <p:sp>
        <p:nvSpPr>
          <p:cNvPr id="15" name="Text 12"/>
          <p:cNvSpPr/>
          <p:nvPr/>
        </p:nvSpPr>
        <p:spPr>
          <a:xfrm>
            <a:off x="4566818" y="3647661"/>
            <a:ext cx="3058058" cy="1226091"/>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It avoids the cost and delay of a court-run trust, and trustees can use each child’s own tax allowances sensibly while the funds are held.</a:t>
            </a:r>
            <a:endParaRPr lang="en-US" dirty="0"/>
          </a:p>
        </p:txBody>
      </p:sp>
      <p:sp>
        <p:nvSpPr>
          <p:cNvPr id="16" name="Shape 13"/>
          <p:cNvSpPr/>
          <p:nvPr/>
        </p:nvSpPr>
        <p:spPr>
          <a:xfrm>
            <a:off x="8127797" y="3163824"/>
            <a:ext cx="3515258" cy="1874520"/>
          </a:xfrm>
          <a:prstGeom prst="roundRect">
            <a:avLst>
              <a:gd name="adj" fmla="val 3902"/>
            </a:avLst>
          </a:prstGeom>
          <a:solidFill>
            <a:srgbClr val="EAF3EF"/>
          </a:solidFill>
          <a:ln/>
          <a:effectLst>
            <a:outerShdw blurRad="88900" dist="38100" dir="5400000" algn="bl" rotWithShape="0">
              <a:srgbClr val="000000">
                <a:alpha val="13000"/>
              </a:srgbClr>
            </a:outerShdw>
          </a:effectLst>
        </p:spPr>
        <p:txBody>
          <a:bodyPr/>
          <a:lstStyle/>
          <a:p>
            <a:endParaRPr lang="en-GB" dirty="0"/>
          </a:p>
        </p:txBody>
      </p:sp>
      <p:sp>
        <p:nvSpPr>
          <p:cNvPr id="17" name="Text 14"/>
          <p:cNvSpPr/>
          <p:nvPr/>
        </p:nvSpPr>
        <p:spPr>
          <a:xfrm>
            <a:off x="8356397" y="3346704"/>
            <a:ext cx="3058058" cy="548640"/>
          </a:xfrm>
          <a:prstGeom prst="rect">
            <a:avLst/>
          </a:prstGeom>
          <a:noFill/>
          <a:ln/>
        </p:spPr>
        <p:txBody>
          <a:bodyPr wrap="square" lIns="0" tIns="0" rIns="0" bIns="0" rtlCol="0" anchor="t"/>
          <a:lstStyle/>
          <a:p>
            <a:pPr marL="0" indent="0">
              <a:buNone/>
            </a:pPr>
            <a:r>
              <a:rPr lang="en-US" sz="1400" b="1" dirty="0">
                <a:solidFill>
                  <a:srgbClr val="0E3B34"/>
                </a:solidFill>
                <a:latin typeface="EB Garamond" pitchFamily="34" charset="0"/>
                <a:ea typeface="EB Garamond" pitchFamily="34" charset="-122"/>
                <a:cs typeface="EB Garamond" pitchFamily="34" charset="-120"/>
              </a:rPr>
              <a:t>Islamically sound</a:t>
            </a:r>
            <a:endParaRPr lang="en-US" sz="1400" dirty="0"/>
          </a:p>
        </p:txBody>
      </p:sp>
      <p:sp>
        <p:nvSpPr>
          <p:cNvPr id="18" name="Text 15"/>
          <p:cNvSpPr/>
          <p:nvPr/>
        </p:nvSpPr>
        <p:spPr>
          <a:xfrm>
            <a:off x="8356397" y="3647661"/>
            <a:ext cx="3058058" cy="1226091"/>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Each child’s fixed Qur’anic share is ring-fenced and given to them IN FULL — the trustees only manage it, they never redistribute it.</a:t>
            </a:r>
            <a:endParaRPr lang="en-US" dirty="0"/>
          </a:p>
        </p:txBody>
      </p:sp>
      <p:sp>
        <p:nvSpPr>
          <p:cNvPr id="19" name="Shape 16"/>
          <p:cNvSpPr/>
          <p:nvPr/>
        </p:nvSpPr>
        <p:spPr>
          <a:xfrm>
            <a:off x="548640" y="5166360"/>
            <a:ext cx="11094415" cy="896112"/>
          </a:xfrm>
          <a:prstGeom prst="roundRect">
            <a:avLst>
              <a:gd name="adj" fmla="val 8163"/>
            </a:avLst>
          </a:prstGeom>
          <a:solidFill>
            <a:srgbClr val="E9F2EE"/>
          </a:solidFill>
          <a:ln/>
        </p:spPr>
        <p:txBody>
          <a:bodyPr/>
          <a:lstStyle/>
          <a:p>
            <a:endParaRPr lang="en-GB" sz="2800" dirty="0"/>
          </a:p>
        </p:txBody>
      </p:sp>
      <p:sp>
        <p:nvSpPr>
          <p:cNvPr id="20" name="Text 17"/>
          <p:cNvSpPr/>
          <p:nvPr/>
        </p:nvSpPr>
        <p:spPr>
          <a:xfrm>
            <a:off x="822960" y="5266944"/>
            <a:ext cx="10545775" cy="713232"/>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Outcome:  </a:t>
            </a:r>
            <a:r>
              <a:rPr lang="en-US" dirty="0">
                <a:solidFill>
                  <a:srgbClr val="1C2B27"/>
                </a:solidFill>
                <a:latin typeface="EB Garamond" pitchFamily="34" charset="0"/>
                <a:ea typeface="EB Garamond" pitchFamily="34" charset="-122"/>
                <a:cs typeface="EB Garamond" pitchFamily="34" charset="-120"/>
              </a:rPr>
              <a:t>No court delays · shares safe in trusted hands · every child still receives their exact Sharī‘ah share.</a:t>
            </a:r>
            <a:endParaRPr lang="en-US" dirty="0"/>
          </a:p>
        </p:txBody>
      </p:sp>
      <p:sp>
        <p:nvSpPr>
          <p:cNvPr id="22" name="Text 1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88</a:t>
            </a:r>
            <a:endParaRPr lang="en-US" sz="105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C · A VULNERABLE HEIR</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An heir who cannot manage money</a:t>
            </a:r>
            <a:endParaRPr lang="en-US" sz="3300" dirty="0"/>
          </a:p>
        </p:txBody>
      </p:sp>
      <p:sp>
        <p:nvSpPr>
          <p:cNvPr id="6" name="Shape 3"/>
          <p:cNvSpPr/>
          <p:nvPr/>
        </p:nvSpPr>
        <p:spPr>
          <a:xfrm>
            <a:off x="548640" y="1499616"/>
            <a:ext cx="11094415" cy="841248"/>
          </a:xfrm>
          <a:prstGeom prst="roundRect">
            <a:avLst>
              <a:gd name="adj" fmla="val 8696"/>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7" name="Text 4"/>
          <p:cNvSpPr/>
          <p:nvPr/>
        </p:nvSpPr>
        <p:spPr>
          <a:xfrm>
            <a:off x="822960" y="1591056"/>
            <a:ext cx="10545775" cy="676656"/>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The situation:  </a:t>
            </a:r>
            <a:r>
              <a:rPr lang="en-US" dirty="0">
                <a:solidFill>
                  <a:srgbClr val="1C2B27"/>
                </a:solidFill>
                <a:latin typeface="EB Garamond" pitchFamily="34" charset="0"/>
                <a:ea typeface="EB Garamond" pitchFamily="34" charset="-122"/>
                <a:cs typeface="EB Garamond" pitchFamily="34" charset="-120"/>
              </a:rPr>
              <a:t>Khadija’s adult son is disabled, relies on means-tested benefits, and cannot manage a large sum. A direct inheritance could stop his benefits and quickly be lost.</a:t>
            </a:r>
            <a:endParaRPr lang="en-US" dirty="0"/>
          </a:p>
        </p:txBody>
      </p:sp>
      <p:sp>
        <p:nvSpPr>
          <p:cNvPr id="8" name="Shape 5"/>
          <p:cNvSpPr/>
          <p:nvPr/>
        </p:nvSpPr>
        <p:spPr>
          <a:xfrm>
            <a:off x="548640" y="2450592"/>
            <a:ext cx="11094415" cy="548640"/>
          </a:xfrm>
          <a:prstGeom prst="roundRect">
            <a:avLst>
              <a:gd name="adj" fmla="val 13333"/>
            </a:avLst>
          </a:prstGeom>
          <a:solidFill>
            <a:srgbClr val="0E3B34"/>
          </a:solidFill>
          <a:ln/>
        </p:spPr>
        <p:txBody>
          <a:bodyPr/>
          <a:lstStyle/>
          <a:p>
            <a:endParaRPr lang="en-GB" sz="2800" dirty="0"/>
          </a:p>
        </p:txBody>
      </p:sp>
      <p:sp>
        <p:nvSpPr>
          <p:cNvPr id="9" name="Text 6"/>
          <p:cNvSpPr/>
          <p:nvPr/>
        </p:nvSpPr>
        <p:spPr>
          <a:xfrm>
            <a:off x="868680" y="2450592"/>
            <a:ext cx="10454335" cy="548640"/>
          </a:xfrm>
          <a:prstGeom prst="rect">
            <a:avLst/>
          </a:prstGeom>
          <a:noFill/>
          <a:ln/>
        </p:spPr>
        <p:txBody>
          <a:bodyPr wrap="square" lIns="0" tIns="0" rIns="0" bIns="0" rtlCol="0" anchor="ctr"/>
          <a:lstStyle/>
          <a:p>
            <a:pPr marL="0" indent="0">
              <a:buNone/>
            </a:pPr>
            <a:r>
              <a:rPr lang="en-US" sz="2000" b="1" dirty="0">
                <a:solidFill>
                  <a:srgbClr val="C8A35A"/>
                </a:solidFill>
                <a:latin typeface="EB Garamond" pitchFamily="34" charset="0"/>
                <a:ea typeface="EB Garamond" pitchFamily="34" charset="-122"/>
                <a:cs typeface="EB Garamond" pitchFamily="34" charset="-120"/>
              </a:rPr>
              <a:t>Best fit:    </a:t>
            </a:r>
            <a:r>
              <a:rPr lang="en-US" sz="2000" b="1" dirty="0">
                <a:solidFill>
                  <a:srgbClr val="FFFFFF"/>
                </a:solidFill>
                <a:latin typeface="EB Garamond" pitchFamily="34" charset="0"/>
                <a:ea typeface="EB Garamond" pitchFamily="34" charset="-122"/>
                <a:cs typeface="EB Garamond" pitchFamily="34" charset="-120"/>
              </a:rPr>
              <a:t>A disabled person’s trust (a protective discretionary trust)</a:t>
            </a:r>
            <a:endParaRPr lang="en-US" sz="2000" dirty="0"/>
          </a:p>
        </p:txBody>
      </p:sp>
      <p:sp>
        <p:nvSpPr>
          <p:cNvPr id="10" name="Shape 7"/>
          <p:cNvSpPr/>
          <p:nvPr/>
        </p:nvSpPr>
        <p:spPr>
          <a:xfrm>
            <a:off x="548640" y="3163824"/>
            <a:ext cx="3515258" cy="1874520"/>
          </a:xfrm>
          <a:prstGeom prst="roundRect">
            <a:avLst>
              <a:gd name="adj" fmla="val 3902"/>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11" name="Text 8"/>
          <p:cNvSpPr/>
          <p:nvPr/>
        </p:nvSpPr>
        <p:spPr>
          <a:xfrm>
            <a:off x="777240" y="3260035"/>
            <a:ext cx="3058058" cy="635309"/>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this trust (the logic)</a:t>
            </a:r>
            <a:endParaRPr lang="en-US" sz="2000" dirty="0"/>
          </a:p>
        </p:txBody>
      </p:sp>
      <p:sp>
        <p:nvSpPr>
          <p:cNvPr id="12" name="Text 9"/>
          <p:cNvSpPr/>
          <p:nvPr/>
        </p:nvSpPr>
        <p:spPr>
          <a:xfrm>
            <a:off x="777240" y="3652630"/>
            <a:ext cx="3058058" cy="1221122"/>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Trustees hold his share and spend it for his benefit over time, instead of handing him a lump sum he cannot manage or that disqualifies him from support.</a:t>
            </a:r>
            <a:endParaRPr lang="en-US" dirty="0"/>
          </a:p>
        </p:txBody>
      </p:sp>
      <p:sp>
        <p:nvSpPr>
          <p:cNvPr id="13" name="Shape 10"/>
          <p:cNvSpPr/>
          <p:nvPr/>
        </p:nvSpPr>
        <p:spPr>
          <a:xfrm>
            <a:off x="4338218" y="3163824"/>
            <a:ext cx="3515258" cy="1874520"/>
          </a:xfrm>
          <a:prstGeom prst="roundRect">
            <a:avLst>
              <a:gd name="adj" fmla="val 3902"/>
            </a:avLst>
          </a:prstGeom>
          <a:solidFill>
            <a:srgbClr val="F3F7F5"/>
          </a:solidFill>
          <a:ln/>
          <a:effectLst>
            <a:outerShdw blurRad="88900" dist="38100" dir="5400000" algn="bl" rotWithShape="0">
              <a:srgbClr val="000000">
                <a:alpha val="13000"/>
              </a:srgbClr>
            </a:outerShdw>
          </a:effectLst>
        </p:spPr>
        <p:txBody>
          <a:bodyPr/>
          <a:lstStyle/>
          <a:p>
            <a:endParaRPr lang="en-GB" sz="2800" dirty="0"/>
          </a:p>
        </p:txBody>
      </p:sp>
      <p:sp>
        <p:nvSpPr>
          <p:cNvPr id="14" name="Text 11"/>
          <p:cNvSpPr/>
          <p:nvPr/>
        </p:nvSpPr>
        <p:spPr>
          <a:xfrm>
            <a:off x="4566818" y="3244729"/>
            <a:ext cx="3058058" cy="650615"/>
          </a:xfrm>
          <a:prstGeom prst="rect">
            <a:avLst/>
          </a:prstGeom>
          <a:noFill/>
          <a:ln/>
        </p:spPr>
        <p:txBody>
          <a:bodyPr wrap="square" lIns="0" tIns="0" rIns="0" bIns="0" rtlCol="0" anchor="t"/>
          <a:lstStyle/>
          <a:p>
            <a:pPr marL="0" indent="0">
              <a:buNone/>
            </a:pPr>
            <a:r>
              <a:rPr lang="en-US" sz="2000" b="1" dirty="0">
                <a:solidFill>
                  <a:srgbClr val="9C7B33"/>
                </a:solidFill>
                <a:latin typeface="EB Garamond" pitchFamily="34" charset="0"/>
                <a:ea typeface="EB Garamond" pitchFamily="34" charset="-122"/>
                <a:cs typeface="EB Garamond" pitchFamily="34" charset="-120"/>
              </a:rPr>
              <a:t>The IHT benefit</a:t>
            </a:r>
            <a:endParaRPr lang="en-US" sz="2000" dirty="0"/>
          </a:p>
        </p:txBody>
      </p:sp>
      <p:sp>
        <p:nvSpPr>
          <p:cNvPr id="15" name="Text 12"/>
          <p:cNvSpPr/>
          <p:nvPr/>
        </p:nvSpPr>
        <p:spPr>
          <a:xfrm>
            <a:off x="4566818" y="3583057"/>
            <a:ext cx="3058058" cy="1290695"/>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Disabled person’s trusts get special, favourable IHT treatment (no ordinary 10-yearly or exit charges), and his means-tested benefits are preserved.</a:t>
            </a:r>
            <a:endParaRPr lang="en-US" dirty="0"/>
          </a:p>
        </p:txBody>
      </p:sp>
      <p:sp>
        <p:nvSpPr>
          <p:cNvPr id="16" name="Shape 13"/>
          <p:cNvSpPr/>
          <p:nvPr/>
        </p:nvSpPr>
        <p:spPr>
          <a:xfrm>
            <a:off x="8127797" y="3163824"/>
            <a:ext cx="3515258" cy="1874520"/>
          </a:xfrm>
          <a:prstGeom prst="roundRect">
            <a:avLst>
              <a:gd name="adj" fmla="val 3902"/>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17" name="Text 14"/>
          <p:cNvSpPr/>
          <p:nvPr/>
        </p:nvSpPr>
        <p:spPr>
          <a:xfrm>
            <a:off x="8356397" y="3260035"/>
            <a:ext cx="3058058" cy="635309"/>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Islamically sound</a:t>
            </a:r>
            <a:endParaRPr lang="en-US" sz="2000" dirty="0"/>
          </a:p>
        </p:txBody>
      </p:sp>
      <p:sp>
        <p:nvSpPr>
          <p:cNvPr id="18" name="Text 15"/>
          <p:cNvSpPr/>
          <p:nvPr/>
        </p:nvSpPr>
        <p:spPr>
          <a:xfrm>
            <a:off x="8356397" y="3652630"/>
            <a:ext cx="3058058" cy="1221122"/>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His share is 100% his — it is simply looked after for him. Nothing is taken from him or redirected to anyone else.</a:t>
            </a:r>
            <a:endParaRPr lang="en-US" dirty="0"/>
          </a:p>
        </p:txBody>
      </p:sp>
      <p:sp>
        <p:nvSpPr>
          <p:cNvPr id="19" name="Shape 16"/>
          <p:cNvSpPr/>
          <p:nvPr/>
        </p:nvSpPr>
        <p:spPr>
          <a:xfrm>
            <a:off x="548640" y="5166360"/>
            <a:ext cx="11094415" cy="896112"/>
          </a:xfrm>
          <a:prstGeom prst="roundRect">
            <a:avLst>
              <a:gd name="adj" fmla="val 8163"/>
            </a:avLst>
          </a:prstGeom>
          <a:solidFill>
            <a:srgbClr val="E9F2EE"/>
          </a:solidFill>
          <a:ln/>
        </p:spPr>
        <p:txBody>
          <a:bodyPr/>
          <a:lstStyle/>
          <a:p>
            <a:endParaRPr lang="en-GB" sz="2800" dirty="0"/>
          </a:p>
        </p:txBody>
      </p:sp>
      <p:sp>
        <p:nvSpPr>
          <p:cNvPr id="20" name="Text 17"/>
          <p:cNvSpPr/>
          <p:nvPr/>
        </p:nvSpPr>
        <p:spPr>
          <a:xfrm>
            <a:off x="822960" y="5266944"/>
            <a:ext cx="10545775" cy="713232"/>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Outcome:  </a:t>
            </a:r>
            <a:r>
              <a:rPr lang="en-US" dirty="0">
                <a:solidFill>
                  <a:srgbClr val="1C2B27"/>
                </a:solidFill>
                <a:latin typeface="EB Garamond" pitchFamily="34" charset="0"/>
                <a:ea typeface="EB Garamond" pitchFamily="34" charset="-122"/>
                <a:cs typeface="EB Garamond" pitchFamily="34" charset="-120"/>
              </a:rPr>
              <a:t>Keeps BOTH his inheritance and his benefits · protected from exploitation · his Sharī‘ah share fully intact.</a:t>
            </a:r>
            <a:endParaRPr lang="en-US" dirty="0"/>
          </a:p>
        </p:txBody>
      </p:sp>
      <p:sp>
        <p:nvSpPr>
          <p:cNvPr id="22" name="Text 1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89</a:t>
            </a:r>
            <a:endParaRPr lang="en-US" sz="105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SCENARIO D · A LARGER ESTATE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Reducing a big IHT bill in your lifetime</a:t>
            </a:r>
            <a:endParaRPr lang="en-US" sz="3300" dirty="0"/>
          </a:p>
        </p:txBody>
      </p:sp>
      <p:sp>
        <p:nvSpPr>
          <p:cNvPr id="6" name="Shape 3"/>
          <p:cNvSpPr/>
          <p:nvPr/>
        </p:nvSpPr>
        <p:spPr>
          <a:xfrm>
            <a:off x="548640" y="1499616"/>
            <a:ext cx="11094415" cy="841248"/>
          </a:xfrm>
          <a:prstGeom prst="roundRect">
            <a:avLst>
              <a:gd name="adj" fmla="val 8696"/>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591056"/>
            <a:ext cx="10545775" cy="676656"/>
          </a:xfrm>
          <a:prstGeom prst="rect">
            <a:avLst/>
          </a:prstGeom>
          <a:noFill/>
          <a:ln/>
        </p:spPr>
        <p:txBody>
          <a:bodyPr wrap="square" lIns="0" tIns="0" rIns="0" bIns="0" rtlCol="0" anchor="t"/>
          <a:lstStyle/>
          <a:p>
            <a:pPr marL="0" indent="0">
              <a:buNone/>
            </a:pPr>
            <a:r>
              <a:rPr lang="en-US" sz="1600" b="1" dirty="0">
                <a:solidFill>
                  <a:srgbClr val="9C7B33"/>
                </a:solidFill>
                <a:latin typeface="EB Garamond" pitchFamily="34" charset="0"/>
                <a:ea typeface="EB Garamond" pitchFamily="34" charset="-122"/>
                <a:cs typeface="EB Garamond" pitchFamily="34" charset="-120"/>
              </a:rPr>
              <a:t>The situation:  </a:t>
            </a:r>
            <a:r>
              <a:rPr lang="en-US" sz="1600" dirty="0">
                <a:solidFill>
                  <a:srgbClr val="1C2B27"/>
                </a:solidFill>
                <a:latin typeface="EB Garamond" pitchFamily="34" charset="0"/>
                <a:ea typeface="EB Garamond" pitchFamily="34" charset="-122"/>
                <a:cs typeface="EB Garamond" pitchFamily="34" charset="-120"/>
              </a:rPr>
              <a:t>Ibrahim’s estate is well over £1m and faces 40% IHT on the excess. He wants to pass wealth to his children now and cut the future bill — fairly and Islamically.</a:t>
            </a:r>
            <a:endParaRPr lang="en-US" sz="1600" dirty="0"/>
          </a:p>
        </p:txBody>
      </p:sp>
      <p:sp>
        <p:nvSpPr>
          <p:cNvPr id="8" name="Shape 5"/>
          <p:cNvSpPr/>
          <p:nvPr/>
        </p:nvSpPr>
        <p:spPr>
          <a:xfrm>
            <a:off x="548640" y="2450592"/>
            <a:ext cx="11094415" cy="548640"/>
          </a:xfrm>
          <a:prstGeom prst="roundRect">
            <a:avLst>
              <a:gd name="adj" fmla="val 13333"/>
            </a:avLst>
          </a:prstGeom>
          <a:solidFill>
            <a:srgbClr val="0E3B34"/>
          </a:solidFill>
          <a:ln/>
        </p:spPr>
        <p:txBody>
          <a:bodyPr/>
          <a:lstStyle/>
          <a:p>
            <a:endParaRPr lang="en-GB" sz="2400" dirty="0"/>
          </a:p>
        </p:txBody>
      </p:sp>
      <p:sp>
        <p:nvSpPr>
          <p:cNvPr id="9" name="Text 6"/>
          <p:cNvSpPr/>
          <p:nvPr/>
        </p:nvSpPr>
        <p:spPr>
          <a:xfrm>
            <a:off x="868680" y="2450592"/>
            <a:ext cx="10454335" cy="548640"/>
          </a:xfrm>
          <a:prstGeom prst="rect">
            <a:avLst/>
          </a:prstGeom>
          <a:noFill/>
          <a:ln/>
        </p:spPr>
        <p:txBody>
          <a:bodyPr wrap="square" lIns="0" tIns="0" rIns="0" bIns="0" rtlCol="0" anchor="ctr"/>
          <a:lstStyle/>
          <a:p>
            <a:pPr marL="0" indent="0">
              <a:buNone/>
            </a:pPr>
            <a:r>
              <a:rPr lang="en-US" b="1" dirty="0">
                <a:solidFill>
                  <a:srgbClr val="C8A35A"/>
                </a:solidFill>
                <a:latin typeface="EB Garamond" pitchFamily="34" charset="0"/>
                <a:ea typeface="EB Garamond" pitchFamily="34" charset="-122"/>
                <a:cs typeface="EB Garamond" pitchFamily="34" charset="-120"/>
              </a:rPr>
              <a:t>Best fit:    </a:t>
            </a:r>
            <a:r>
              <a:rPr lang="en-US" b="1" dirty="0">
                <a:solidFill>
                  <a:srgbClr val="FFFFFF"/>
                </a:solidFill>
                <a:latin typeface="EB Garamond" pitchFamily="34" charset="0"/>
                <a:ea typeface="EB Garamond" pitchFamily="34" charset="-122"/>
                <a:cs typeface="EB Garamond" pitchFamily="34" charset="-120"/>
              </a:rPr>
              <a:t>A lifetime gift into trust (bare or discretionary)</a:t>
            </a:r>
            <a:endParaRPr lang="en-US" dirty="0"/>
          </a:p>
        </p:txBody>
      </p:sp>
      <p:sp>
        <p:nvSpPr>
          <p:cNvPr id="10" name="Shape 7"/>
          <p:cNvSpPr/>
          <p:nvPr/>
        </p:nvSpPr>
        <p:spPr>
          <a:xfrm>
            <a:off x="548640" y="3163824"/>
            <a:ext cx="3515258" cy="2569266"/>
          </a:xfrm>
          <a:prstGeom prst="roundRect">
            <a:avLst>
              <a:gd name="adj" fmla="val 3902"/>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11" name="Text 8"/>
          <p:cNvSpPr/>
          <p:nvPr/>
        </p:nvSpPr>
        <p:spPr>
          <a:xfrm>
            <a:off x="777240" y="3346704"/>
            <a:ext cx="3058058" cy="54864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this trust (the logic)</a:t>
            </a:r>
            <a:endParaRPr lang="en-US" sz="2000" dirty="0"/>
          </a:p>
        </p:txBody>
      </p:sp>
      <p:sp>
        <p:nvSpPr>
          <p:cNvPr id="12" name="Text 9"/>
          <p:cNvSpPr/>
          <p:nvPr/>
        </p:nvSpPr>
        <p:spPr>
          <a:xfrm>
            <a:off x="777240" y="3682448"/>
            <a:ext cx="3058058" cy="1191304"/>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Gifting into trust now starts the 7-year clock; survive seven years and it falls out of the estate. A discretionary trust lets him keep a guiding hand and protect the funds.</a:t>
            </a:r>
            <a:endParaRPr lang="en-US" dirty="0"/>
          </a:p>
        </p:txBody>
      </p:sp>
      <p:sp>
        <p:nvSpPr>
          <p:cNvPr id="13" name="Shape 10"/>
          <p:cNvSpPr/>
          <p:nvPr/>
        </p:nvSpPr>
        <p:spPr>
          <a:xfrm>
            <a:off x="4338218" y="3163824"/>
            <a:ext cx="3515258" cy="2569266"/>
          </a:xfrm>
          <a:prstGeom prst="roundRect">
            <a:avLst>
              <a:gd name="adj" fmla="val 3902"/>
            </a:avLst>
          </a:prstGeom>
          <a:solidFill>
            <a:srgbClr val="F3F7F5"/>
          </a:solidFill>
          <a:ln/>
          <a:effectLst>
            <a:outerShdw blurRad="88900" dist="38100" dir="5400000" algn="bl" rotWithShape="0">
              <a:srgbClr val="000000">
                <a:alpha val="13000"/>
              </a:srgbClr>
            </a:outerShdw>
          </a:effectLst>
        </p:spPr>
        <p:txBody>
          <a:bodyPr/>
          <a:lstStyle/>
          <a:p>
            <a:endParaRPr lang="en-GB" sz="2800" dirty="0"/>
          </a:p>
        </p:txBody>
      </p:sp>
      <p:sp>
        <p:nvSpPr>
          <p:cNvPr id="14" name="Text 11"/>
          <p:cNvSpPr/>
          <p:nvPr/>
        </p:nvSpPr>
        <p:spPr>
          <a:xfrm>
            <a:off x="4566818" y="3346704"/>
            <a:ext cx="3058058" cy="548640"/>
          </a:xfrm>
          <a:prstGeom prst="rect">
            <a:avLst/>
          </a:prstGeom>
          <a:noFill/>
          <a:ln/>
        </p:spPr>
        <p:txBody>
          <a:bodyPr wrap="square" lIns="0" tIns="0" rIns="0" bIns="0" rtlCol="0" anchor="t"/>
          <a:lstStyle/>
          <a:p>
            <a:pPr marL="0" indent="0">
              <a:buNone/>
            </a:pPr>
            <a:r>
              <a:rPr lang="en-US" sz="2000" b="1" dirty="0">
                <a:solidFill>
                  <a:srgbClr val="9C7B33"/>
                </a:solidFill>
                <a:latin typeface="EB Garamond" pitchFamily="34" charset="0"/>
                <a:ea typeface="EB Garamond" pitchFamily="34" charset="-122"/>
                <a:cs typeface="EB Garamond" pitchFamily="34" charset="-120"/>
              </a:rPr>
              <a:t>The IHT benefit</a:t>
            </a:r>
            <a:endParaRPr lang="en-US" sz="2000" dirty="0"/>
          </a:p>
        </p:txBody>
      </p:sp>
      <p:sp>
        <p:nvSpPr>
          <p:cNvPr id="15" name="Text 12"/>
          <p:cNvSpPr/>
          <p:nvPr/>
        </p:nvSpPr>
        <p:spPr>
          <a:xfrm>
            <a:off x="4566818" y="3682448"/>
            <a:ext cx="3058058" cy="1191304"/>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After 7 years the gift is free of IHT (taper relief eases it from year 3) — potentially saving tens of thousands. A discretionary trust may carry a small entry charge above the NRB.</a:t>
            </a:r>
            <a:endParaRPr lang="en-US" dirty="0"/>
          </a:p>
        </p:txBody>
      </p:sp>
      <p:sp>
        <p:nvSpPr>
          <p:cNvPr id="16" name="Shape 13"/>
          <p:cNvSpPr/>
          <p:nvPr/>
        </p:nvSpPr>
        <p:spPr>
          <a:xfrm>
            <a:off x="8127797" y="3163824"/>
            <a:ext cx="3515258" cy="2569266"/>
          </a:xfrm>
          <a:prstGeom prst="roundRect">
            <a:avLst>
              <a:gd name="adj" fmla="val 3902"/>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17" name="Text 14"/>
          <p:cNvSpPr/>
          <p:nvPr/>
        </p:nvSpPr>
        <p:spPr>
          <a:xfrm>
            <a:off x="8356397" y="3346704"/>
            <a:ext cx="3058058" cy="54864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Islamically sound</a:t>
            </a:r>
            <a:endParaRPr lang="en-US" sz="2000" dirty="0"/>
          </a:p>
        </p:txBody>
      </p:sp>
      <p:sp>
        <p:nvSpPr>
          <p:cNvPr id="18" name="Text 15"/>
          <p:cNvSpPr/>
          <p:nvPr/>
        </p:nvSpPr>
        <p:spPr>
          <a:xfrm>
            <a:off x="8356397" y="3682448"/>
            <a:ext cx="3222690" cy="1191304"/>
          </a:xfrm>
          <a:prstGeom prst="rect">
            <a:avLst/>
          </a:prstGeom>
          <a:noFill/>
          <a:ln/>
        </p:spPr>
        <p:txBody>
          <a:bodyPr wrap="square" lIns="0" tIns="0" rIns="0" bIns="0" rtlCol="0" anchor="t"/>
          <a:lstStyle/>
          <a:p>
            <a:pPr marL="0" indent="0">
              <a:buNone/>
            </a:pPr>
            <a:r>
              <a:rPr lang="en-US" dirty="0">
                <a:solidFill>
                  <a:srgbClr val="1C2B27"/>
                </a:solidFill>
                <a:latin typeface="EB Garamond" pitchFamily="34" charset="0"/>
                <a:ea typeface="EB Garamond" pitchFamily="34" charset="-122"/>
                <a:cs typeface="EB Garamond" pitchFamily="34" charset="-120"/>
              </a:rPr>
              <a:t>Lifetime gifts must be FAIR — equal between children unless there is a genuine need (the Sunnah even leans to favouring daughters). It must be a true gift (hiba): real handover, not control kept. It does not reduce their later inheritance.</a:t>
            </a:r>
            <a:endParaRPr lang="en-US" dirty="0"/>
          </a:p>
        </p:txBody>
      </p:sp>
      <p:sp>
        <p:nvSpPr>
          <p:cNvPr id="19" name="Shape 16"/>
          <p:cNvSpPr/>
          <p:nvPr/>
        </p:nvSpPr>
        <p:spPr>
          <a:xfrm>
            <a:off x="548640" y="5842420"/>
            <a:ext cx="11094415" cy="449050"/>
          </a:xfrm>
          <a:prstGeom prst="roundRect">
            <a:avLst>
              <a:gd name="adj" fmla="val 8163"/>
            </a:avLst>
          </a:prstGeom>
          <a:solidFill>
            <a:srgbClr val="E9F2EE"/>
          </a:solidFill>
          <a:ln/>
        </p:spPr>
        <p:txBody>
          <a:bodyPr/>
          <a:lstStyle/>
          <a:p>
            <a:endParaRPr lang="en-GB" sz="2800" dirty="0"/>
          </a:p>
        </p:txBody>
      </p:sp>
      <p:sp>
        <p:nvSpPr>
          <p:cNvPr id="20" name="Text 17"/>
          <p:cNvSpPr/>
          <p:nvPr/>
        </p:nvSpPr>
        <p:spPr>
          <a:xfrm>
            <a:off x="822960" y="5923722"/>
            <a:ext cx="10545775" cy="263386"/>
          </a:xfrm>
          <a:prstGeom prst="rect">
            <a:avLst/>
          </a:prstGeom>
          <a:noFill/>
          <a:ln/>
        </p:spPr>
        <p:txBody>
          <a:bodyPr wrap="square" lIns="0" tIns="0" rIns="0" bIns="0" rtlCol="0" anchor="t"/>
          <a:lstStyle/>
          <a:p>
            <a:pPr marL="0" indent="0">
              <a:buNone/>
            </a:pPr>
            <a:r>
              <a:rPr lang="en-US" b="1" dirty="0">
                <a:solidFill>
                  <a:srgbClr val="2C7A6B"/>
                </a:solidFill>
                <a:latin typeface="EB Garamond" pitchFamily="34" charset="0"/>
                <a:ea typeface="EB Garamond" pitchFamily="34" charset="-122"/>
                <a:cs typeface="EB Garamond" pitchFamily="34" charset="-120"/>
              </a:rPr>
              <a:t>Outcome:  </a:t>
            </a:r>
            <a:r>
              <a:rPr lang="en-US" dirty="0">
                <a:solidFill>
                  <a:srgbClr val="1C2B27"/>
                </a:solidFill>
                <a:latin typeface="EB Garamond" pitchFamily="34" charset="0"/>
                <a:ea typeface="EB Garamond" pitchFamily="34" charset="-122"/>
                <a:cs typeface="EB Garamond" pitchFamily="34" charset="-120"/>
              </a:rPr>
              <a:t>Future IHT cut · wealth passed in his lifetime · fair and a valid hiba — Islamically clean.</a:t>
            </a:r>
            <a:endParaRPr lang="en-US" dirty="0"/>
          </a:p>
        </p:txBody>
      </p:sp>
      <p:sp>
        <p:nvSpPr>
          <p:cNvPr id="22" name="Text 18"/>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9"/>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90</a:t>
            </a:r>
            <a:endParaRPr lang="en-US" sz="105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76">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8351215" y="-1463040"/>
            <a:ext cx="5120640" cy="5120640"/>
          </a:xfrm>
          <a:prstGeom prst="ellipse">
            <a:avLst/>
          </a:prstGeom>
          <a:solidFill>
            <a:srgbClr val="2C7A6B">
              <a:alpha val="30000"/>
            </a:srgbClr>
          </a:solidFill>
          <a:ln/>
        </p:spPr>
        <p:txBody>
          <a:bodyPr/>
          <a:lstStyle/>
          <a:p>
            <a:endParaRPr lang="en-GB" dirty="0"/>
          </a:p>
        </p:txBody>
      </p:sp>
      <p:sp>
        <p:nvSpPr>
          <p:cNvPr id="3" name="Shape 1"/>
          <p:cNvSpPr/>
          <p:nvPr/>
        </p:nvSpPr>
        <p:spPr>
          <a:xfrm>
            <a:off x="9448495" y="4846320"/>
            <a:ext cx="3840480" cy="3840480"/>
          </a:xfrm>
          <a:prstGeom prst="ellipse">
            <a:avLst/>
          </a:prstGeom>
          <a:solidFill>
            <a:srgbClr val="2C7A6B">
              <a:alpha val="20000"/>
            </a:srgbClr>
          </a:solidFill>
          <a:ln/>
        </p:spPr>
        <p:txBody>
          <a:bodyPr/>
          <a:lstStyle/>
          <a:p>
            <a:endParaRPr lang="en-GB" dirty="0"/>
          </a:p>
        </p:txBody>
      </p:sp>
      <p:sp>
        <p:nvSpPr>
          <p:cNvPr id="4" name="Shape 2"/>
          <p:cNvSpPr/>
          <p:nvPr/>
        </p:nvSpPr>
        <p:spPr>
          <a:xfrm>
            <a:off x="548640" y="2148840"/>
            <a:ext cx="1371600" cy="1371600"/>
          </a:xfrm>
          <a:prstGeom prst="ellipse">
            <a:avLst/>
          </a:prstGeom>
          <a:solidFill>
            <a:srgbClr val="2C7A6B"/>
          </a:solidFill>
          <a:ln/>
          <a:effectLst>
            <a:outerShdw blurRad="88900" dist="38100" dir="5400000" algn="bl" rotWithShape="0">
              <a:srgbClr val="000000">
                <a:alpha val="13000"/>
              </a:srgbClr>
            </a:outerShdw>
          </a:effectLst>
        </p:spPr>
        <p:txBody>
          <a:bodyPr/>
          <a:lstStyle/>
          <a:p>
            <a:endParaRPr lang="en-GB" dirty="0"/>
          </a:p>
        </p:txBody>
      </p:sp>
      <p:pic>
        <p:nvPicPr>
          <p:cNvPr id="5" name="Image 0" descr="preencoded.png"/>
          <p:cNvPicPr>
            <a:picLocks noChangeAspect="1"/>
          </p:cNvPicPr>
          <p:nvPr/>
        </p:nvPicPr>
        <p:blipFill>
          <a:blip r:embed="rId3"/>
          <a:stretch>
            <a:fillRect/>
          </a:stretch>
        </p:blipFill>
        <p:spPr>
          <a:xfrm>
            <a:off x="932688" y="2532888"/>
            <a:ext cx="603504" cy="603504"/>
          </a:xfrm>
          <a:prstGeom prst="rect">
            <a:avLst/>
          </a:prstGeom>
        </p:spPr>
      </p:pic>
      <p:sp>
        <p:nvSpPr>
          <p:cNvPr id="6" name="Text 3"/>
          <p:cNvSpPr/>
          <p:nvPr/>
        </p:nvSpPr>
        <p:spPr>
          <a:xfrm>
            <a:off x="548640" y="3703320"/>
            <a:ext cx="11094415" cy="320040"/>
          </a:xfrm>
          <a:prstGeom prst="rect">
            <a:avLst/>
          </a:prstGeom>
          <a:noFill/>
          <a:ln/>
        </p:spPr>
        <p:txBody>
          <a:bodyPr wrap="square" lIns="0" tIns="0" rIns="0" bIns="0" rtlCol="0" anchor="ctr"/>
          <a:lstStyle/>
          <a:p>
            <a:pPr marL="0" indent="0">
              <a:buNone/>
            </a:pPr>
            <a:r>
              <a:rPr lang="en-US" sz="1550" b="1" kern="0" spc="300" dirty="0">
                <a:solidFill>
                  <a:srgbClr val="C8A35A"/>
                </a:solidFill>
                <a:latin typeface="EB Garamond" pitchFamily="34" charset="0"/>
                <a:ea typeface="EB Garamond" pitchFamily="34" charset="-122"/>
                <a:cs typeface="EB Garamond" pitchFamily="34" charset="-120"/>
              </a:rPr>
              <a:t>SECTION 7</a:t>
            </a:r>
            <a:endParaRPr lang="en-US" sz="1550" dirty="0"/>
          </a:p>
        </p:txBody>
      </p:sp>
      <p:sp>
        <p:nvSpPr>
          <p:cNvPr id="7" name="Text 4"/>
          <p:cNvSpPr/>
          <p:nvPr/>
        </p:nvSpPr>
        <p:spPr>
          <a:xfrm>
            <a:off x="548640" y="4023360"/>
            <a:ext cx="11094415" cy="1005840"/>
          </a:xfrm>
          <a:prstGeom prst="rect">
            <a:avLst/>
          </a:prstGeom>
          <a:noFill/>
          <a:ln/>
        </p:spPr>
        <p:txBody>
          <a:bodyPr wrap="square" lIns="0" tIns="0" rIns="0" bIns="0" rtlCol="0" anchor="ctr"/>
          <a:lstStyle/>
          <a:p>
            <a:pPr marL="0" indent="0">
              <a:buNone/>
            </a:pPr>
            <a:r>
              <a:rPr lang="en-US" sz="4100" b="1" dirty="0">
                <a:solidFill>
                  <a:srgbClr val="FFFFFF"/>
                </a:solidFill>
                <a:latin typeface="EB Garamond" pitchFamily="34" charset="0"/>
                <a:ea typeface="EB Garamond" pitchFamily="34" charset="-122"/>
                <a:cs typeface="EB Garamond" pitchFamily="34" charset="-120"/>
              </a:rPr>
              <a:t>Writing your will, step by step</a:t>
            </a:r>
            <a:endParaRPr lang="en-US" sz="4100" dirty="0"/>
          </a:p>
        </p:txBody>
      </p:sp>
      <p:sp>
        <p:nvSpPr>
          <p:cNvPr id="8" name="Text 5"/>
          <p:cNvSpPr/>
          <p:nvPr/>
        </p:nvSpPr>
        <p:spPr>
          <a:xfrm>
            <a:off x="548640" y="5074920"/>
            <a:ext cx="10180015" cy="731520"/>
          </a:xfrm>
          <a:prstGeom prst="rect">
            <a:avLst/>
          </a:prstGeom>
          <a:noFill/>
          <a:ln/>
        </p:spPr>
        <p:txBody>
          <a:bodyPr wrap="square" lIns="0" tIns="0" rIns="0" bIns="0" rtlCol="0" anchor="ctr"/>
          <a:lstStyle/>
          <a:p>
            <a:pPr marL="0" indent="0">
              <a:buNone/>
            </a:pPr>
            <a:r>
              <a:rPr lang="en-US" sz="1550" dirty="0">
                <a:solidFill>
                  <a:srgbClr val="5FA392"/>
                </a:solidFill>
                <a:latin typeface="EB Garamond" pitchFamily="34" charset="0"/>
                <a:ea typeface="EB Garamond" pitchFamily="34" charset="-122"/>
                <a:cs typeface="EB Garamond" pitchFamily="34" charset="-120"/>
              </a:rPr>
              <a:t>What goes in an Islamic will, how to make it legally valid, and the mistakes to avoid.</a:t>
            </a:r>
            <a:endParaRPr lang="en-US" sz="1550" dirty="0"/>
          </a:p>
        </p:txBody>
      </p:sp>
      <p:sp>
        <p:nvSpPr>
          <p:cNvPr id="10" name="Text 6"/>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1" name="Text 7"/>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91</a:t>
            </a:r>
            <a:endParaRPr lang="en-US" sz="105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BEFORE YOU START</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What type of will do you need?</a:t>
            </a:r>
            <a:endParaRPr lang="en-US" sz="3300" dirty="0"/>
          </a:p>
        </p:txBody>
      </p:sp>
      <p:sp>
        <p:nvSpPr>
          <p:cNvPr id="6" name="Text 3"/>
          <p:cNvSpPr/>
          <p:nvPr/>
        </p:nvSpPr>
        <p:spPr>
          <a:xfrm>
            <a:off x="548640" y="1481328"/>
            <a:ext cx="11094415" cy="365760"/>
          </a:xfrm>
          <a:prstGeom prst="rect">
            <a:avLst/>
          </a:prstGeom>
          <a:noFill/>
          <a:ln/>
        </p:spPr>
        <p:txBody>
          <a:bodyPr wrap="square" lIns="0" tIns="0" rIns="0" bIns="0" rtlCol="0" anchor="ctr"/>
          <a:lstStyle/>
          <a:p>
            <a:pPr marL="0" indent="0">
              <a:buNone/>
            </a:pPr>
            <a:r>
              <a:rPr lang="en-US" dirty="0">
                <a:solidFill>
                  <a:srgbClr val="5E726B"/>
                </a:solidFill>
                <a:latin typeface="EB Garamond" pitchFamily="34" charset="0"/>
                <a:ea typeface="EB Garamond" pitchFamily="34" charset="-122"/>
                <a:cs typeface="EB Garamond" pitchFamily="34" charset="-120"/>
              </a:rPr>
              <a:t>The right tool depends on how big and how complex your estate is:</a:t>
            </a:r>
            <a:endParaRPr lang="en-US" dirty="0"/>
          </a:p>
        </p:txBody>
      </p:sp>
      <p:sp>
        <p:nvSpPr>
          <p:cNvPr id="7" name="Shape 4"/>
          <p:cNvSpPr/>
          <p:nvPr/>
        </p:nvSpPr>
        <p:spPr>
          <a:xfrm>
            <a:off x="548640" y="2011680"/>
            <a:ext cx="3515258" cy="2788920"/>
          </a:xfrm>
          <a:prstGeom prst="roundRect">
            <a:avLst>
              <a:gd name="adj" fmla="val 2623"/>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8" name="Text 5"/>
          <p:cNvSpPr/>
          <p:nvPr/>
        </p:nvSpPr>
        <p:spPr>
          <a:xfrm>
            <a:off x="804672" y="2176272"/>
            <a:ext cx="3003194" cy="640080"/>
          </a:xfrm>
          <a:prstGeom prst="rect">
            <a:avLst/>
          </a:prstGeom>
          <a:noFill/>
          <a:ln/>
        </p:spPr>
        <p:txBody>
          <a:bodyPr wrap="square" lIns="0" tIns="0" rIns="0" bIns="0" rtlCol="0" anchor="t"/>
          <a:lstStyle/>
          <a:p>
            <a:pPr marL="0" indent="0">
              <a:buNone/>
            </a:pPr>
            <a:r>
              <a:rPr lang="en-US" sz="2000" b="1" dirty="0">
                <a:solidFill>
                  <a:srgbClr val="2C7A6B"/>
                </a:solidFill>
                <a:latin typeface="EB Garamond" pitchFamily="34" charset="0"/>
                <a:ea typeface="EB Garamond" pitchFamily="34" charset="-122"/>
                <a:cs typeface="EB Garamond" pitchFamily="34" charset="-120"/>
              </a:rPr>
              <a:t>A template may be enough</a:t>
            </a:r>
            <a:endParaRPr lang="en-US" sz="2000" dirty="0"/>
          </a:p>
        </p:txBody>
      </p:sp>
      <p:sp>
        <p:nvSpPr>
          <p:cNvPr id="9" name="Text 6"/>
          <p:cNvSpPr/>
          <p:nvPr/>
        </p:nvSpPr>
        <p:spPr>
          <a:xfrm>
            <a:off x="804672" y="2880360"/>
            <a:ext cx="3003194" cy="182880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A modest, straightforward estate.</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No business, trust or overseas assets.</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You understand the Islamic shares.</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Use the template in your pack as a starting point.</a:t>
            </a:r>
            <a:endParaRPr lang="en-US" sz="1600" dirty="0"/>
          </a:p>
        </p:txBody>
      </p:sp>
      <p:sp>
        <p:nvSpPr>
          <p:cNvPr id="10" name="Shape 7"/>
          <p:cNvSpPr/>
          <p:nvPr/>
        </p:nvSpPr>
        <p:spPr>
          <a:xfrm>
            <a:off x="4338218" y="2011680"/>
            <a:ext cx="3515258" cy="2788920"/>
          </a:xfrm>
          <a:prstGeom prst="roundRect">
            <a:avLst>
              <a:gd name="adj" fmla="val 2623"/>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1" name="Text 8"/>
          <p:cNvSpPr/>
          <p:nvPr/>
        </p:nvSpPr>
        <p:spPr>
          <a:xfrm>
            <a:off x="4594250" y="2176272"/>
            <a:ext cx="3003194" cy="640080"/>
          </a:xfrm>
          <a:prstGeom prst="rect">
            <a:avLst/>
          </a:prstGeom>
          <a:noFill/>
          <a:ln/>
        </p:spPr>
        <p:txBody>
          <a:bodyPr wrap="square" lIns="0" tIns="0" rIns="0" bIns="0" rtlCol="0" anchor="t"/>
          <a:lstStyle/>
          <a:p>
            <a:pPr marL="0" indent="0">
              <a:buNone/>
            </a:pPr>
            <a:r>
              <a:rPr lang="en-US" sz="2000" b="1" dirty="0">
                <a:solidFill>
                  <a:srgbClr val="9C7B33"/>
                </a:solidFill>
                <a:latin typeface="EB Garamond" pitchFamily="34" charset="0"/>
                <a:ea typeface="EB Garamond" pitchFamily="34" charset="-122"/>
                <a:cs typeface="EB Garamond" pitchFamily="34" charset="-120"/>
              </a:rPr>
              <a:t>Use a solicitor if…</a:t>
            </a:r>
            <a:endParaRPr lang="en-US" sz="2000" dirty="0"/>
          </a:p>
        </p:txBody>
      </p:sp>
      <p:sp>
        <p:nvSpPr>
          <p:cNvPr id="12" name="Text 9"/>
          <p:cNvSpPr/>
          <p:nvPr/>
        </p:nvSpPr>
        <p:spPr>
          <a:xfrm>
            <a:off x="4594250" y="2880360"/>
            <a:ext cx="3003194" cy="182880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Your estate is large or complex.</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There’s property, a business or overseas assets.</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You need a trust (e.g. for the home or a vulnerable heir).</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You want to maximise your IHT allowances.</a:t>
            </a:r>
            <a:endParaRPr lang="en-US" sz="1600" dirty="0"/>
          </a:p>
        </p:txBody>
      </p:sp>
      <p:sp>
        <p:nvSpPr>
          <p:cNvPr id="13" name="Shape 10"/>
          <p:cNvSpPr/>
          <p:nvPr/>
        </p:nvSpPr>
        <p:spPr>
          <a:xfrm>
            <a:off x="8127797" y="2011680"/>
            <a:ext cx="3515258" cy="2788920"/>
          </a:xfrm>
          <a:prstGeom prst="roundRect">
            <a:avLst>
              <a:gd name="adj" fmla="val 2623"/>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4" name="Text 11"/>
          <p:cNvSpPr/>
          <p:nvPr/>
        </p:nvSpPr>
        <p:spPr>
          <a:xfrm>
            <a:off x="8383829" y="2176272"/>
            <a:ext cx="3003194" cy="640080"/>
          </a:xfrm>
          <a:prstGeom prst="rect">
            <a:avLst/>
          </a:prstGeom>
          <a:noFill/>
          <a:ln/>
        </p:spPr>
        <p:txBody>
          <a:bodyPr wrap="square" lIns="0" tIns="0" rIns="0" bIns="0" rtlCol="0" anchor="t"/>
          <a:lstStyle/>
          <a:p>
            <a:pPr marL="0" indent="0">
              <a:buNone/>
            </a:pPr>
            <a:r>
              <a:rPr lang="en-US" sz="2000" b="1" dirty="0">
                <a:solidFill>
                  <a:srgbClr val="0E3B34"/>
                </a:solidFill>
                <a:latin typeface="EB Garamond" pitchFamily="34" charset="0"/>
                <a:ea typeface="EB Garamond" pitchFamily="34" charset="-122"/>
                <a:cs typeface="EB Garamond" pitchFamily="34" charset="-120"/>
              </a:rPr>
              <a:t>Always involve a Mufti</a:t>
            </a:r>
            <a:endParaRPr lang="en-US" sz="2000" dirty="0"/>
          </a:p>
        </p:txBody>
      </p:sp>
      <p:sp>
        <p:nvSpPr>
          <p:cNvPr id="15" name="Text 12"/>
          <p:cNvSpPr/>
          <p:nvPr/>
        </p:nvSpPr>
        <p:spPr>
          <a:xfrm>
            <a:off x="8383829" y="2880360"/>
            <a:ext cx="3003194" cy="182880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To confirm your exact Islamic shares.</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To check the wording is Sharī‘ah-compliant.</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Especially for trusts, mixed families and overseas assets.</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Get the fiqh right before you sign.</a:t>
            </a:r>
            <a:endParaRPr lang="en-US" sz="1600" dirty="0"/>
          </a:p>
        </p:txBody>
      </p:sp>
      <p:sp>
        <p:nvSpPr>
          <p:cNvPr id="16" name="Shape 13"/>
          <p:cNvSpPr/>
          <p:nvPr/>
        </p:nvSpPr>
        <p:spPr>
          <a:xfrm>
            <a:off x="548640" y="5029200"/>
            <a:ext cx="11094415" cy="1051560"/>
          </a:xfrm>
          <a:prstGeom prst="roundRect">
            <a:avLst>
              <a:gd name="adj" fmla="val 6957"/>
            </a:avLst>
          </a:prstGeom>
          <a:solidFill>
            <a:srgbClr val="E9F2EE"/>
          </a:solidFill>
          <a:ln/>
        </p:spPr>
        <p:txBody>
          <a:bodyPr/>
          <a:lstStyle/>
          <a:p>
            <a:endParaRPr lang="en-GB" sz="2400" dirty="0"/>
          </a:p>
        </p:txBody>
      </p:sp>
      <p:sp>
        <p:nvSpPr>
          <p:cNvPr id="17" name="Text 14"/>
          <p:cNvSpPr/>
          <p:nvPr/>
        </p:nvSpPr>
        <p:spPr>
          <a:xfrm>
            <a:off x="822960" y="5138928"/>
            <a:ext cx="10545775" cy="868680"/>
          </a:xfrm>
          <a:prstGeom prst="rect">
            <a:avLst/>
          </a:prstGeom>
          <a:noFill/>
          <a:ln/>
        </p:spPr>
        <p:txBody>
          <a:bodyPr wrap="square" lIns="0" tIns="0" rIns="0" bIns="0" rtlCol="0" anchor="t"/>
          <a:lstStyle/>
          <a:p>
            <a:pPr marL="0" indent="0">
              <a:buNone/>
            </a:pPr>
            <a:r>
              <a:rPr lang="en-US" sz="1600" b="1" dirty="0">
                <a:solidFill>
                  <a:srgbClr val="2C7A6B"/>
                </a:solidFill>
                <a:latin typeface="EB Garamond" pitchFamily="34" charset="0"/>
                <a:ea typeface="EB Garamond" pitchFamily="34" charset="-122"/>
                <a:cs typeface="EB Garamond" pitchFamily="34" charset="-120"/>
              </a:rPr>
              <a:t>Rule of thumb:  </a:t>
            </a:r>
            <a:r>
              <a:rPr lang="en-US" sz="1600" dirty="0">
                <a:solidFill>
                  <a:srgbClr val="1C2B27"/>
                </a:solidFill>
                <a:latin typeface="EB Garamond" pitchFamily="34" charset="0"/>
                <a:ea typeface="EB Garamond" pitchFamily="34" charset="-122"/>
                <a:cs typeface="EB Garamond" pitchFamily="34" charset="-120"/>
              </a:rPr>
              <a:t>if your estate is over about £1 million, use a template only for guidance — then get a solicitor (to maximise your Inheritance Tax allowances) AND a Mufti (to make sure it is Islamically sound). Online inheritance calculators give a helpful snapshot of the shares, but they do not replace either professional.</a:t>
            </a:r>
            <a:endParaRPr lang="en-US" sz="1600" dirty="0"/>
          </a:p>
        </p:txBody>
      </p:sp>
      <p:sp>
        <p:nvSpPr>
          <p:cNvPr id="19" name="Text 1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20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200" dirty="0"/>
          </a:p>
        </p:txBody>
      </p:sp>
      <p:sp>
        <p:nvSpPr>
          <p:cNvPr id="20" name="Text 1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200" dirty="0">
                <a:solidFill>
                  <a:srgbClr val="5E726B"/>
                </a:solidFill>
                <a:latin typeface="EB Garamond" pitchFamily="34" charset="0"/>
                <a:ea typeface="EB Garamond" pitchFamily="34" charset="-122"/>
                <a:cs typeface="EB Garamond" pitchFamily="34" charset="-120"/>
              </a:rPr>
              <a:t>92</a:t>
            </a:r>
            <a:endParaRPr lang="en-US" sz="12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ANATOMY OF AN ISLAMIC WILL</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sections your will should contain</a:t>
            </a:r>
            <a:endParaRPr lang="en-US" sz="3300" dirty="0"/>
          </a:p>
        </p:txBody>
      </p:sp>
      <p:sp>
        <p:nvSpPr>
          <p:cNvPr id="6" name="Shape 3"/>
          <p:cNvSpPr/>
          <p:nvPr/>
        </p:nvSpPr>
        <p:spPr>
          <a:xfrm>
            <a:off x="548640" y="153619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7" name="Shape 4"/>
          <p:cNvSpPr/>
          <p:nvPr/>
        </p:nvSpPr>
        <p:spPr>
          <a:xfrm>
            <a:off x="749808" y="1796796"/>
            <a:ext cx="438912" cy="438912"/>
          </a:xfrm>
          <a:prstGeom prst="ellipse">
            <a:avLst/>
          </a:prstGeom>
          <a:solidFill>
            <a:srgbClr val="2C7A6B"/>
          </a:solidFill>
          <a:ln/>
        </p:spPr>
        <p:txBody>
          <a:bodyPr/>
          <a:lstStyle/>
          <a:p>
            <a:endParaRPr lang="en-GB" sz="2000" dirty="0"/>
          </a:p>
        </p:txBody>
      </p:sp>
      <p:sp>
        <p:nvSpPr>
          <p:cNvPr id="8" name="Text 5"/>
          <p:cNvSpPr/>
          <p:nvPr/>
        </p:nvSpPr>
        <p:spPr>
          <a:xfrm>
            <a:off x="749808" y="179679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1</a:t>
            </a:r>
            <a:endParaRPr lang="en-US" sz="1600" dirty="0"/>
          </a:p>
        </p:txBody>
      </p:sp>
      <p:sp>
        <p:nvSpPr>
          <p:cNvPr id="9" name="Text 6"/>
          <p:cNvSpPr/>
          <p:nvPr/>
        </p:nvSpPr>
        <p:spPr>
          <a:xfrm>
            <a:off x="1298448" y="166420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Identification</a:t>
            </a:r>
            <a:endParaRPr lang="en-US" sz="1600" dirty="0"/>
          </a:p>
        </p:txBody>
      </p:sp>
      <p:sp>
        <p:nvSpPr>
          <p:cNvPr id="10" name="Text 7"/>
          <p:cNvSpPr/>
          <p:nvPr/>
        </p:nvSpPr>
        <p:spPr>
          <a:xfrm>
            <a:off x="1298448" y="202996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Your full name, address and details.</a:t>
            </a:r>
            <a:endParaRPr lang="en-US" sz="1200" dirty="0"/>
          </a:p>
        </p:txBody>
      </p:sp>
      <p:sp>
        <p:nvSpPr>
          <p:cNvPr id="11" name="Shape 8"/>
          <p:cNvSpPr/>
          <p:nvPr/>
        </p:nvSpPr>
        <p:spPr>
          <a:xfrm>
            <a:off x="4338218" y="153619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12" name="Shape 9"/>
          <p:cNvSpPr/>
          <p:nvPr/>
        </p:nvSpPr>
        <p:spPr>
          <a:xfrm>
            <a:off x="4539386" y="1796796"/>
            <a:ext cx="438912" cy="438912"/>
          </a:xfrm>
          <a:prstGeom prst="ellipse">
            <a:avLst/>
          </a:prstGeom>
          <a:solidFill>
            <a:srgbClr val="2C7A6B"/>
          </a:solidFill>
          <a:ln/>
        </p:spPr>
        <p:txBody>
          <a:bodyPr/>
          <a:lstStyle/>
          <a:p>
            <a:endParaRPr lang="en-GB" sz="2000" dirty="0"/>
          </a:p>
        </p:txBody>
      </p:sp>
      <p:sp>
        <p:nvSpPr>
          <p:cNvPr id="13" name="Text 10"/>
          <p:cNvSpPr/>
          <p:nvPr/>
        </p:nvSpPr>
        <p:spPr>
          <a:xfrm>
            <a:off x="4539386" y="179679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2</a:t>
            </a:r>
            <a:endParaRPr lang="en-US" sz="1600" dirty="0"/>
          </a:p>
        </p:txBody>
      </p:sp>
      <p:sp>
        <p:nvSpPr>
          <p:cNvPr id="14" name="Text 11"/>
          <p:cNvSpPr/>
          <p:nvPr/>
        </p:nvSpPr>
        <p:spPr>
          <a:xfrm>
            <a:off x="5088026" y="166420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Revocation</a:t>
            </a:r>
            <a:endParaRPr lang="en-US" sz="1600" dirty="0"/>
          </a:p>
        </p:txBody>
      </p:sp>
      <p:sp>
        <p:nvSpPr>
          <p:cNvPr id="15" name="Text 12"/>
          <p:cNvSpPr/>
          <p:nvPr/>
        </p:nvSpPr>
        <p:spPr>
          <a:xfrm>
            <a:off x="5088026" y="202996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Cancels any earlier wills.</a:t>
            </a:r>
            <a:endParaRPr lang="en-US" sz="1200" dirty="0"/>
          </a:p>
        </p:txBody>
      </p:sp>
      <p:sp>
        <p:nvSpPr>
          <p:cNvPr id="16" name="Shape 13"/>
          <p:cNvSpPr/>
          <p:nvPr/>
        </p:nvSpPr>
        <p:spPr>
          <a:xfrm>
            <a:off x="8127797" y="153619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17" name="Shape 14"/>
          <p:cNvSpPr/>
          <p:nvPr/>
        </p:nvSpPr>
        <p:spPr>
          <a:xfrm>
            <a:off x="8328965" y="1796796"/>
            <a:ext cx="438912" cy="438912"/>
          </a:xfrm>
          <a:prstGeom prst="ellipse">
            <a:avLst/>
          </a:prstGeom>
          <a:solidFill>
            <a:srgbClr val="2C7A6B"/>
          </a:solidFill>
          <a:ln/>
        </p:spPr>
        <p:txBody>
          <a:bodyPr/>
          <a:lstStyle/>
          <a:p>
            <a:endParaRPr lang="en-GB" sz="2000" dirty="0"/>
          </a:p>
        </p:txBody>
      </p:sp>
      <p:sp>
        <p:nvSpPr>
          <p:cNvPr id="18" name="Text 15"/>
          <p:cNvSpPr/>
          <p:nvPr/>
        </p:nvSpPr>
        <p:spPr>
          <a:xfrm>
            <a:off x="8328965" y="179679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3</a:t>
            </a:r>
            <a:endParaRPr lang="en-US" sz="1600" dirty="0"/>
          </a:p>
        </p:txBody>
      </p:sp>
      <p:sp>
        <p:nvSpPr>
          <p:cNvPr id="19" name="Text 16"/>
          <p:cNvSpPr/>
          <p:nvPr/>
        </p:nvSpPr>
        <p:spPr>
          <a:xfrm>
            <a:off x="8877605" y="166420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Declaration of faith</a:t>
            </a:r>
            <a:endParaRPr lang="en-US" sz="1600" dirty="0"/>
          </a:p>
        </p:txBody>
      </p:sp>
      <p:sp>
        <p:nvSpPr>
          <p:cNvPr id="20" name="Text 17"/>
          <p:cNvSpPr/>
          <p:nvPr/>
        </p:nvSpPr>
        <p:spPr>
          <a:xfrm>
            <a:off x="8877605" y="202996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Your shahadah &amp; wishes as a Muslim.</a:t>
            </a:r>
            <a:endParaRPr lang="en-US" sz="1200" dirty="0"/>
          </a:p>
        </p:txBody>
      </p:sp>
      <p:sp>
        <p:nvSpPr>
          <p:cNvPr id="21" name="Shape 18"/>
          <p:cNvSpPr/>
          <p:nvPr/>
        </p:nvSpPr>
        <p:spPr>
          <a:xfrm>
            <a:off x="548640" y="263347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22" name="Shape 19"/>
          <p:cNvSpPr/>
          <p:nvPr/>
        </p:nvSpPr>
        <p:spPr>
          <a:xfrm>
            <a:off x="749808" y="2894076"/>
            <a:ext cx="438912" cy="438912"/>
          </a:xfrm>
          <a:prstGeom prst="ellipse">
            <a:avLst/>
          </a:prstGeom>
          <a:solidFill>
            <a:srgbClr val="2C7A6B"/>
          </a:solidFill>
          <a:ln/>
        </p:spPr>
        <p:txBody>
          <a:bodyPr/>
          <a:lstStyle/>
          <a:p>
            <a:endParaRPr lang="en-GB" sz="2000" dirty="0"/>
          </a:p>
        </p:txBody>
      </p:sp>
      <p:sp>
        <p:nvSpPr>
          <p:cNvPr id="23" name="Text 20"/>
          <p:cNvSpPr/>
          <p:nvPr/>
        </p:nvSpPr>
        <p:spPr>
          <a:xfrm>
            <a:off x="749808" y="289407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4</a:t>
            </a:r>
            <a:endParaRPr lang="en-US" sz="1600" dirty="0"/>
          </a:p>
        </p:txBody>
      </p:sp>
      <p:sp>
        <p:nvSpPr>
          <p:cNvPr id="24" name="Text 21"/>
          <p:cNvSpPr/>
          <p:nvPr/>
        </p:nvSpPr>
        <p:spPr>
          <a:xfrm>
            <a:off x="1298448" y="276148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Islamic guidance (nasiha)</a:t>
            </a:r>
            <a:endParaRPr lang="en-US" sz="1600" dirty="0"/>
          </a:p>
        </p:txBody>
      </p:sp>
      <p:sp>
        <p:nvSpPr>
          <p:cNvPr id="25" name="Text 22"/>
          <p:cNvSpPr/>
          <p:nvPr/>
        </p:nvSpPr>
        <p:spPr>
          <a:xfrm>
            <a:off x="1298448" y="312724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Advice and reminders to your family.</a:t>
            </a:r>
            <a:endParaRPr lang="en-US" sz="1200" dirty="0"/>
          </a:p>
        </p:txBody>
      </p:sp>
      <p:sp>
        <p:nvSpPr>
          <p:cNvPr id="26" name="Shape 23"/>
          <p:cNvSpPr/>
          <p:nvPr/>
        </p:nvSpPr>
        <p:spPr>
          <a:xfrm>
            <a:off x="4338218" y="263347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27" name="Shape 24"/>
          <p:cNvSpPr/>
          <p:nvPr/>
        </p:nvSpPr>
        <p:spPr>
          <a:xfrm>
            <a:off x="4539386" y="2894076"/>
            <a:ext cx="438912" cy="438912"/>
          </a:xfrm>
          <a:prstGeom prst="ellipse">
            <a:avLst/>
          </a:prstGeom>
          <a:solidFill>
            <a:srgbClr val="2C7A6B"/>
          </a:solidFill>
          <a:ln/>
        </p:spPr>
        <p:txBody>
          <a:bodyPr/>
          <a:lstStyle/>
          <a:p>
            <a:endParaRPr lang="en-GB" sz="2000" dirty="0"/>
          </a:p>
        </p:txBody>
      </p:sp>
      <p:sp>
        <p:nvSpPr>
          <p:cNvPr id="28" name="Text 25"/>
          <p:cNvSpPr/>
          <p:nvPr/>
        </p:nvSpPr>
        <p:spPr>
          <a:xfrm>
            <a:off x="4539386" y="289407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5</a:t>
            </a:r>
            <a:endParaRPr lang="en-US" sz="1600" dirty="0"/>
          </a:p>
        </p:txBody>
      </p:sp>
      <p:sp>
        <p:nvSpPr>
          <p:cNvPr id="29" name="Text 26"/>
          <p:cNvSpPr/>
          <p:nvPr/>
        </p:nvSpPr>
        <p:spPr>
          <a:xfrm>
            <a:off x="5088026" y="276148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Funeral wishes</a:t>
            </a:r>
            <a:endParaRPr lang="en-US" sz="1600" dirty="0"/>
          </a:p>
        </p:txBody>
      </p:sp>
      <p:sp>
        <p:nvSpPr>
          <p:cNvPr id="30" name="Text 27"/>
          <p:cNvSpPr/>
          <p:nvPr/>
        </p:nvSpPr>
        <p:spPr>
          <a:xfrm>
            <a:off x="5088026" y="312724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Ghusl, janazah, burial; no autopsy if avoidable.</a:t>
            </a:r>
            <a:endParaRPr lang="en-US" sz="1200" dirty="0"/>
          </a:p>
        </p:txBody>
      </p:sp>
      <p:sp>
        <p:nvSpPr>
          <p:cNvPr id="31" name="Shape 28"/>
          <p:cNvSpPr/>
          <p:nvPr/>
        </p:nvSpPr>
        <p:spPr>
          <a:xfrm>
            <a:off x="8127797" y="263347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32" name="Shape 29"/>
          <p:cNvSpPr/>
          <p:nvPr/>
        </p:nvSpPr>
        <p:spPr>
          <a:xfrm>
            <a:off x="8328965" y="2894076"/>
            <a:ext cx="438912" cy="438912"/>
          </a:xfrm>
          <a:prstGeom prst="ellipse">
            <a:avLst/>
          </a:prstGeom>
          <a:solidFill>
            <a:srgbClr val="2C7A6B"/>
          </a:solidFill>
          <a:ln/>
        </p:spPr>
        <p:txBody>
          <a:bodyPr/>
          <a:lstStyle/>
          <a:p>
            <a:endParaRPr lang="en-GB" sz="2000" dirty="0"/>
          </a:p>
        </p:txBody>
      </p:sp>
      <p:sp>
        <p:nvSpPr>
          <p:cNvPr id="33" name="Text 30"/>
          <p:cNvSpPr/>
          <p:nvPr/>
        </p:nvSpPr>
        <p:spPr>
          <a:xfrm>
            <a:off x="8328965" y="289407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6</a:t>
            </a:r>
            <a:endParaRPr lang="en-US" sz="1600" dirty="0"/>
          </a:p>
        </p:txBody>
      </p:sp>
      <p:sp>
        <p:nvSpPr>
          <p:cNvPr id="34" name="Text 31"/>
          <p:cNvSpPr/>
          <p:nvPr/>
        </p:nvSpPr>
        <p:spPr>
          <a:xfrm>
            <a:off x="8877605" y="276148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Missed worship (fidya)</a:t>
            </a:r>
            <a:endParaRPr lang="en-US" sz="1600" dirty="0"/>
          </a:p>
        </p:txBody>
      </p:sp>
      <p:sp>
        <p:nvSpPr>
          <p:cNvPr id="35" name="Text 32"/>
          <p:cNvSpPr/>
          <p:nvPr/>
        </p:nvSpPr>
        <p:spPr>
          <a:xfrm>
            <a:off x="8877605" y="312724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Provision to pay for missed fasts/salah.</a:t>
            </a:r>
            <a:endParaRPr lang="en-US" sz="1200" dirty="0"/>
          </a:p>
        </p:txBody>
      </p:sp>
      <p:sp>
        <p:nvSpPr>
          <p:cNvPr id="36" name="Shape 33"/>
          <p:cNvSpPr/>
          <p:nvPr/>
        </p:nvSpPr>
        <p:spPr>
          <a:xfrm>
            <a:off x="548640" y="373075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37" name="Shape 34"/>
          <p:cNvSpPr/>
          <p:nvPr/>
        </p:nvSpPr>
        <p:spPr>
          <a:xfrm>
            <a:off x="749808" y="3991356"/>
            <a:ext cx="438912" cy="438912"/>
          </a:xfrm>
          <a:prstGeom prst="ellipse">
            <a:avLst/>
          </a:prstGeom>
          <a:solidFill>
            <a:srgbClr val="2C7A6B"/>
          </a:solidFill>
          <a:ln/>
        </p:spPr>
        <p:txBody>
          <a:bodyPr/>
          <a:lstStyle/>
          <a:p>
            <a:endParaRPr lang="en-GB" sz="2000" dirty="0"/>
          </a:p>
        </p:txBody>
      </p:sp>
      <p:sp>
        <p:nvSpPr>
          <p:cNvPr id="38" name="Text 35"/>
          <p:cNvSpPr/>
          <p:nvPr/>
        </p:nvSpPr>
        <p:spPr>
          <a:xfrm>
            <a:off x="749808" y="399135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7</a:t>
            </a:r>
            <a:endParaRPr lang="en-US" sz="1600" dirty="0"/>
          </a:p>
        </p:txBody>
      </p:sp>
      <p:sp>
        <p:nvSpPr>
          <p:cNvPr id="39" name="Text 36"/>
          <p:cNvSpPr/>
          <p:nvPr/>
        </p:nvSpPr>
        <p:spPr>
          <a:xfrm>
            <a:off x="1298448" y="385876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Guardianship</a:t>
            </a:r>
            <a:endParaRPr lang="en-US" sz="1600" dirty="0"/>
          </a:p>
        </p:txBody>
      </p:sp>
      <p:sp>
        <p:nvSpPr>
          <p:cNvPr id="40" name="Text 37"/>
          <p:cNvSpPr/>
          <p:nvPr/>
        </p:nvSpPr>
        <p:spPr>
          <a:xfrm>
            <a:off x="1298448" y="422452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Who raises your children under 18.</a:t>
            </a:r>
            <a:endParaRPr lang="en-US" sz="1200" dirty="0"/>
          </a:p>
        </p:txBody>
      </p:sp>
      <p:sp>
        <p:nvSpPr>
          <p:cNvPr id="41" name="Shape 38"/>
          <p:cNvSpPr/>
          <p:nvPr/>
        </p:nvSpPr>
        <p:spPr>
          <a:xfrm>
            <a:off x="4338218" y="373075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42" name="Shape 39"/>
          <p:cNvSpPr/>
          <p:nvPr/>
        </p:nvSpPr>
        <p:spPr>
          <a:xfrm>
            <a:off x="4539386" y="3991356"/>
            <a:ext cx="438912" cy="438912"/>
          </a:xfrm>
          <a:prstGeom prst="ellipse">
            <a:avLst/>
          </a:prstGeom>
          <a:solidFill>
            <a:srgbClr val="2C7A6B"/>
          </a:solidFill>
          <a:ln/>
        </p:spPr>
        <p:txBody>
          <a:bodyPr/>
          <a:lstStyle/>
          <a:p>
            <a:endParaRPr lang="en-GB" sz="2000" dirty="0"/>
          </a:p>
        </p:txBody>
      </p:sp>
      <p:sp>
        <p:nvSpPr>
          <p:cNvPr id="43" name="Text 40"/>
          <p:cNvSpPr/>
          <p:nvPr/>
        </p:nvSpPr>
        <p:spPr>
          <a:xfrm>
            <a:off x="4539386" y="399135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8</a:t>
            </a:r>
            <a:endParaRPr lang="en-US" sz="1600" dirty="0"/>
          </a:p>
        </p:txBody>
      </p:sp>
      <p:sp>
        <p:nvSpPr>
          <p:cNvPr id="44" name="Text 41"/>
          <p:cNvSpPr/>
          <p:nvPr/>
        </p:nvSpPr>
        <p:spPr>
          <a:xfrm>
            <a:off x="5088026" y="385876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Executors &amp; trustees</a:t>
            </a:r>
            <a:endParaRPr lang="en-US" sz="1600" dirty="0"/>
          </a:p>
        </p:txBody>
      </p:sp>
      <p:sp>
        <p:nvSpPr>
          <p:cNvPr id="45" name="Text 42"/>
          <p:cNvSpPr/>
          <p:nvPr/>
        </p:nvSpPr>
        <p:spPr>
          <a:xfrm>
            <a:off x="5088026" y="422452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Who administers and distributes your estate.</a:t>
            </a:r>
            <a:endParaRPr lang="en-US" sz="1200" dirty="0"/>
          </a:p>
        </p:txBody>
      </p:sp>
      <p:sp>
        <p:nvSpPr>
          <p:cNvPr id="46" name="Shape 43"/>
          <p:cNvSpPr/>
          <p:nvPr/>
        </p:nvSpPr>
        <p:spPr>
          <a:xfrm>
            <a:off x="8127797" y="373075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47" name="Shape 44"/>
          <p:cNvSpPr/>
          <p:nvPr/>
        </p:nvSpPr>
        <p:spPr>
          <a:xfrm>
            <a:off x="8328965" y="3991356"/>
            <a:ext cx="438912" cy="438912"/>
          </a:xfrm>
          <a:prstGeom prst="ellipse">
            <a:avLst/>
          </a:prstGeom>
          <a:solidFill>
            <a:srgbClr val="2C7A6B"/>
          </a:solidFill>
          <a:ln/>
        </p:spPr>
        <p:txBody>
          <a:bodyPr/>
          <a:lstStyle/>
          <a:p>
            <a:endParaRPr lang="en-GB" sz="2000" dirty="0"/>
          </a:p>
        </p:txBody>
      </p:sp>
      <p:sp>
        <p:nvSpPr>
          <p:cNvPr id="48" name="Text 45"/>
          <p:cNvSpPr/>
          <p:nvPr/>
        </p:nvSpPr>
        <p:spPr>
          <a:xfrm>
            <a:off x="8328965" y="399135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9</a:t>
            </a:r>
            <a:endParaRPr lang="en-US" sz="1600" dirty="0"/>
          </a:p>
        </p:txBody>
      </p:sp>
      <p:sp>
        <p:nvSpPr>
          <p:cNvPr id="49" name="Text 46"/>
          <p:cNvSpPr/>
          <p:nvPr/>
        </p:nvSpPr>
        <p:spPr>
          <a:xfrm>
            <a:off x="8877605" y="385876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Residuary estate</a:t>
            </a:r>
            <a:endParaRPr lang="en-US" sz="1600" dirty="0"/>
          </a:p>
        </p:txBody>
      </p:sp>
      <p:sp>
        <p:nvSpPr>
          <p:cNvPr id="50" name="Text 47"/>
          <p:cNvSpPr/>
          <p:nvPr/>
        </p:nvSpPr>
        <p:spPr>
          <a:xfrm>
            <a:off x="8877605" y="422452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Everything left passes to your trustees on trust.</a:t>
            </a:r>
            <a:endParaRPr lang="en-US" sz="1200" dirty="0"/>
          </a:p>
        </p:txBody>
      </p:sp>
      <p:sp>
        <p:nvSpPr>
          <p:cNvPr id="51" name="Shape 48"/>
          <p:cNvSpPr/>
          <p:nvPr/>
        </p:nvSpPr>
        <p:spPr>
          <a:xfrm>
            <a:off x="548640" y="482803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52" name="Shape 49"/>
          <p:cNvSpPr/>
          <p:nvPr/>
        </p:nvSpPr>
        <p:spPr>
          <a:xfrm>
            <a:off x="749808" y="5088636"/>
            <a:ext cx="438912" cy="438912"/>
          </a:xfrm>
          <a:prstGeom prst="ellipse">
            <a:avLst/>
          </a:prstGeom>
          <a:solidFill>
            <a:srgbClr val="2C7A6B"/>
          </a:solidFill>
          <a:ln/>
        </p:spPr>
        <p:txBody>
          <a:bodyPr/>
          <a:lstStyle/>
          <a:p>
            <a:endParaRPr lang="en-GB" sz="2000" dirty="0"/>
          </a:p>
        </p:txBody>
      </p:sp>
      <p:sp>
        <p:nvSpPr>
          <p:cNvPr id="53" name="Text 50"/>
          <p:cNvSpPr/>
          <p:nvPr/>
        </p:nvSpPr>
        <p:spPr>
          <a:xfrm>
            <a:off x="749808" y="508863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10</a:t>
            </a:r>
            <a:endParaRPr lang="en-US" sz="1600" dirty="0"/>
          </a:p>
        </p:txBody>
      </p:sp>
      <p:sp>
        <p:nvSpPr>
          <p:cNvPr id="54" name="Text 51"/>
          <p:cNvSpPr/>
          <p:nvPr/>
        </p:nvSpPr>
        <p:spPr>
          <a:xfrm>
            <a:off x="1298448" y="495604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Trusts of residue</a:t>
            </a:r>
            <a:endParaRPr lang="en-US" sz="1600" dirty="0"/>
          </a:p>
        </p:txBody>
      </p:sp>
      <p:sp>
        <p:nvSpPr>
          <p:cNvPr id="55" name="Text 52"/>
          <p:cNvSpPr/>
          <p:nvPr/>
        </p:nvSpPr>
        <p:spPr>
          <a:xfrm>
            <a:off x="1298448" y="532180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Held &amp; distributed per Shari‘ah.</a:t>
            </a:r>
            <a:endParaRPr lang="en-US" sz="1200" dirty="0"/>
          </a:p>
        </p:txBody>
      </p:sp>
      <p:sp>
        <p:nvSpPr>
          <p:cNvPr id="56" name="Shape 53"/>
          <p:cNvSpPr/>
          <p:nvPr/>
        </p:nvSpPr>
        <p:spPr>
          <a:xfrm>
            <a:off x="4338218" y="482803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57" name="Shape 54"/>
          <p:cNvSpPr/>
          <p:nvPr/>
        </p:nvSpPr>
        <p:spPr>
          <a:xfrm>
            <a:off x="4539386" y="5088636"/>
            <a:ext cx="438912" cy="438912"/>
          </a:xfrm>
          <a:prstGeom prst="ellipse">
            <a:avLst/>
          </a:prstGeom>
          <a:solidFill>
            <a:srgbClr val="2C7A6B"/>
          </a:solidFill>
          <a:ln/>
        </p:spPr>
        <p:txBody>
          <a:bodyPr/>
          <a:lstStyle/>
          <a:p>
            <a:endParaRPr lang="en-GB" sz="2000" dirty="0"/>
          </a:p>
        </p:txBody>
      </p:sp>
      <p:sp>
        <p:nvSpPr>
          <p:cNvPr id="58" name="Text 55"/>
          <p:cNvSpPr/>
          <p:nvPr/>
        </p:nvSpPr>
        <p:spPr>
          <a:xfrm>
            <a:off x="4539386" y="508863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11</a:t>
            </a:r>
            <a:endParaRPr lang="en-US" sz="1600" dirty="0"/>
          </a:p>
        </p:txBody>
      </p:sp>
      <p:sp>
        <p:nvSpPr>
          <p:cNvPr id="59" name="Text 56"/>
          <p:cNvSpPr/>
          <p:nvPr/>
        </p:nvSpPr>
        <p:spPr>
          <a:xfrm>
            <a:off x="5088026" y="495604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Standard (STEP) provisions</a:t>
            </a:r>
            <a:endParaRPr lang="en-US" sz="1600" dirty="0"/>
          </a:p>
        </p:txBody>
      </p:sp>
      <p:sp>
        <p:nvSpPr>
          <p:cNvPr id="60" name="Text 57"/>
          <p:cNvSpPr/>
          <p:nvPr/>
        </p:nvSpPr>
        <p:spPr>
          <a:xfrm>
            <a:off x="5088026" y="532180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Technical powers; disapply s.33 Wills Act.</a:t>
            </a:r>
            <a:endParaRPr lang="en-US" sz="1200" dirty="0"/>
          </a:p>
        </p:txBody>
      </p:sp>
      <p:sp>
        <p:nvSpPr>
          <p:cNvPr id="61" name="Shape 58"/>
          <p:cNvSpPr/>
          <p:nvPr/>
        </p:nvSpPr>
        <p:spPr>
          <a:xfrm>
            <a:off x="8127797" y="4828032"/>
            <a:ext cx="3515258" cy="960120"/>
          </a:xfrm>
          <a:prstGeom prst="roundRect">
            <a:avLst>
              <a:gd name="adj" fmla="val 7619"/>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62" name="Shape 59"/>
          <p:cNvSpPr/>
          <p:nvPr/>
        </p:nvSpPr>
        <p:spPr>
          <a:xfrm>
            <a:off x="8328965" y="5088636"/>
            <a:ext cx="438912" cy="438912"/>
          </a:xfrm>
          <a:prstGeom prst="ellipse">
            <a:avLst/>
          </a:prstGeom>
          <a:solidFill>
            <a:srgbClr val="C8A35A"/>
          </a:solidFill>
          <a:ln/>
        </p:spPr>
        <p:txBody>
          <a:bodyPr/>
          <a:lstStyle/>
          <a:p>
            <a:endParaRPr lang="en-GB" sz="2000" dirty="0"/>
          </a:p>
        </p:txBody>
      </p:sp>
      <p:sp>
        <p:nvSpPr>
          <p:cNvPr id="63" name="Text 60"/>
          <p:cNvSpPr/>
          <p:nvPr/>
        </p:nvSpPr>
        <p:spPr>
          <a:xfrm>
            <a:off x="8328965" y="508863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EB Garamond" pitchFamily="34" charset="0"/>
                <a:ea typeface="EB Garamond" pitchFamily="34" charset="-122"/>
                <a:cs typeface="EB Garamond" pitchFamily="34" charset="-120"/>
              </a:rPr>
              <a:t>12</a:t>
            </a:r>
            <a:endParaRPr lang="en-US" sz="1600" dirty="0"/>
          </a:p>
        </p:txBody>
      </p:sp>
      <p:sp>
        <p:nvSpPr>
          <p:cNvPr id="64" name="Text 61"/>
          <p:cNvSpPr/>
          <p:nvPr/>
        </p:nvSpPr>
        <p:spPr>
          <a:xfrm>
            <a:off x="8877605" y="4956048"/>
            <a:ext cx="2600858" cy="384048"/>
          </a:xfrm>
          <a:prstGeom prst="rect">
            <a:avLst/>
          </a:prstGeom>
          <a:noFill/>
          <a:ln/>
        </p:spPr>
        <p:txBody>
          <a:bodyPr wrap="square" lIns="0" tIns="0" rIns="0" bIns="0" rtlCol="0" anchor="ctr"/>
          <a:lstStyle/>
          <a:p>
            <a:pPr marL="0" indent="0">
              <a:buNone/>
            </a:pPr>
            <a:r>
              <a:rPr lang="en-US" sz="1600" b="1" dirty="0">
                <a:solidFill>
                  <a:srgbClr val="0E3B34"/>
                </a:solidFill>
                <a:latin typeface="EB Garamond" pitchFamily="34" charset="0"/>
                <a:ea typeface="EB Garamond" pitchFamily="34" charset="-122"/>
                <a:cs typeface="EB Garamond" pitchFamily="34" charset="-120"/>
              </a:rPr>
              <a:t>Simultaneous death clause</a:t>
            </a:r>
            <a:endParaRPr lang="en-US" sz="1600" dirty="0"/>
          </a:p>
        </p:txBody>
      </p:sp>
      <p:sp>
        <p:nvSpPr>
          <p:cNvPr id="65" name="Text 62"/>
          <p:cNvSpPr/>
          <p:nvPr/>
        </p:nvSpPr>
        <p:spPr>
          <a:xfrm>
            <a:off x="8877605" y="5321808"/>
            <a:ext cx="2600858" cy="402336"/>
          </a:xfrm>
          <a:prstGeom prst="rect">
            <a:avLst/>
          </a:prstGeom>
          <a:noFill/>
          <a:ln/>
        </p:spPr>
        <p:txBody>
          <a:bodyPr wrap="square" lIns="0" tIns="0" rIns="0" bIns="0" rtlCol="0" anchor="ctr"/>
          <a:lstStyle/>
          <a:p>
            <a:pPr marL="0" indent="0">
              <a:buNone/>
            </a:pPr>
            <a:r>
              <a:rPr lang="en-US" sz="1200" dirty="0">
                <a:solidFill>
                  <a:srgbClr val="5E726B"/>
                </a:solidFill>
                <a:latin typeface="EB Garamond" pitchFamily="34" charset="0"/>
                <a:ea typeface="EB Garamond" pitchFamily="34" charset="-122"/>
                <a:cs typeface="EB Garamond" pitchFamily="34" charset="-120"/>
              </a:rPr>
              <a:t>Disapply s.184 — vital for couples.</a:t>
            </a:r>
            <a:endParaRPr lang="en-US" sz="1200" dirty="0"/>
          </a:p>
        </p:txBody>
      </p:sp>
      <p:sp>
        <p:nvSpPr>
          <p:cNvPr id="66" name="Text 63"/>
          <p:cNvSpPr/>
          <p:nvPr/>
        </p:nvSpPr>
        <p:spPr>
          <a:xfrm>
            <a:off x="548640" y="5943600"/>
            <a:ext cx="11094415" cy="292608"/>
          </a:xfrm>
          <a:prstGeom prst="rect">
            <a:avLst/>
          </a:prstGeom>
          <a:noFill/>
          <a:ln/>
        </p:spPr>
        <p:txBody>
          <a:bodyPr wrap="square" lIns="0" tIns="0" rIns="0" bIns="0" rtlCol="0" anchor="ctr"/>
          <a:lstStyle/>
          <a:p>
            <a:pPr marL="0" indent="0">
              <a:buNone/>
            </a:pPr>
            <a:r>
              <a:rPr lang="en-US" sz="1400" i="1" dirty="0">
                <a:solidFill>
                  <a:srgbClr val="5E726B"/>
                </a:solidFill>
                <a:latin typeface="EB Garamond" pitchFamily="34" charset="0"/>
                <a:ea typeface="EB Garamond" pitchFamily="34" charset="-122"/>
                <a:cs typeface="EB Garamond" pitchFamily="34" charset="-120"/>
              </a:rPr>
              <a:t>Plus: a final witness/signature page, and an attached Assets &amp; Liabilities Identifier listing what you own and where.</a:t>
            </a:r>
            <a:endParaRPr lang="en-US" sz="1400" dirty="0"/>
          </a:p>
        </p:txBody>
      </p:sp>
      <p:sp>
        <p:nvSpPr>
          <p:cNvPr id="68" name="Text 6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69" name="Text 6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93</a:t>
            </a:r>
            <a:endParaRPr lang="en-US" sz="105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THE DOCUMENT THAT MAKES IT ALL WORK</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Your Assets &amp; Liabilities Identifier</a:t>
            </a:r>
            <a:endParaRPr lang="en-US" sz="3300" dirty="0"/>
          </a:p>
        </p:txBody>
      </p:sp>
      <p:sp>
        <p:nvSpPr>
          <p:cNvPr id="6" name="Shape 3"/>
          <p:cNvSpPr/>
          <p:nvPr/>
        </p:nvSpPr>
        <p:spPr>
          <a:xfrm>
            <a:off x="548640" y="1572768"/>
            <a:ext cx="11094415" cy="960120"/>
          </a:xfrm>
          <a:prstGeom prst="roundRect">
            <a:avLst>
              <a:gd name="adj" fmla="val 7619"/>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00784"/>
            <a:ext cx="10545775" cy="777240"/>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What it is:  </a:t>
            </a:r>
            <a:r>
              <a:rPr lang="en-US" dirty="0">
                <a:solidFill>
                  <a:srgbClr val="1C2B27"/>
                </a:solidFill>
                <a:latin typeface="EB Garamond" pitchFamily="34" charset="0"/>
                <a:ea typeface="EB Garamond" pitchFamily="34" charset="-122"/>
                <a:cs typeface="EB Garamond" pitchFamily="34" charset="-120"/>
              </a:rPr>
              <a:t>a single, living list of everything you OWN and everything you OWE — and where to find it. Kept with your will, it is the map your executors follow. Without it, even a perfect will can leave assets lost and the family guessing.</a:t>
            </a:r>
            <a:endParaRPr lang="en-US" dirty="0"/>
          </a:p>
        </p:txBody>
      </p:sp>
      <p:sp>
        <p:nvSpPr>
          <p:cNvPr id="8" name="Shape 5"/>
          <p:cNvSpPr/>
          <p:nvPr/>
        </p:nvSpPr>
        <p:spPr>
          <a:xfrm>
            <a:off x="548640" y="2697480"/>
            <a:ext cx="6101928" cy="3310128"/>
          </a:xfrm>
          <a:prstGeom prst="roundRect">
            <a:avLst>
              <a:gd name="adj" fmla="val 221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9" name="Text 6"/>
          <p:cNvSpPr/>
          <p:nvPr/>
        </p:nvSpPr>
        <p:spPr>
          <a:xfrm>
            <a:off x="822960" y="2852928"/>
            <a:ext cx="555328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What it should include</a:t>
            </a:r>
            <a:endParaRPr lang="en-US" sz="2000" dirty="0"/>
          </a:p>
        </p:txBody>
      </p:sp>
      <p:sp>
        <p:nvSpPr>
          <p:cNvPr id="10" name="Text 7"/>
          <p:cNvSpPr/>
          <p:nvPr/>
        </p:nvSpPr>
        <p:spPr>
          <a:xfrm>
            <a:off x="822960" y="3255264"/>
            <a:ext cx="5553288" cy="269748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Property &amp; title deeds — UK and overseas.</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Bank, savings &amp; ISA accounts; National Savings.</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Pensions and life-insurance policies.</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Investments, shares &amp; premium bonds.</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Business interests and shareholdings.</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Vehicles, gold, jewellery &amp; valuables.</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Digital assets &amp; crypto — and how to access them.</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Debts: mortgage, loans, credit cards.</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Where documents, keys &amp; passwords are kept.</a:t>
            </a:r>
            <a:endParaRPr lang="en-US" sz="1600" dirty="0"/>
          </a:p>
        </p:txBody>
      </p:sp>
      <p:sp>
        <p:nvSpPr>
          <p:cNvPr id="11" name="Shape 8"/>
          <p:cNvSpPr/>
          <p:nvPr/>
        </p:nvSpPr>
        <p:spPr>
          <a:xfrm>
            <a:off x="7107768" y="2697480"/>
            <a:ext cx="4535287" cy="1371600"/>
          </a:xfrm>
          <a:prstGeom prst="roundRect">
            <a:avLst>
              <a:gd name="adj" fmla="val 5333"/>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12" name="Text 9"/>
          <p:cNvSpPr/>
          <p:nvPr/>
        </p:nvSpPr>
        <p:spPr>
          <a:xfrm>
            <a:off x="7382088" y="2834640"/>
            <a:ext cx="3986647" cy="329184"/>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it matters</a:t>
            </a:r>
            <a:endParaRPr lang="en-US" sz="2000" dirty="0"/>
          </a:p>
        </p:txBody>
      </p:sp>
      <p:sp>
        <p:nvSpPr>
          <p:cNvPr id="13" name="Text 10"/>
          <p:cNvSpPr/>
          <p:nvPr/>
        </p:nvSpPr>
        <p:spPr>
          <a:xfrm>
            <a:off x="7382088" y="3163824"/>
            <a:ext cx="3986647" cy="9144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Executors cannot share out what they can’t find.</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Unclaimed assets (</a:t>
            </a:r>
            <a:r>
              <a:rPr lang="en-US" sz="1600" dirty="0" err="1">
                <a:solidFill>
                  <a:srgbClr val="1C2B27"/>
                </a:solidFill>
                <a:latin typeface="EB Garamond" pitchFamily="34" charset="0"/>
                <a:ea typeface="EB Garamond" pitchFamily="34" charset="-122"/>
                <a:cs typeface="EB Garamond" pitchFamily="34" charset="-120"/>
              </a:rPr>
              <a:t>esp</a:t>
            </a:r>
            <a:r>
              <a:rPr lang="en-US" sz="1600" dirty="0">
                <a:solidFill>
                  <a:srgbClr val="1C2B27"/>
                </a:solidFill>
                <a:latin typeface="EB Garamond" pitchFamily="34" charset="0"/>
                <a:ea typeface="EB Garamond" pitchFamily="34" charset="-122"/>
                <a:cs typeface="EB Garamond" pitchFamily="34" charset="-120"/>
              </a:rPr>
              <a:t> overseas &amp; digital) get lost.</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Speeds up probate; cuts cost, delay and disputes.</a:t>
            </a:r>
            <a:endParaRPr lang="en-US" sz="1600" dirty="0"/>
          </a:p>
        </p:txBody>
      </p:sp>
      <p:sp>
        <p:nvSpPr>
          <p:cNvPr id="14" name="Shape 11"/>
          <p:cNvSpPr/>
          <p:nvPr/>
        </p:nvSpPr>
        <p:spPr>
          <a:xfrm>
            <a:off x="7107768" y="4206240"/>
            <a:ext cx="4535287" cy="1371600"/>
          </a:xfrm>
          <a:prstGeom prst="roundRect">
            <a:avLst>
              <a:gd name="adj" fmla="val 5333"/>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15" name="Text 12"/>
          <p:cNvSpPr/>
          <p:nvPr/>
        </p:nvSpPr>
        <p:spPr>
          <a:xfrm>
            <a:off x="7382088" y="4343400"/>
            <a:ext cx="3986647" cy="329184"/>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Keep it up to date</a:t>
            </a:r>
            <a:endParaRPr lang="en-US" sz="2000" dirty="0"/>
          </a:p>
        </p:txBody>
      </p:sp>
      <p:sp>
        <p:nvSpPr>
          <p:cNvPr id="16" name="Text 13"/>
          <p:cNvSpPr/>
          <p:nvPr/>
        </p:nvSpPr>
        <p:spPr>
          <a:xfrm>
            <a:off x="7382088" y="4672584"/>
            <a:ext cx="4182090" cy="9144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Review yearly, and after big events: marriage, a birth, a house move, a new pension or account.</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Store it securely and tell your executor where it is.</a:t>
            </a:r>
            <a:endParaRPr lang="en-US" sz="1600" dirty="0"/>
          </a:p>
        </p:txBody>
      </p:sp>
      <p:sp>
        <p:nvSpPr>
          <p:cNvPr id="17" name="Text 14"/>
          <p:cNvSpPr/>
          <p:nvPr/>
        </p:nvSpPr>
        <p:spPr>
          <a:xfrm>
            <a:off x="548640" y="6053328"/>
            <a:ext cx="11094415" cy="457200"/>
          </a:xfrm>
          <a:prstGeom prst="rect">
            <a:avLst/>
          </a:prstGeom>
          <a:noFill/>
          <a:ln/>
        </p:spPr>
        <p:txBody>
          <a:bodyPr wrap="square" lIns="0" tIns="0" rIns="0" bIns="0" rtlCol="0" anchor="ctr"/>
          <a:lstStyle/>
          <a:p>
            <a:pPr marL="0" indent="0" algn="ctr">
              <a:buNone/>
            </a:pPr>
            <a:r>
              <a:rPr lang="en-US" sz="1250" i="1" dirty="0">
                <a:solidFill>
                  <a:srgbClr val="5E726B"/>
                </a:solidFill>
                <a:latin typeface="EB Garamond" pitchFamily="34" charset="0"/>
                <a:ea typeface="EB Garamond" pitchFamily="34" charset="-122"/>
                <a:cs typeface="EB Garamond" pitchFamily="34" charset="-120"/>
              </a:rPr>
              <a:t>Tip: adding it all up also gives your net estate — the figure you need to work out the one-third (wasiyyah) and any Inheritance Tax. A blank template is in your pack — fill it in, then revisit it yearly.</a:t>
            </a:r>
            <a:endParaRPr lang="en-US" sz="1250" dirty="0"/>
          </a:p>
        </p:txBody>
      </p:sp>
      <p:sp>
        <p:nvSpPr>
          <p:cNvPr id="19" name="Text 1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0" name="Text 1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94</a:t>
            </a:r>
            <a:endParaRPr lang="en-US" sz="105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3">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dirty="0"/>
          </a:p>
        </p:txBody>
      </p:sp>
      <p:pic>
        <p:nvPicPr>
          <p:cNvPr id="3" name="Image 0" descr="/home/claude/work/icon_scan.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DEMONSTRATION · SCAN &amp; COMPLETE</a:t>
            </a:r>
            <a:endParaRPr lang="en-US" sz="1250" dirty="0"/>
          </a:p>
        </p:txBody>
      </p:sp>
      <p:sp>
        <p:nvSpPr>
          <p:cNvPr id="5" name="Text 2"/>
          <p:cNvSpPr txBox="1"/>
          <p:nvPr/>
        </p:nvSpPr>
        <p:spPr>
          <a:xfrm>
            <a:off x="1371600" y="676656"/>
            <a:ext cx="1024128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Your two key documents: let’s fill them in</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1371600" y="1371600"/>
            <a:ext cx="10241280" cy="457200"/>
          </a:xfrm>
          <a:prstGeom prst="rect">
            <a:avLst/>
          </a:prstGeom>
          <a:noFill/>
          <a:ln/>
        </p:spPr>
        <p:txBody>
          <a:bodyPr wrap="square" lIns="0" tIns="0" rIns="0" bIns="0" rtlCol="0" anchor="t"/>
          <a:lstStyle/>
          <a:p>
            <a:pPr marL="0" indent="0">
              <a:lnSpc>
                <a:spcPct val="105000"/>
              </a:lnSpc>
              <a:buNone/>
            </a:pPr>
            <a:r>
              <a:rPr lang="en-US" i="1" dirty="0">
                <a:solidFill>
                  <a:srgbClr val="6B7C76"/>
                </a:solidFill>
                <a:latin typeface="EB Garamond" pitchFamily="34" charset="0"/>
                <a:ea typeface="EB Garamond" pitchFamily="34" charset="-122"/>
                <a:cs typeface="EB Garamond" pitchFamily="34" charset="-120"/>
              </a:rPr>
              <a:t>We’ll put both on screen now and complete them together. Scan to open your own copy and follow along.</a:t>
            </a:r>
            <a:endParaRPr lang="en-US" dirty="0"/>
          </a:p>
        </p:txBody>
      </p:sp>
      <p:sp>
        <p:nvSpPr>
          <p:cNvPr id="8" name="Shape 5"/>
          <p:cNvSpPr/>
          <p:nvPr/>
        </p:nvSpPr>
        <p:spPr>
          <a:xfrm>
            <a:off x="566928" y="1828800"/>
            <a:ext cx="5422392" cy="3858768"/>
          </a:xfrm>
          <a:prstGeom prst="roundRect">
            <a:avLst>
              <a:gd name="adj" fmla="val 213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800" dirty="0"/>
          </a:p>
        </p:txBody>
      </p:sp>
      <p:pic>
        <p:nvPicPr>
          <p:cNvPr id="9" name="Image 1" descr="/home/claude/work/qr_will_template.png"/>
          <p:cNvPicPr>
            <a:picLocks noChangeAspect="1"/>
          </p:cNvPicPr>
          <p:nvPr/>
        </p:nvPicPr>
        <p:blipFill>
          <a:blip r:embed="rId3"/>
          <a:stretch>
            <a:fillRect/>
          </a:stretch>
        </p:blipFill>
        <p:spPr>
          <a:xfrm>
            <a:off x="868680" y="2130552"/>
            <a:ext cx="1234440" cy="1234440"/>
          </a:xfrm>
          <a:prstGeom prst="rect">
            <a:avLst/>
          </a:prstGeom>
        </p:spPr>
      </p:pic>
      <p:sp>
        <p:nvSpPr>
          <p:cNvPr id="10" name="Text 6"/>
          <p:cNvSpPr txBox="1"/>
          <p:nvPr/>
        </p:nvSpPr>
        <p:spPr>
          <a:xfrm>
            <a:off x="2258568" y="2194560"/>
            <a:ext cx="3429000" cy="457200"/>
          </a:xfrm>
          <a:prstGeom prst="rect">
            <a:avLst/>
          </a:prstGeom>
          <a:noFill/>
          <a:ln/>
        </p:spPr>
        <p:txBody>
          <a:bodyPr wrap="square" lIns="0" tIns="0" rIns="0" bIns="0" rtlCol="0" anchor="t"/>
          <a:lstStyle/>
          <a:p>
            <a:pPr marL="0" indent="0">
              <a:buNone/>
            </a:pPr>
            <a:r>
              <a:rPr lang="en-US" sz="2000" b="1" kern="0" spc="120" dirty="0">
                <a:solidFill>
                  <a:srgbClr val="A6842F"/>
                </a:solidFill>
                <a:latin typeface="EB Garamond" pitchFamily="34" charset="0"/>
                <a:ea typeface="EB Garamond" pitchFamily="34" charset="-122"/>
                <a:cs typeface="EB Garamond" pitchFamily="34" charset="-120"/>
              </a:rPr>
              <a:t>ISLAMIC WILL TEMPLATE</a:t>
            </a:r>
            <a:endParaRPr lang="en-US" sz="2000" dirty="0"/>
          </a:p>
        </p:txBody>
      </p:sp>
      <p:sp>
        <p:nvSpPr>
          <p:cNvPr id="11" name="Text 7"/>
          <p:cNvSpPr txBox="1"/>
          <p:nvPr/>
        </p:nvSpPr>
        <p:spPr>
          <a:xfrm>
            <a:off x="2258568" y="2697480"/>
            <a:ext cx="3429000" cy="256032"/>
          </a:xfrm>
          <a:prstGeom prst="rect">
            <a:avLst/>
          </a:prstGeom>
          <a:noFill/>
          <a:ln/>
        </p:spPr>
        <p:txBody>
          <a:bodyPr wrap="square" lIns="0" tIns="0" rIns="0" bIns="0" rtlCol="0" anchor="ctr"/>
          <a:lstStyle/>
          <a:p>
            <a:pPr marL="0" indent="0">
              <a:buNone/>
            </a:pPr>
            <a:r>
              <a:rPr lang="en-US" sz="1600" i="1" dirty="0">
                <a:solidFill>
                  <a:srgbClr val="6B7C76"/>
                </a:solidFill>
                <a:latin typeface="EB Garamond" pitchFamily="34" charset="0"/>
                <a:ea typeface="EB Garamond" pitchFamily="34" charset="-122"/>
                <a:cs typeface="EB Garamond" pitchFamily="34" charset="-120"/>
              </a:rPr>
              <a:t>Scan, or visit</a:t>
            </a:r>
            <a:endParaRPr lang="en-US" sz="1600" dirty="0"/>
          </a:p>
        </p:txBody>
      </p:sp>
      <p:sp>
        <p:nvSpPr>
          <p:cNvPr id="12" name="Text 8"/>
          <p:cNvSpPr txBox="1"/>
          <p:nvPr/>
        </p:nvSpPr>
        <p:spPr>
          <a:xfrm>
            <a:off x="2258568" y="2926080"/>
            <a:ext cx="3520440" cy="457200"/>
          </a:xfrm>
          <a:prstGeom prst="rect">
            <a:avLst/>
          </a:prstGeom>
          <a:noFill/>
          <a:ln/>
        </p:spPr>
        <p:txBody>
          <a:bodyPr wrap="square" lIns="0" tIns="0" rIns="0" bIns="0" rtlCol="0" anchor="t"/>
          <a:lstStyle/>
          <a:p>
            <a:pPr marL="0" indent="0">
              <a:lnSpc>
                <a:spcPct val="100000"/>
              </a:lnSpc>
              <a:buNone/>
            </a:pPr>
            <a:r>
              <a:rPr lang="en-US" sz="1600" dirty="0">
                <a:solidFill>
                  <a:srgbClr val="0E3B36"/>
                </a:solidFill>
                <a:latin typeface="EB Garamond" pitchFamily="34" charset="0"/>
                <a:ea typeface="EB Garamond" pitchFamily="34" charset="-122"/>
                <a:cs typeface="EB Garamond" pitchFamily="34" charset="-120"/>
              </a:rPr>
              <a:t>imamwrites.com/inheritance/will-builder</a:t>
            </a:r>
            <a:endParaRPr lang="en-US" sz="1600" dirty="0"/>
          </a:p>
        </p:txBody>
      </p:sp>
      <p:sp>
        <p:nvSpPr>
          <p:cNvPr id="13" name="Shape 9"/>
          <p:cNvSpPr/>
          <p:nvPr/>
        </p:nvSpPr>
        <p:spPr>
          <a:xfrm>
            <a:off x="868680" y="3611880"/>
            <a:ext cx="4818888" cy="0"/>
          </a:xfrm>
          <a:prstGeom prst="line">
            <a:avLst/>
          </a:prstGeom>
          <a:noFill/>
          <a:ln w="12700">
            <a:solidFill>
              <a:srgbClr val="E3EAE7"/>
            </a:solidFill>
            <a:prstDash val="solid"/>
          </a:ln>
        </p:spPr>
        <p:txBody>
          <a:bodyPr/>
          <a:lstStyle/>
          <a:p>
            <a:endParaRPr lang="en-GB" sz="2800" dirty="0"/>
          </a:p>
        </p:txBody>
      </p:sp>
      <p:sp>
        <p:nvSpPr>
          <p:cNvPr id="14" name="Shape 10"/>
          <p:cNvSpPr/>
          <p:nvPr/>
        </p:nvSpPr>
        <p:spPr>
          <a:xfrm>
            <a:off x="868680" y="3767328"/>
            <a:ext cx="310896" cy="310896"/>
          </a:xfrm>
          <a:prstGeom prst="ellipse">
            <a:avLst/>
          </a:prstGeom>
          <a:solidFill>
            <a:srgbClr val="1E5049"/>
          </a:solidFill>
          <a:ln/>
        </p:spPr>
        <p:txBody>
          <a:bodyPr/>
          <a:lstStyle/>
          <a:p>
            <a:endParaRPr lang="en-GB" sz="2800" dirty="0"/>
          </a:p>
        </p:txBody>
      </p:sp>
      <p:sp>
        <p:nvSpPr>
          <p:cNvPr id="15" name="Text 11"/>
          <p:cNvSpPr txBox="1"/>
          <p:nvPr/>
        </p:nvSpPr>
        <p:spPr>
          <a:xfrm>
            <a:off x="868680" y="3758184"/>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16" name="Text 12"/>
          <p:cNvSpPr txBox="1"/>
          <p:nvPr/>
        </p:nvSpPr>
        <p:spPr>
          <a:xfrm>
            <a:off x="1298448" y="3739896"/>
            <a:ext cx="4389120" cy="457200"/>
          </a:xfrm>
          <a:prstGeom prst="rect">
            <a:avLst/>
          </a:prstGeom>
          <a:noFill/>
          <a:ln/>
        </p:spPr>
        <p:txBody>
          <a:bodyPr wrap="square" lIns="0" tIns="0" rIns="0" bIns="0" rtlCol="0" anchor="t"/>
          <a:lstStyle/>
          <a:p>
            <a:pPr marL="0" indent="0">
              <a:lnSpc>
                <a:spcPct val="102000"/>
              </a:lnSpc>
              <a:buNone/>
            </a:pPr>
            <a:r>
              <a:rPr lang="en-US" dirty="0">
                <a:solidFill>
                  <a:srgbClr val="233631"/>
                </a:solidFill>
                <a:latin typeface="EB Garamond" pitchFamily="34" charset="0"/>
                <a:ea typeface="EB Garamond" pitchFamily="34" charset="-122"/>
                <a:cs typeface="EB Garamond" pitchFamily="34" charset="-120"/>
              </a:rPr>
              <a:t>Identify yourself, and revoke any earlier wills.</a:t>
            </a:r>
            <a:endParaRPr lang="en-US" dirty="0"/>
          </a:p>
        </p:txBody>
      </p:sp>
      <p:sp>
        <p:nvSpPr>
          <p:cNvPr id="17" name="Shape 13"/>
          <p:cNvSpPr/>
          <p:nvPr/>
        </p:nvSpPr>
        <p:spPr>
          <a:xfrm>
            <a:off x="868680" y="4270248"/>
            <a:ext cx="310896" cy="310896"/>
          </a:xfrm>
          <a:prstGeom prst="ellipse">
            <a:avLst/>
          </a:prstGeom>
          <a:solidFill>
            <a:srgbClr val="1E5049"/>
          </a:solidFill>
          <a:ln/>
        </p:spPr>
        <p:txBody>
          <a:bodyPr/>
          <a:lstStyle/>
          <a:p>
            <a:endParaRPr lang="en-GB" sz="2800" dirty="0"/>
          </a:p>
        </p:txBody>
      </p:sp>
      <p:sp>
        <p:nvSpPr>
          <p:cNvPr id="18" name="Text 14"/>
          <p:cNvSpPr txBox="1"/>
          <p:nvPr/>
        </p:nvSpPr>
        <p:spPr>
          <a:xfrm>
            <a:off x="868680" y="4261104"/>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19" name="Text 15"/>
          <p:cNvSpPr txBox="1"/>
          <p:nvPr/>
        </p:nvSpPr>
        <p:spPr>
          <a:xfrm>
            <a:off x="1298448" y="4242816"/>
            <a:ext cx="4389120" cy="457200"/>
          </a:xfrm>
          <a:prstGeom prst="rect">
            <a:avLst/>
          </a:prstGeom>
          <a:noFill/>
          <a:ln/>
        </p:spPr>
        <p:txBody>
          <a:bodyPr wrap="square" lIns="0" tIns="0" rIns="0" bIns="0" rtlCol="0" anchor="t"/>
          <a:lstStyle/>
          <a:p>
            <a:pPr marL="0" indent="0">
              <a:lnSpc>
                <a:spcPct val="102000"/>
              </a:lnSpc>
              <a:buNone/>
            </a:pPr>
            <a:r>
              <a:rPr lang="en-US" dirty="0">
                <a:solidFill>
                  <a:srgbClr val="233631"/>
                </a:solidFill>
                <a:latin typeface="EB Garamond" pitchFamily="34" charset="0"/>
                <a:ea typeface="EB Garamond" pitchFamily="34" charset="-122"/>
                <a:cs typeface="EB Garamond" pitchFamily="34" charset="-120"/>
              </a:rPr>
              <a:t>Set funeral wishes, guardians and your one-third.</a:t>
            </a:r>
            <a:endParaRPr lang="en-US" dirty="0"/>
          </a:p>
        </p:txBody>
      </p:sp>
      <p:sp>
        <p:nvSpPr>
          <p:cNvPr id="20" name="Shape 16"/>
          <p:cNvSpPr/>
          <p:nvPr/>
        </p:nvSpPr>
        <p:spPr>
          <a:xfrm>
            <a:off x="868680" y="4773168"/>
            <a:ext cx="310896" cy="310896"/>
          </a:xfrm>
          <a:prstGeom prst="ellipse">
            <a:avLst/>
          </a:prstGeom>
          <a:solidFill>
            <a:srgbClr val="1E5049"/>
          </a:solidFill>
          <a:ln/>
        </p:spPr>
        <p:txBody>
          <a:bodyPr/>
          <a:lstStyle/>
          <a:p>
            <a:endParaRPr lang="en-GB" sz="2800" dirty="0"/>
          </a:p>
        </p:txBody>
      </p:sp>
      <p:sp>
        <p:nvSpPr>
          <p:cNvPr id="21" name="Text 17"/>
          <p:cNvSpPr txBox="1"/>
          <p:nvPr/>
        </p:nvSpPr>
        <p:spPr>
          <a:xfrm>
            <a:off x="868680" y="4764024"/>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22" name="Text 18"/>
          <p:cNvSpPr txBox="1"/>
          <p:nvPr/>
        </p:nvSpPr>
        <p:spPr>
          <a:xfrm>
            <a:off x="1298448" y="4745736"/>
            <a:ext cx="4389120" cy="457200"/>
          </a:xfrm>
          <a:prstGeom prst="rect">
            <a:avLst/>
          </a:prstGeom>
          <a:noFill/>
          <a:ln/>
        </p:spPr>
        <p:txBody>
          <a:bodyPr wrap="square" lIns="0" tIns="0" rIns="0" bIns="0" rtlCol="0" anchor="t"/>
          <a:lstStyle/>
          <a:p>
            <a:pPr marL="0" indent="0">
              <a:lnSpc>
                <a:spcPct val="102000"/>
              </a:lnSpc>
              <a:buNone/>
            </a:pPr>
            <a:r>
              <a:rPr lang="en-US" dirty="0">
                <a:solidFill>
                  <a:srgbClr val="233631"/>
                </a:solidFill>
                <a:latin typeface="EB Garamond" pitchFamily="34" charset="0"/>
                <a:ea typeface="EB Garamond" pitchFamily="34" charset="-122"/>
                <a:cs typeface="EB Garamond" pitchFamily="34" charset="-120"/>
              </a:rPr>
              <a:t>Appoint executors / trustees to apply the shares.</a:t>
            </a:r>
            <a:endParaRPr lang="en-US" dirty="0"/>
          </a:p>
        </p:txBody>
      </p:sp>
      <p:sp>
        <p:nvSpPr>
          <p:cNvPr id="23" name="Shape 19"/>
          <p:cNvSpPr/>
          <p:nvPr/>
        </p:nvSpPr>
        <p:spPr>
          <a:xfrm>
            <a:off x="868680" y="5276088"/>
            <a:ext cx="310896" cy="310896"/>
          </a:xfrm>
          <a:prstGeom prst="ellipse">
            <a:avLst/>
          </a:prstGeom>
          <a:solidFill>
            <a:srgbClr val="1E5049"/>
          </a:solidFill>
          <a:ln/>
        </p:spPr>
        <p:txBody>
          <a:bodyPr/>
          <a:lstStyle/>
          <a:p>
            <a:endParaRPr lang="en-GB" sz="2800" dirty="0"/>
          </a:p>
        </p:txBody>
      </p:sp>
      <p:sp>
        <p:nvSpPr>
          <p:cNvPr id="24" name="Text 20"/>
          <p:cNvSpPr txBox="1"/>
          <p:nvPr/>
        </p:nvSpPr>
        <p:spPr>
          <a:xfrm>
            <a:off x="868680" y="5266944"/>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4</a:t>
            </a:r>
            <a:endParaRPr lang="en-US" sz="2000" dirty="0"/>
          </a:p>
        </p:txBody>
      </p:sp>
      <p:sp>
        <p:nvSpPr>
          <p:cNvPr id="25" name="Text 21"/>
          <p:cNvSpPr txBox="1"/>
          <p:nvPr/>
        </p:nvSpPr>
        <p:spPr>
          <a:xfrm>
            <a:off x="1298448" y="5248656"/>
            <a:ext cx="4389120" cy="457200"/>
          </a:xfrm>
          <a:prstGeom prst="rect">
            <a:avLst/>
          </a:prstGeom>
          <a:noFill/>
          <a:ln/>
        </p:spPr>
        <p:txBody>
          <a:bodyPr wrap="square" lIns="0" tIns="0" rIns="0" bIns="0" rtlCol="0" anchor="t"/>
          <a:lstStyle/>
          <a:p>
            <a:pPr marL="0" indent="0">
              <a:lnSpc>
                <a:spcPct val="102000"/>
              </a:lnSpc>
              <a:buNone/>
            </a:pPr>
            <a:r>
              <a:rPr lang="en-US" dirty="0">
                <a:solidFill>
                  <a:srgbClr val="233631"/>
                </a:solidFill>
                <a:latin typeface="EB Garamond" pitchFamily="34" charset="0"/>
                <a:ea typeface="EB Garamond" pitchFamily="34" charset="-122"/>
                <a:cs typeface="EB Garamond" pitchFamily="34" charset="-120"/>
              </a:rPr>
              <a:t>Print, then sign before two independent witnesses.</a:t>
            </a:r>
            <a:endParaRPr lang="en-US" dirty="0"/>
          </a:p>
        </p:txBody>
      </p:sp>
      <p:sp>
        <p:nvSpPr>
          <p:cNvPr id="26" name="Shape 22"/>
          <p:cNvSpPr/>
          <p:nvPr/>
        </p:nvSpPr>
        <p:spPr>
          <a:xfrm>
            <a:off x="6199632" y="1828800"/>
            <a:ext cx="5422392" cy="3858768"/>
          </a:xfrm>
          <a:prstGeom prst="roundRect">
            <a:avLst>
              <a:gd name="adj" fmla="val 213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800" dirty="0"/>
          </a:p>
        </p:txBody>
      </p:sp>
      <p:pic>
        <p:nvPicPr>
          <p:cNvPr id="27" name="Image 2" descr="/home/claude/work/qr_asset_identifier.png"/>
          <p:cNvPicPr>
            <a:picLocks noChangeAspect="1"/>
          </p:cNvPicPr>
          <p:nvPr/>
        </p:nvPicPr>
        <p:blipFill>
          <a:blip r:embed="rId4"/>
          <a:stretch>
            <a:fillRect/>
          </a:stretch>
        </p:blipFill>
        <p:spPr>
          <a:xfrm>
            <a:off x="6501384" y="2130552"/>
            <a:ext cx="1234440" cy="1234440"/>
          </a:xfrm>
          <a:prstGeom prst="rect">
            <a:avLst/>
          </a:prstGeom>
        </p:spPr>
      </p:pic>
      <p:sp>
        <p:nvSpPr>
          <p:cNvPr id="28" name="Text 23"/>
          <p:cNvSpPr txBox="1"/>
          <p:nvPr/>
        </p:nvSpPr>
        <p:spPr>
          <a:xfrm>
            <a:off x="7891272" y="2194560"/>
            <a:ext cx="3429000" cy="457200"/>
          </a:xfrm>
          <a:prstGeom prst="rect">
            <a:avLst/>
          </a:prstGeom>
          <a:noFill/>
          <a:ln/>
        </p:spPr>
        <p:txBody>
          <a:bodyPr wrap="square" lIns="0" tIns="0" rIns="0" bIns="0" rtlCol="0" anchor="t"/>
          <a:lstStyle/>
          <a:p>
            <a:pPr marL="0" indent="0">
              <a:buNone/>
            </a:pPr>
            <a:r>
              <a:rPr lang="en-US" sz="2000" b="1" kern="0" spc="120" dirty="0">
                <a:solidFill>
                  <a:srgbClr val="A6842F"/>
                </a:solidFill>
                <a:latin typeface="EB Garamond" pitchFamily="34" charset="0"/>
                <a:ea typeface="EB Garamond" pitchFamily="34" charset="-122"/>
                <a:cs typeface="EB Garamond" pitchFamily="34" charset="-120"/>
              </a:rPr>
              <a:t>ASSETS &amp; LIABILITIES IDENTIFIER</a:t>
            </a:r>
            <a:endParaRPr lang="en-US" sz="2000" dirty="0"/>
          </a:p>
        </p:txBody>
      </p:sp>
      <p:sp>
        <p:nvSpPr>
          <p:cNvPr id="29" name="Text 24"/>
          <p:cNvSpPr txBox="1"/>
          <p:nvPr/>
        </p:nvSpPr>
        <p:spPr>
          <a:xfrm>
            <a:off x="7891272" y="2697480"/>
            <a:ext cx="3429000" cy="256032"/>
          </a:xfrm>
          <a:prstGeom prst="rect">
            <a:avLst/>
          </a:prstGeom>
          <a:noFill/>
          <a:ln/>
        </p:spPr>
        <p:txBody>
          <a:bodyPr wrap="square" lIns="0" tIns="0" rIns="0" bIns="0" rtlCol="0" anchor="ctr"/>
          <a:lstStyle/>
          <a:p>
            <a:pPr marL="0" indent="0">
              <a:buNone/>
            </a:pPr>
            <a:r>
              <a:rPr lang="en-US" sz="1600" i="1" dirty="0">
                <a:solidFill>
                  <a:srgbClr val="6B7C76"/>
                </a:solidFill>
                <a:latin typeface="EB Garamond" pitchFamily="34" charset="0"/>
                <a:ea typeface="EB Garamond" pitchFamily="34" charset="-122"/>
                <a:cs typeface="EB Garamond" pitchFamily="34" charset="-120"/>
              </a:rPr>
              <a:t>Scan, or visit</a:t>
            </a:r>
            <a:endParaRPr lang="en-US" sz="1600" dirty="0"/>
          </a:p>
        </p:txBody>
      </p:sp>
      <p:sp>
        <p:nvSpPr>
          <p:cNvPr id="30" name="Text 25"/>
          <p:cNvSpPr txBox="1"/>
          <p:nvPr/>
        </p:nvSpPr>
        <p:spPr>
          <a:xfrm>
            <a:off x="7891272" y="2926080"/>
            <a:ext cx="3520440" cy="457200"/>
          </a:xfrm>
          <a:prstGeom prst="rect">
            <a:avLst/>
          </a:prstGeom>
          <a:noFill/>
          <a:ln/>
        </p:spPr>
        <p:txBody>
          <a:bodyPr wrap="square" lIns="0" tIns="0" rIns="0" bIns="0" rtlCol="0" anchor="t"/>
          <a:lstStyle/>
          <a:p>
            <a:pPr marL="0" indent="0">
              <a:lnSpc>
                <a:spcPct val="100000"/>
              </a:lnSpc>
              <a:buNone/>
            </a:pPr>
            <a:r>
              <a:rPr lang="en-US" sz="1600" dirty="0">
                <a:solidFill>
                  <a:srgbClr val="0E3B36"/>
                </a:solidFill>
                <a:latin typeface="EB Garamond" pitchFamily="34" charset="0"/>
                <a:ea typeface="EB Garamond" pitchFamily="34" charset="-122"/>
                <a:cs typeface="EB Garamond" pitchFamily="34" charset="-120"/>
              </a:rPr>
              <a:t>imamwrites.com/inheritance/downloads</a:t>
            </a:r>
            <a:endParaRPr lang="en-US" sz="1600" dirty="0"/>
          </a:p>
        </p:txBody>
      </p:sp>
      <p:sp>
        <p:nvSpPr>
          <p:cNvPr id="31" name="Shape 26"/>
          <p:cNvSpPr/>
          <p:nvPr/>
        </p:nvSpPr>
        <p:spPr>
          <a:xfrm>
            <a:off x="6501384" y="3611880"/>
            <a:ext cx="4818888" cy="0"/>
          </a:xfrm>
          <a:prstGeom prst="line">
            <a:avLst/>
          </a:prstGeom>
          <a:noFill/>
          <a:ln w="12700">
            <a:solidFill>
              <a:srgbClr val="E3EAE7"/>
            </a:solidFill>
            <a:prstDash val="solid"/>
          </a:ln>
        </p:spPr>
        <p:txBody>
          <a:bodyPr/>
          <a:lstStyle/>
          <a:p>
            <a:endParaRPr lang="en-GB" sz="2800" dirty="0"/>
          </a:p>
        </p:txBody>
      </p:sp>
      <p:sp>
        <p:nvSpPr>
          <p:cNvPr id="32" name="Shape 27"/>
          <p:cNvSpPr/>
          <p:nvPr/>
        </p:nvSpPr>
        <p:spPr>
          <a:xfrm>
            <a:off x="6501384" y="3767328"/>
            <a:ext cx="310896" cy="310896"/>
          </a:xfrm>
          <a:prstGeom prst="ellipse">
            <a:avLst/>
          </a:prstGeom>
          <a:solidFill>
            <a:srgbClr val="1E5049"/>
          </a:solidFill>
          <a:ln/>
        </p:spPr>
        <p:txBody>
          <a:bodyPr/>
          <a:lstStyle/>
          <a:p>
            <a:endParaRPr lang="en-GB" sz="2800" dirty="0"/>
          </a:p>
        </p:txBody>
      </p:sp>
      <p:sp>
        <p:nvSpPr>
          <p:cNvPr id="33" name="Text 28"/>
          <p:cNvSpPr txBox="1"/>
          <p:nvPr/>
        </p:nvSpPr>
        <p:spPr>
          <a:xfrm>
            <a:off x="6501384" y="3758184"/>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34" name="Text 29"/>
          <p:cNvSpPr txBox="1"/>
          <p:nvPr/>
        </p:nvSpPr>
        <p:spPr>
          <a:xfrm>
            <a:off x="6931152" y="3739896"/>
            <a:ext cx="4389120" cy="457200"/>
          </a:xfrm>
          <a:prstGeom prst="rect">
            <a:avLst/>
          </a:prstGeom>
          <a:noFill/>
          <a:ln/>
        </p:spPr>
        <p:txBody>
          <a:bodyPr wrap="square" lIns="0" tIns="0" rIns="0" bIns="0" rtlCol="0" anchor="t"/>
          <a:lstStyle/>
          <a:p>
            <a:pPr marL="0" indent="0">
              <a:lnSpc>
                <a:spcPct val="102000"/>
              </a:lnSpc>
              <a:buNone/>
            </a:pPr>
            <a:r>
              <a:rPr lang="en-US" dirty="0">
                <a:solidFill>
                  <a:srgbClr val="233631"/>
                </a:solidFill>
                <a:latin typeface="EB Garamond" pitchFamily="34" charset="0"/>
                <a:ea typeface="EB Garamond" pitchFamily="34" charset="-122"/>
                <a:cs typeface="EB Garamond" pitchFamily="34" charset="-120"/>
              </a:rPr>
              <a:t>List everything you own, and everything you owe.</a:t>
            </a:r>
            <a:endParaRPr lang="en-US" dirty="0"/>
          </a:p>
        </p:txBody>
      </p:sp>
      <p:sp>
        <p:nvSpPr>
          <p:cNvPr id="35" name="Shape 30"/>
          <p:cNvSpPr/>
          <p:nvPr/>
        </p:nvSpPr>
        <p:spPr>
          <a:xfrm>
            <a:off x="6501384" y="4270248"/>
            <a:ext cx="310896" cy="310896"/>
          </a:xfrm>
          <a:prstGeom prst="ellipse">
            <a:avLst/>
          </a:prstGeom>
          <a:solidFill>
            <a:srgbClr val="1E5049"/>
          </a:solidFill>
          <a:ln/>
        </p:spPr>
        <p:txBody>
          <a:bodyPr/>
          <a:lstStyle/>
          <a:p>
            <a:endParaRPr lang="en-GB" sz="2800" dirty="0"/>
          </a:p>
        </p:txBody>
      </p:sp>
      <p:sp>
        <p:nvSpPr>
          <p:cNvPr id="36" name="Text 31"/>
          <p:cNvSpPr txBox="1"/>
          <p:nvPr/>
        </p:nvSpPr>
        <p:spPr>
          <a:xfrm>
            <a:off x="6501384" y="4261104"/>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37" name="Text 32"/>
          <p:cNvSpPr txBox="1"/>
          <p:nvPr/>
        </p:nvSpPr>
        <p:spPr>
          <a:xfrm>
            <a:off x="6931152" y="4242816"/>
            <a:ext cx="4389120" cy="457200"/>
          </a:xfrm>
          <a:prstGeom prst="rect">
            <a:avLst/>
          </a:prstGeom>
          <a:noFill/>
          <a:ln/>
        </p:spPr>
        <p:txBody>
          <a:bodyPr wrap="square" lIns="0" tIns="0" rIns="0" bIns="0" rtlCol="0" anchor="t"/>
          <a:lstStyle/>
          <a:p>
            <a:pPr marL="0" indent="0">
              <a:lnSpc>
                <a:spcPct val="102000"/>
              </a:lnSpc>
              <a:buNone/>
            </a:pPr>
            <a:r>
              <a:rPr lang="en-US" dirty="0">
                <a:solidFill>
                  <a:srgbClr val="233631"/>
                </a:solidFill>
                <a:latin typeface="EB Garamond" pitchFamily="34" charset="0"/>
                <a:ea typeface="EB Garamond" pitchFamily="34" charset="-122"/>
                <a:cs typeface="EB Garamond" pitchFamily="34" charset="-120"/>
              </a:rPr>
              <a:t>Note where each item and document is kept.</a:t>
            </a:r>
            <a:endParaRPr lang="en-US" dirty="0"/>
          </a:p>
        </p:txBody>
      </p:sp>
      <p:sp>
        <p:nvSpPr>
          <p:cNvPr id="38" name="Shape 33"/>
          <p:cNvSpPr/>
          <p:nvPr/>
        </p:nvSpPr>
        <p:spPr>
          <a:xfrm>
            <a:off x="6501384" y="4773168"/>
            <a:ext cx="310896" cy="310896"/>
          </a:xfrm>
          <a:prstGeom prst="ellipse">
            <a:avLst/>
          </a:prstGeom>
          <a:solidFill>
            <a:srgbClr val="1E5049"/>
          </a:solidFill>
          <a:ln/>
        </p:spPr>
        <p:txBody>
          <a:bodyPr/>
          <a:lstStyle/>
          <a:p>
            <a:endParaRPr lang="en-GB" sz="2800" dirty="0"/>
          </a:p>
        </p:txBody>
      </p:sp>
      <p:sp>
        <p:nvSpPr>
          <p:cNvPr id="39" name="Text 34"/>
          <p:cNvSpPr txBox="1"/>
          <p:nvPr/>
        </p:nvSpPr>
        <p:spPr>
          <a:xfrm>
            <a:off x="6501384" y="4764024"/>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40" name="Text 35"/>
          <p:cNvSpPr txBox="1"/>
          <p:nvPr/>
        </p:nvSpPr>
        <p:spPr>
          <a:xfrm>
            <a:off x="6931152" y="4745736"/>
            <a:ext cx="4389120" cy="457200"/>
          </a:xfrm>
          <a:prstGeom prst="rect">
            <a:avLst/>
          </a:prstGeom>
          <a:noFill/>
          <a:ln/>
        </p:spPr>
        <p:txBody>
          <a:bodyPr wrap="square" lIns="0" tIns="0" rIns="0" bIns="0" rtlCol="0" anchor="t"/>
          <a:lstStyle/>
          <a:p>
            <a:pPr marL="0" indent="0">
              <a:lnSpc>
                <a:spcPct val="102000"/>
              </a:lnSpc>
              <a:buNone/>
            </a:pPr>
            <a:r>
              <a:rPr lang="en-US" dirty="0">
                <a:solidFill>
                  <a:srgbClr val="233631"/>
                </a:solidFill>
                <a:latin typeface="EB Garamond" pitchFamily="34" charset="0"/>
                <a:ea typeface="EB Garamond" pitchFamily="34" charset="-122"/>
                <a:cs typeface="EB Garamond" pitchFamily="34" charset="-120"/>
              </a:rPr>
              <a:t>Add it up to find your net estate.</a:t>
            </a:r>
            <a:endParaRPr lang="en-US" dirty="0"/>
          </a:p>
        </p:txBody>
      </p:sp>
      <p:sp>
        <p:nvSpPr>
          <p:cNvPr id="41" name="Shape 36"/>
          <p:cNvSpPr/>
          <p:nvPr/>
        </p:nvSpPr>
        <p:spPr>
          <a:xfrm>
            <a:off x="6501384" y="5276088"/>
            <a:ext cx="310896" cy="310896"/>
          </a:xfrm>
          <a:prstGeom prst="ellipse">
            <a:avLst/>
          </a:prstGeom>
          <a:solidFill>
            <a:srgbClr val="1E5049"/>
          </a:solidFill>
          <a:ln/>
        </p:spPr>
        <p:txBody>
          <a:bodyPr/>
          <a:lstStyle/>
          <a:p>
            <a:endParaRPr lang="en-GB" sz="2800" dirty="0"/>
          </a:p>
        </p:txBody>
      </p:sp>
      <p:sp>
        <p:nvSpPr>
          <p:cNvPr id="42" name="Text 37"/>
          <p:cNvSpPr txBox="1"/>
          <p:nvPr/>
        </p:nvSpPr>
        <p:spPr>
          <a:xfrm>
            <a:off x="6501384" y="5266944"/>
            <a:ext cx="310896" cy="310896"/>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4</a:t>
            </a:r>
            <a:endParaRPr lang="en-US" sz="2000" dirty="0"/>
          </a:p>
        </p:txBody>
      </p:sp>
      <p:sp>
        <p:nvSpPr>
          <p:cNvPr id="43" name="Text 38"/>
          <p:cNvSpPr txBox="1"/>
          <p:nvPr/>
        </p:nvSpPr>
        <p:spPr>
          <a:xfrm>
            <a:off x="6931152" y="5248656"/>
            <a:ext cx="4389120" cy="457200"/>
          </a:xfrm>
          <a:prstGeom prst="rect">
            <a:avLst/>
          </a:prstGeom>
          <a:noFill/>
          <a:ln/>
        </p:spPr>
        <p:txBody>
          <a:bodyPr wrap="square" lIns="0" tIns="0" rIns="0" bIns="0" rtlCol="0" anchor="t"/>
          <a:lstStyle/>
          <a:p>
            <a:pPr marL="0" indent="0">
              <a:lnSpc>
                <a:spcPct val="102000"/>
              </a:lnSpc>
              <a:buNone/>
            </a:pPr>
            <a:r>
              <a:rPr lang="en-US" dirty="0">
                <a:solidFill>
                  <a:srgbClr val="233631"/>
                </a:solidFill>
                <a:latin typeface="EB Garamond" pitchFamily="34" charset="0"/>
                <a:ea typeface="EB Garamond" pitchFamily="34" charset="-122"/>
                <a:cs typeface="EB Garamond" pitchFamily="34" charset="-120"/>
              </a:rPr>
              <a:t>Attach it to the will; sign and date it.</a:t>
            </a:r>
            <a:endParaRPr lang="en-US" dirty="0"/>
          </a:p>
        </p:txBody>
      </p:sp>
      <p:sp>
        <p:nvSpPr>
          <p:cNvPr id="44" name="Shape 39"/>
          <p:cNvSpPr/>
          <p:nvPr/>
        </p:nvSpPr>
        <p:spPr>
          <a:xfrm>
            <a:off x="566928" y="5815584"/>
            <a:ext cx="11055096" cy="658368"/>
          </a:xfrm>
          <a:prstGeom prst="roundRect">
            <a:avLst>
              <a:gd name="adj" fmla="val 9722"/>
            </a:avLst>
          </a:prstGeom>
          <a:solidFill>
            <a:srgbClr val="E9F0ED"/>
          </a:solidFill>
          <a:ln w="12700">
            <a:solidFill>
              <a:srgbClr val="CFDED7"/>
            </a:solidFill>
            <a:prstDash val="solid"/>
          </a:ln>
        </p:spPr>
        <p:txBody>
          <a:bodyPr/>
          <a:lstStyle/>
          <a:p>
            <a:endParaRPr lang="en-GB" sz="2800" dirty="0"/>
          </a:p>
        </p:txBody>
      </p:sp>
      <p:sp>
        <p:nvSpPr>
          <p:cNvPr id="45" name="Text 40"/>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b="1" dirty="0">
                <a:solidFill>
                  <a:srgbClr val="0E3B36"/>
                </a:solidFill>
                <a:latin typeface="EB Garamond" pitchFamily="34" charset="0"/>
                <a:ea typeface="EB Garamond" pitchFamily="34" charset="-122"/>
                <a:cs typeface="EB Garamond" pitchFamily="34" charset="-120"/>
              </a:rPr>
              <a:t>Keep both together  </a:t>
            </a:r>
            <a:r>
              <a:rPr lang="en-US" dirty="0">
                <a:solidFill>
                  <a:srgbClr val="233631"/>
                </a:solidFill>
                <a:latin typeface="EB Garamond" pitchFamily="34" charset="0"/>
                <a:ea typeface="EB Garamond" pitchFamily="34" charset="-122"/>
                <a:cs typeface="EB Garamond" pitchFamily="34" charset="-120"/>
              </a:rPr>
              <a:t>once signed and witnessed, store them safely and tell your executor where. Review yearly, and have the pack checked by a Mufti (and a solicitor for anything complex).</a:t>
            </a:r>
            <a:endParaRPr lang="en-US" dirty="0"/>
          </a:p>
        </p:txBody>
      </p:sp>
      <p:sp>
        <p:nvSpPr>
          <p:cNvPr id="46" name="Slide Number 95"/>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95</a:t>
            </a:r>
            <a:endParaRPr lang="en-US" sz="105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2"/>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A RECORD TO KEEP WITH YOUR WILL</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Record your family — alive today</a:t>
            </a:r>
            <a:endParaRPr lang="en-US" sz="3300" dirty="0"/>
          </a:p>
        </p:txBody>
      </p:sp>
      <p:sp>
        <p:nvSpPr>
          <p:cNvPr id="6" name="Shape 3"/>
          <p:cNvSpPr/>
          <p:nvPr/>
        </p:nvSpPr>
        <p:spPr>
          <a:xfrm>
            <a:off x="548640" y="1572768"/>
            <a:ext cx="11094415" cy="960120"/>
          </a:xfrm>
          <a:prstGeom prst="roundRect">
            <a:avLst>
              <a:gd name="adj" fmla="val 7619"/>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00784"/>
            <a:ext cx="10545775" cy="777240"/>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What it is:  </a:t>
            </a:r>
            <a:r>
              <a:rPr lang="en-US" dirty="0">
                <a:solidFill>
                  <a:srgbClr val="1C2B27"/>
                </a:solidFill>
                <a:latin typeface="EB Garamond" pitchFamily="34" charset="0"/>
                <a:ea typeface="EB Garamond" pitchFamily="34" charset="-122"/>
                <a:cs typeface="EB Garamond" pitchFamily="34" charset="-120"/>
              </a:rPr>
              <a:t>a dated list of the close family living at the time you write your will — spouse(s), children, parents and other possible heirs. It helps your executors and your Mufti identify exactly who the heirs are and work out the correct Islamic shares.</a:t>
            </a:r>
            <a:endParaRPr lang="en-US" dirty="0"/>
          </a:p>
        </p:txBody>
      </p:sp>
      <p:sp>
        <p:nvSpPr>
          <p:cNvPr id="8" name="Shape 5"/>
          <p:cNvSpPr/>
          <p:nvPr/>
        </p:nvSpPr>
        <p:spPr>
          <a:xfrm>
            <a:off x="548640" y="2697480"/>
            <a:ext cx="6101928" cy="3310128"/>
          </a:xfrm>
          <a:prstGeom prst="roundRect">
            <a:avLst>
              <a:gd name="adj" fmla="val 2210"/>
            </a:avLst>
          </a:prstGeom>
          <a:solidFill>
            <a:srgbClr val="F3F7F5"/>
          </a:solidFill>
          <a:ln/>
          <a:effectLst>
            <a:outerShdw blurRad="88900" dist="38100" dir="5400000" algn="bl" rotWithShape="0">
              <a:srgbClr val="000000">
                <a:alpha val="13000"/>
              </a:srgbClr>
            </a:outerShdw>
          </a:effectLst>
        </p:spPr>
        <p:txBody>
          <a:bodyPr/>
          <a:lstStyle/>
          <a:p>
            <a:endParaRPr lang="en-GB" dirty="0"/>
          </a:p>
        </p:txBody>
      </p:sp>
      <p:sp>
        <p:nvSpPr>
          <p:cNvPr id="9" name="Text 6"/>
          <p:cNvSpPr/>
          <p:nvPr/>
        </p:nvSpPr>
        <p:spPr>
          <a:xfrm>
            <a:off x="822960" y="2852928"/>
            <a:ext cx="555328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Who to list</a:t>
            </a:r>
            <a:endParaRPr lang="en-US" sz="2000" dirty="0"/>
          </a:p>
        </p:txBody>
      </p:sp>
      <p:sp>
        <p:nvSpPr>
          <p:cNvPr id="10" name="Text 7"/>
          <p:cNvSpPr/>
          <p:nvPr/>
        </p:nvSpPr>
        <p:spPr>
          <a:xfrm>
            <a:off x="822960" y="3255264"/>
            <a:ext cx="5553288" cy="269748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Your spouse(s) — name and date of marriage / civil registration.</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Each child — full name and date of birth.</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Whether each child is Muslim (it can affect who inherits).</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Step, foster or adopted children (non-heirs you may provide for).</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Your father and mother, if living.</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Brothers and sisters (full, paternal and maternal).</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Grandparents and grandchildren, where relevant.</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Any non-heir you wish to remember from your one-third.</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The DATE this family list was written.</a:t>
            </a:r>
            <a:endParaRPr lang="en-US" sz="1600" dirty="0"/>
          </a:p>
        </p:txBody>
      </p:sp>
      <p:sp>
        <p:nvSpPr>
          <p:cNvPr id="11" name="Shape 8"/>
          <p:cNvSpPr/>
          <p:nvPr/>
        </p:nvSpPr>
        <p:spPr>
          <a:xfrm>
            <a:off x="7107768" y="2697480"/>
            <a:ext cx="4535287" cy="1371600"/>
          </a:xfrm>
          <a:prstGeom prst="roundRect">
            <a:avLst>
              <a:gd name="adj" fmla="val 5333"/>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12" name="Text 9"/>
          <p:cNvSpPr/>
          <p:nvPr/>
        </p:nvSpPr>
        <p:spPr>
          <a:xfrm>
            <a:off x="7382088" y="2834640"/>
            <a:ext cx="3986647" cy="329184"/>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Why it matters</a:t>
            </a:r>
            <a:endParaRPr lang="en-US" sz="2000" dirty="0"/>
          </a:p>
        </p:txBody>
      </p:sp>
      <p:sp>
        <p:nvSpPr>
          <p:cNvPr id="13" name="Text 10"/>
          <p:cNvSpPr/>
          <p:nvPr/>
        </p:nvSpPr>
        <p:spPr>
          <a:xfrm>
            <a:off x="7382088" y="3163824"/>
            <a:ext cx="3986647" cy="9144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Heirs are fixed at your death, not now.</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It speeds up your Mufti’s share calculation.</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It flags step / foster / non-Muslim heirs.</a:t>
            </a:r>
            <a:endParaRPr lang="en-US" sz="1600" dirty="0"/>
          </a:p>
        </p:txBody>
      </p:sp>
      <p:sp>
        <p:nvSpPr>
          <p:cNvPr id="14" name="Shape 11"/>
          <p:cNvSpPr/>
          <p:nvPr/>
        </p:nvSpPr>
        <p:spPr>
          <a:xfrm>
            <a:off x="7107767" y="4206240"/>
            <a:ext cx="4535287" cy="1801368"/>
          </a:xfrm>
          <a:prstGeom prst="roundRect">
            <a:avLst>
              <a:gd name="adj" fmla="val 5333"/>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15" name="Text 12"/>
          <p:cNvSpPr/>
          <p:nvPr/>
        </p:nvSpPr>
        <p:spPr>
          <a:xfrm>
            <a:off x="7382088" y="4343400"/>
            <a:ext cx="3986647" cy="329184"/>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Keep it up to date</a:t>
            </a:r>
            <a:endParaRPr lang="en-US" sz="2000" dirty="0"/>
          </a:p>
        </p:txBody>
      </p:sp>
      <p:sp>
        <p:nvSpPr>
          <p:cNvPr id="16" name="Text 13"/>
          <p:cNvSpPr/>
          <p:nvPr/>
        </p:nvSpPr>
        <p:spPr>
          <a:xfrm>
            <a:off x="7382088" y="4672584"/>
            <a:ext cx="3986647" cy="9144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Update after every birth, death, marriage or divorce — and re-date it.</a:t>
            </a:r>
            <a:endParaRPr lang="en-US" sz="1600" dirty="0"/>
          </a:p>
          <a:p>
            <a:pPr marL="177800" indent="-177800">
              <a:spcAft>
                <a:spcPts val="400"/>
              </a:spcAft>
              <a:buSzPct val="100000"/>
              <a:buChar char="•"/>
            </a:pPr>
            <a:r>
              <a:rPr lang="en-US" sz="1600" dirty="0">
                <a:solidFill>
                  <a:srgbClr val="1C2B27"/>
                </a:solidFill>
                <a:latin typeface="EB Garamond" pitchFamily="34" charset="0"/>
                <a:ea typeface="EB Garamond" pitchFamily="34" charset="-122"/>
                <a:cs typeface="EB Garamond" pitchFamily="34" charset="-120"/>
              </a:rPr>
              <a:t>Store it with your will and Assets Identifier; tell your executor.</a:t>
            </a:r>
            <a:endParaRPr lang="en-US" sz="1600" dirty="0"/>
          </a:p>
        </p:txBody>
      </p:sp>
      <p:sp>
        <p:nvSpPr>
          <p:cNvPr id="17" name="Text 14"/>
          <p:cNvSpPr/>
          <p:nvPr/>
        </p:nvSpPr>
        <p:spPr>
          <a:xfrm>
            <a:off x="548640" y="6053328"/>
            <a:ext cx="11094415" cy="457200"/>
          </a:xfrm>
          <a:prstGeom prst="rect">
            <a:avLst/>
          </a:prstGeom>
          <a:noFill/>
          <a:ln/>
        </p:spPr>
        <p:txBody>
          <a:bodyPr wrap="square" lIns="0" tIns="0" rIns="0" bIns="0" rtlCol="0" anchor="ctr"/>
          <a:lstStyle/>
          <a:p>
            <a:pPr marL="0" indent="0" algn="ctr">
              <a:buNone/>
            </a:pPr>
            <a:r>
              <a:rPr lang="en-US" sz="1250" i="1" dirty="0">
                <a:solidFill>
                  <a:srgbClr val="5E726B"/>
                </a:solidFill>
                <a:latin typeface="EB Garamond" pitchFamily="34" charset="0"/>
                <a:ea typeface="EB Garamond" pitchFamily="34" charset="-122"/>
                <a:cs typeface="EB Garamond" pitchFamily="34" charset="-120"/>
              </a:rPr>
              <a:t>Tip: this list guides your executors — it does NOT lock in the shares. Islamic shares are fixed by who is alive at your death, so the will should still leave the final split to be worked out Islamically at that time (see “If an heir dies before you do”).</a:t>
            </a:r>
            <a:endParaRPr lang="en-US" sz="1250" dirty="0"/>
          </a:p>
        </p:txBody>
      </p:sp>
      <p:sp>
        <p:nvSpPr>
          <p:cNvPr id="19" name="Text 1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0" name="Text 1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96</a:t>
            </a:r>
            <a:endParaRPr lang="en-US" sz="105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1">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dirty="0"/>
          </a:p>
        </p:txBody>
      </p:sp>
      <p:pic>
        <p:nvPicPr>
          <p:cNvPr id="3" name="Image 0" descr="/home/claude/work/icon_child.png"/>
          <p:cNvPicPr>
            <a:picLocks noChangeAspect="1"/>
          </p:cNvPicPr>
          <p:nvPr/>
        </p:nvPicPr>
        <p:blipFill>
          <a:blip r:embed="rId2"/>
          <a:stretch>
            <a:fillRect/>
          </a:stretch>
        </p:blipFill>
        <p:spPr>
          <a:xfrm>
            <a:off x="749808" y="566928"/>
            <a:ext cx="256032" cy="274320"/>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WHO COUNTS AS AN HEIR</a:t>
            </a:r>
            <a:endParaRPr lang="en-US" sz="1250" dirty="0"/>
          </a:p>
        </p:txBody>
      </p:sp>
      <p:sp>
        <p:nvSpPr>
          <p:cNvPr id="5" name="Text 2"/>
          <p:cNvSpPr txBox="1"/>
          <p:nvPr/>
        </p:nvSpPr>
        <p:spPr>
          <a:xfrm>
            <a:off x="1371600" y="676656"/>
            <a:ext cx="1033272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A child conceived outside marriage</a:t>
            </a:r>
            <a:endParaRPr lang="en-US" sz="3000" dirty="0"/>
          </a:p>
        </p:txBody>
      </p:sp>
      <p:sp>
        <p:nvSpPr>
          <p:cNvPr id="6" name="Text 3"/>
          <p:cNvSpPr txBox="1"/>
          <p:nvPr/>
        </p:nvSpPr>
        <p:spPr>
          <a:xfrm>
            <a:off x="1371600" y="1243584"/>
            <a:ext cx="10332720" cy="548640"/>
          </a:xfrm>
          <a:prstGeom prst="rect">
            <a:avLst/>
          </a:prstGeom>
          <a:noFill/>
          <a:ln/>
        </p:spPr>
        <p:txBody>
          <a:bodyPr wrap="square" lIns="0" tIns="0" rIns="0" bIns="0" rtlCol="0" anchor="t"/>
          <a:lstStyle/>
          <a:p>
            <a:pPr marL="0" indent="0">
              <a:lnSpc>
                <a:spcPct val="103000"/>
              </a:lnSpc>
              <a:buNone/>
            </a:pPr>
            <a:r>
              <a:rPr lang="en-US" sz="1600" i="1" dirty="0">
                <a:solidFill>
                  <a:srgbClr val="6B7C76"/>
                </a:solidFill>
                <a:latin typeface="EB Garamond" pitchFamily="34" charset="0"/>
                <a:ea typeface="EB Garamond" pitchFamily="34" charset="-122"/>
                <a:cs typeface="EB Garamond" pitchFamily="34" charset="-120"/>
              </a:rPr>
              <a:t>Whether the child inherits from the father turns on one principle, </a:t>
            </a:r>
            <a:r>
              <a:rPr lang="en-US" sz="1600" i="1" dirty="0">
                <a:solidFill>
                  <a:srgbClr val="0E3B36"/>
                </a:solidFill>
                <a:latin typeface="EB Garamond" pitchFamily="34" charset="0"/>
                <a:ea typeface="EB Garamond" pitchFamily="34" charset="-122"/>
                <a:cs typeface="EB Garamond" pitchFamily="34" charset="-120"/>
              </a:rPr>
              <a:t>“the child belongs to the marriage bed”</a:t>
            </a:r>
            <a:r>
              <a:rPr lang="en-US" sz="1600" i="1" dirty="0">
                <a:solidFill>
                  <a:srgbClr val="6B7C76"/>
                </a:solidFill>
                <a:latin typeface="EB Garamond" pitchFamily="34" charset="0"/>
                <a:ea typeface="EB Garamond" pitchFamily="34" charset="-122"/>
                <a:cs typeface="EB Garamond" pitchFamily="34" charset="-120"/>
              </a:rPr>
              <a:t> (al-walad li’l-firāsh), and on the timing of the birth. In Sharī‘ah the shortest pregnancy, by consensus, is six months.</a:t>
            </a:r>
            <a:endParaRPr lang="en-US" sz="1600" dirty="0"/>
          </a:p>
        </p:txBody>
      </p:sp>
      <p:sp>
        <p:nvSpPr>
          <p:cNvPr id="7" name="Shape 4"/>
          <p:cNvSpPr/>
          <p:nvPr/>
        </p:nvSpPr>
        <p:spPr>
          <a:xfrm>
            <a:off x="566928" y="1883664"/>
            <a:ext cx="5422392" cy="3767328"/>
          </a:xfrm>
          <a:prstGeom prst="roundRect">
            <a:avLst>
              <a:gd name="adj" fmla="val 2184"/>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400" dirty="0"/>
          </a:p>
        </p:txBody>
      </p:sp>
      <p:sp>
        <p:nvSpPr>
          <p:cNvPr id="8" name="Text 5"/>
          <p:cNvSpPr txBox="1"/>
          <p:nvPr/>
        </p:nvSpPr>
        <p:spPr>
          <a:xfrm>
            <a:off x="717804" y="1975104"/>
            <a:ext cx="5330952" cy="402336"/>
          </a:xfrm>
          <a:prstGeom prst="rect">
            <a:avLst/>
          </a:prstGeom>
          <a:noFill/>
          <a:ln/>
        </p:spPr>
        <p:txBody>
          <a:bodyPr wrap="square" lIns="0" tIns="0" rIns="0" bIns="0" rtlCol="0" anchor="ctr"/>
          <a:lstStyle/>
          <a:p>
            <a:pPr marL="0" indent="0">
              <a:buNone/>
            </a:pPr>
            <a:r>
              <a:rPr lang="en-US" sz="1600" b="1" kern="0" spc="140" dirty="0">
                <a:solidFill>
                  <a:srgbClr val="A6842F"/>
                </a:solidFill>
                <a:latin typeface="EB Garamond" pitchFamily="34" charset="0"/>
                <a:ea typeface="EB Garamond" pitchFamily="34" charset="-122"/>
                <a:cs typeface="EB Garamond" pitchFamily="34" charset="-120"/>
              </a:rPr>
              <a:t>ATTRIBUTED TO THE FATHER · HE INHERITS</a:t>
            </a:r>
            <a:endParaRPr lang="en-US" sz="1600" dirty="0"/>
          </a:p>
        </p:txBody>
      </p:sp>
      <p:sp>
        <p:nvSpPr>
          <p:cNvPr id="9" name="Shape 6"/>
          <p:cNvSpPr/>
          <p:nvPr/>
        </p:nvSpPr>
        <p:spPr>
          <a:xfrm>
            <a:off x="868680" y="2395728"/>
            <a:ext cx="4818888" cy="0"/>
          </a:xfrm>
          <a:prstGeom prst="line">
            <a:avLst/>
          </a:prstGeom>
          <a:noFill/>
          <a:ln w="12700">
            <a:solidFill>
              <a:srgbClr val="E3EAE7"/>
            </a:solidFill>
            <a:prstDash val="solid"/>
          </a:ln>
        </p:spPr>
        <p:txBody>
          <a:bodyPr/>
          <a:lstStyle/>
          <a:p>
            <a:endParaRPr lang="en-GB" sz="2400" dirty="0"/>
          </a:p>
        </p:txBody>
      </p:sp>
      <p:sp>
        <p:nvSpPr>
          <p:cNvPr id="10" name="Text 7"/>
          <p:cNvSpPr txBox="1"/>
          <p:nvPr/>
        </p:nvSpPr>
        <p:spPr>
          <a:xfrm>
            <a:off x="868680" y="2542031"/>
            <a:ext cx="4818888" cy="2352989"/>
          </a:xfrm>
          <a:prstGeom prst="rect">
            <a:avLst/>
          </a:prstGeom>
          <a:noFill/>
          <a:ln/>
        </p:spPr>
        <p:txBody>
          <a:bodyPr wrap="square" lIns="0" tIns="0" rIns="0" bIns="0" rtlCol="0" anchor="t"/>
          <a:lstStyle/>
          <a:p>
            <a:pPr marL="0" indent="0">
              <a:lnSpc>
                <a:spcPct val="104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Born within the marriage.  </a:t>
            </a:r>
            <a:r>
              <a:rPr lang="en-US" dirty="0">
                <a:solidFill>
                  <a:srgbClr val="233631"/>
                </a:solidFill>
                <a:latin typeface="EB Garamond" pitchFamily="34" charset="0"/>
                <a:ea typeface="EB Garamond" pitchFamily="34" charset="-122"/>
                <a:cs typeface="EB Garamond" pitchFamily="34" charset="-120"/>
              </a:rPr>
              <a:t>The child is the husband’s and inherits from both parents.</a:t>
            </a:r>
            <a:endParaRPr lang="en-US" dirty="0"/>
          </a:p>
        </p:txBody>
      </p:sp>
      <p:sp>
        <p:nvSpPr>
          <p:cNvPr id="11" name="Text 8"/>
          <p:cNvSpPr txBox="1"/>
          <p:nvPr/>
        </p:nvSpPr>
        <p:spPr>
          <a:xfrm>
            <a:off x="868680" y="3364992"/>
            <a:ext cx="4818888" cy="1097280"/>
          </a:xfrm>
          <a:prstGeom prst="rect">
            <a:avLst/>
          </a:prstGeom>
          <a:noFill/>
          <a:ln/>
        </p:spPr>
        <p:txBody>
          <a:bodyPr wrap="square" lIns="0" tIns="0" rIns="0" bIns="0" rtlCol="0" anchor="t"/>
          <a:lstStyle/>
          <a:p>
            <a:pPr marL="0" indent="0">
              <a:lnSpc>
                <a:spcPct val="104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Conceived before the nikāḥ, born six months or more after it.  </a:t>
            </a:r>
            <a:r>
              <a:rPr lang="en-US" dirty="0">
                <a:solidFill>
                  <a:srgbClr val="233631"/>
                </a:solidFill>
                <a:latin typeface="EB Garamond" pitchFamily="34" charset="0"/>
                <a:ea typeface="EB Garamond" pitchFamily="34" charset="-122"/>
                <a:cs typeface="EB Garamond" pitchFamily="34" charset="-120"/>
              </a:rPr>
              <a:t>On the Ḥanafī view the child is legitimate, attributed to the father, and inherits from him. Some schools differ, so ask your Mufti.</a:t>
            </a:r>
            <a:r>
              <a:rPr lang="en-US" i="1" dirty="0">
                <a:solidFill>
                  <a:srgbClr val="6B7C76"/>
                </a:solidFill>
                <a:latin typeface="EB Garamond" pitchFamily="34" charset="0"/>
                <a:ea typeface="EB Garamond" pitchFamily="34" charset="-122"/>
                <a:cs typeface="EB Garamond" pitchFamily="34" charset="-120"/>
              </a:rPr>
              <a:t>  (Radd al-Muḥtār; al-Fatāwā al-Hindiyyah)</a:t>
            </a:r>
            <a:endParaRPr lang="en-US" dirty="0"/>
          </a:p>
        </p:txBody>
      </p:sp>
      <p:sp>
        <p:nvSpPr>
          <p:cNvPr id="12" name="Shape 9"/>
          <p:cNvSpPr/>
          <p:nvPr/>
        </p:nvSpPr>
        <p:spPr>
          <a:xfrm>
            <a:off x="868680" y="4791456"/>
            <a:ext cx="4818888" cy="694944"/>
          </a:xfrm>
          <a:prstGeom prst="roundRect">
            <a:avLst>
              <a:gd name="adj" fmla="val 7895"/>
            </a:avLst>
          </a:prstGeom>
          <a:solidFill>
            <a:srgbClr val="EFF5F1"/>
          </a:solidFill>
          <a:ln/>
        </p:spPr>
        <p:txBody>
          <a:bodyPr/>
          <a:lstStyle/>
          <a:p>
            <a:endParaRPr lang="en-GB" sz="2800" dirty="0"/>
          </a:p>
        </p:txBody>
      </p:sp>
      <p:sp>
        <p:nvSpPr>
          <p:cNvPr id="13" name="Text 10"/>
          <p:cNvSpPr txBox="1"/>
          <p:nvPr/>
        </p:nvSpPr>
        <p:spPr>
          <a:xfrm>
            <a:off x="1024128" y="4791456"/>
            <a:ext cx="4526280" cy="694944"/>
          </a:xfrm>
          <a:prstGeom prst="rect">
            <a:avLst/>
          </a:prstGeom>
          <a:noFill/>
          <a:ln/>
        </p:spPr>
        <p:txBody>
          <a:bodyPr wrap="square" lIns="0" tIns="0" rIns="0" bIns="0" rtlCol="0" anchor="ctr"/>
          <a:lstStyle/>
          <a:p>
            <a:pPr marL="0" indent="0">
              <a:lnSpc>
                <a:spcPct val="102000"/>
              </a:lnSpc>
              <a:buNone/>
            </a:pPr>
            <a:r>
              <a:rPr lang="en-US" sz="1600" b="1" dirty="0">
                <a:solidFill>
                  <a:srgbClr val="0E3B36"/>
                </a:solidFill>
                <a:latin typeface="EB Garamond" pitchFamily="34" charset="0"/>
                <a:ea typeface="EB Garamond" pitchFamily="34" charset="-122"/>
                <a:cs typeface="EB Garamond" pitchFamily="34" charset="-120"/>
              </a:rPr>
              <a:t>→  Inherits from father and mother.</a:t>
            </a:r>
            <a:endParaRPr lang="en-US" sz="1600" dirty="0"/>
          </a:p>
        </p:txBody>
      </p:sp>
      <p:sp>
        <p:nvSpPr>
          <p:cNvPr id="14" name="Shape 11"/>
          <p:cNvSpPr/>
          <p:nvPr/>
        </p:nvSpPr>
        <p:spPr>
          <a:xfrm>
            <a:off x="6199632" y="1883664"/>
            <a:ext cx="5422392" cy="3767328"/>
          </a:xfrm>
          <a:prstGeom prst="roundRect">
            <a:avLst>
              <a:gd name="adj" fmla="val 2184"/>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400" dirty="0"/>
          </a:p>
        </p:txBody>
      </p:sp>
      <p:sp>
        <p:nvSpPr>
          <p:cNvPr id="15" name="Text 12"/>
          <p:cNvSpPr txBox="1"/>
          <p:nvPr/>
        </p:nvSpPr>
        <p:spPr>
          <a:xfrm>
            <a:off x="6501384" y="2029968"/>
            <a:ext cx="4818888" cy="274320"/>
          </a:xfrm>
          <a:prstGeom prst="rect">
            <a:avLst/>
          </a:prstGeom>
          <a:noFill/>
          <a:ln/>
        </p:spPr>
        <p:txBody>
          <a:bodyPr wrap="square" lIns="0" tIns="0" rIns="0" bIns="0" rtlCol="0" anchor="ctr"/>
          <a:lstStyle/>
          <a:p>
            <a:pPr marL="0" indent="0">
              <a:buNone/>
            </a:pPr>
            <a:r>
              <a:rPr lang="en-US" sz="1600" b="1" kern="0" spc="140" dirty="0">
                <a:solidFill>
                  <a:srgbClr val="A6842F"/>
                </a:solidFill>
                <a:latin typeface="EB Garamond" pitchFamily="34" charset="0"/>
                <a:ea typeface="EB Garamond" pitchFamily="34" charset="-122"/>
                <a:cs typeface="EB Garamond" pitchFamily="34" charset="-120"/>
              </a:rPr>
              <a:t>NOT ATTRIBUTED · WALAD AL-ZINĀ</a:t>
            </a:r>
            <a:endParaRPr lang="en-US" sz="1600" dirty="0"/>
          </a:p>
        </p:txBody>
      </p:sp>
      <p:sp>
        <p:nvSpPr>
          <p:cNvPr id="16" name="Shape 13"/>
          <p:cNvSpPr/>
          <p:nvPr/>
        </p:nvSpPr>
        <p:spPr>
          <a:xfrm>
            <a:off x="6501384" y="2395728"/>
            <a:ext cx="4818888" cy="0"/>
          </a:xfrm>
          <a:prstGeom prst="line">
            <a:avLst/>
          </a:prstGeom>
          <a:noFill/>
          <a:ln w="12700">
            <a:solidFill>
              <a:srgbClr val="E3EAE7"/>
            </a:solidFill>
            <a:prstDash val="solid"/>
          </a:ln>
        </p:spPr>
        <p:txBody>
          <a:bodyPr/>
          <a:lstStyle/>
          <a:p>
            <a:endParaRPr lang="en-GB" sz="2400" dirty="0"/>
          </a:p>
        </p:txBody>
      </p:sp>
      <p:sp>
        <p:nvSpPr>
          <p:cNvPr id="17" name="Text 14"/>
          <p:cNvSpPr txBox="1"/>
          <p:nvPr/>
        </p:nvSpPr>
        <p:spPr>
          <a:xfrm>
            <a:off x="6501384" y="2542031"/>
            <a:ext cx="4818888" cy="2212843"/>
          </a:xfrm>
          <a:prstGeom prst="rect">
            <a:avLst/>
          </a:prstGeom>
          <a:noFill/>
          <a:ln/>
        </p:spPr>
        <p:txBody>
          <a:bodyPr wrap="square" lIns="0" tIns="0" rIns="0" bIns="0" rtlCol="0" anchor="t"/>
          <a:lstStyle/>
          <a:p>
            <a:pPr marL="0" indent="0">
              <a:lnSpc>
                <a:spcPct val="104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Already born before the marriage, or born under six months after the nikāḥ.  </a:t>
            </a:r>
            <a:r>
              <a:rPr lang="en-US" dirty="0">
                <a:solidFill>
                  <a:srgbClr val="233631"/>
                </a:solidFill>
                <a:latin typeface="EB Garamond" pitchFamily="34" charset="0"/>
                <a:ea typeface="EB Garamond" pitchFamily="34" charset="-122"/>
                <a:cs typeface="EB Garamond" pitchFamily="34" charset="-120"/>
              </a:rPr>
              <a:t>In Sharī‘ah the child is not the husband’s.</a:t>
            </a:r>
            <a:endParaRPr lang="en-US" dirty="0"/>
          </a:p>
        </p:txBody>
      </p:sp>
      <p:sp>
        <p:nvSpPr>
          <p:cNvPr id="18" name="Text 15"/>
          <p:cNvSpPr txBox="1"/>
          <p:nvPr/>
        </p:nvSpPr>
        <p:spPr>
          <a:xfrm>
            <a:off x="6501384" y="3566160"/>
            <a:ext cx="4818888" cy="1097280"/>
          </a:xfrm>
          <a:prstGeom prst="rect">
            <a:avLst/>
          </a:prstGeom>
          <a:noFill/>
          <a:ln/>
        </p:spPr>
        <p:txBody>
          <a:bodyPr wrap="square" lIns="0" tIns="0" rIns="0" bIns="0" rtlCol="0" anchor="t"/>
          <a:lstStyle/>
          <a:p>
            <a:pPr marL="0" indent="0">
              <a:lnSpc>
                <a:spcPct val="104000"/>
              </a:lnSpc>
              <a:buNone/>
            </a:pPr>
            <a:r>
              <a:rPr lang="en-US" b="1" dirty="0">
                <a:solidFill>
                  <a:srgbClr val="A6842F"/>
                </a:solidFill>
                <a:latin typeface="EB Garamond" pitchFamily="34" charset="0"/>
                <a:ea typeface="EB Garamond" pitchFamily="34" charset="-122"/>
                <a:cs typeface="EB Garamond" pitchFamily="34" charset="-120"/>
              </a:rPr>
              <a:t>▸  </a:t>
            </a:r>
            <a:r>
              <a:rPr lang="en-US" b="1" dirty="0">
                <a:solidFill>
                  <a:srgbClr val="233631"/>
                </a:solidFill>
                <a:latin typeface="EB Garamond" pitchFamily="34" charset="0"/>
                <a:ea typeface="EB Garamond" pitchFamily="34" charset="-122"/>
                <a:cs typeface="EB Garamond" pitchFamily="34" charset="-120"/>
              </a:rPr>
              <a:t>Mother unmarried.  </a:t>
            </a:r>
            <a:r>
              <a:rPr lang="en-US" dirty="0">
                <a:solidFill>
                  <a:srgbClr val="233631"/>
                </a:solidFill>
                <a:latin typeface="EB Garamond" pitchFamily="34" charset="0"/>
                <a:ea typeface="EB Garamond" pitchFamily="34" charset="-122"/>
                <a:cs typeface="EB Garamond" pitchFamily="34" charset="-120"/>
              </a:rPr>
              <a:t>The child is attributed to the mother alone.</a:t>
            </a:r>
            <a:endParaRPr lang="en-US" dirty="0"/>
          </a:p>
        </p:txBody>
      </p:sp>
      <p:sp>
        <p:nvSpPr>
          <p:cNvPr id="19" name="Shape 16"/>
          <p:cNvSpPr/>
          <p:nvPr/>
        </p:nvSpPr>
        <p:spPr>
          <a:xfrm>
            <a:off x="6501384" y="4791456"/>
            <a:ext cx="4818888" cy="694944"/>
          </a:xfrm>
          <a:prstGeom prst="roundRect">
            <a:avLst>
              <a:gd name="adj" fmla="val 7895"/>
            </a:avLst>
          </a:prstGeom>
          <a:solidFill>
            <a:srgbClr val="EFF5F1"/>
          </a:solidFill>
          <a:ln/>
        </p:spPr>
        <p:txBody>
          <a:bodyPr/>
          <a:lstStyle/>
          <a:p>
            <a:endParaRPr lang="en-GB" sz="2800" dirty="0"/>
          </a:p>
        </p:txBody>
      </p:sp>
      <p:sp>
        <p:nvSpPr>
          <p:cNvPr id="20" name="Text 17"/>
          <p:cNvSpPr txBox="1"/>
          <p:nvPr/>
        </p:nvSpPr>
        <p:spPr>
          <a:xfrm>
            <a:off x="6656832" y="4791456"/>
            <a:ext cx="4526280" cy="694944"/>
          </a:xfrm>
          <a:prstGeom prst="rect">
            <a:avLst/>
          </a:prstGeom>
          <a:noFill/>
          <a:ln/>
        </p:spPr>
        <p:txBody>
          <a:bodyPr wrap="square" lIns="0" tIns="0" rIns="0" bIns="0" rtlCol="0" anchor="ctr"/>
          <a:lstStyle/>
          <a:p>
            <a:pPr marL="0" indent="0">
              <a:lnSpc>
                <a:spcPct val="102000"/>
              </a:lnSpc>
              <a:buNone/>
            </a:pPr>
            <a:r>
              <a:rPr lang="en-US" sz="1600" b="1" dirty="0">
                <a:solidFill>
                  <a:srgbClr val="0E3B36"/>
                </a:solidFill>
                <a:latin typeface="EB Garamond" pitchFamily="34" charset="0"/>
                <a:ea typeface="EB Garamond" pitchFamily="34" charset="-122"/>
                <a:cs typeface="EB Garamond" pitchFamily="34" charset="-120"/>
              </a:rPr>
              <a:t>→  Inherits from the mother’s side only, not the husband. He may bequeath up to one-third to the child. </a:t>
            </a:r>
            <a:r>
              <a:rPr lang="en-US" sz="1600" i="1" dirty="0">
                <a:solidFill>
                  <a:srgbClr val="6B7C76"/>
                </a:solidFill>
                <a:latin typeface="EB Garamond" pitchFamily="34" charset="0"/>
                <a:ea typeface="EB Garamond" pitchFamily="34" charset="-122"/>
                <a:cs typeface="EB Garamond" pitchFamily="34" charset="-120"/>
              </a:rPr>
              <a:t>(Ṣaḥīḥ Muslim 1458)</a:t>
            </a:r>
            <a:endParaRPr lang="en-US" sz="1600" dirty="0"/>
          </a:p>
        </p:txBody>
      </p:sp>
      <p:sp>
        <p:nvSpPr>
          <p:cNvPr id="21" name="Shape 18"/>
          <p:cNvSpPr/>
          <p:nvPr/>
        </p:nvSpPr>
        <p:spPr>
          <a:xfrm>
            <a:off x="566928" y="5797296"/>
            <a:ext cx="11055096" cy="676656"/>
          </a:xfrm>
          <a:prstGeom prst="roundRect">
            <a:avLst>
              <a:gd name="adj" fmla="val 9459"/>
            </a:avLst>
          </a:prstGeom>
          <a:solidFill>
            <a:srgbClr val="E9F0ED"/>
          </a:solidFill>
          <a:ln w="12700">
            <a:solidFill>
              <a:srgbClr val="CFDED7"/>
            </a:solidFill>
            <a:prstDash val="solid"/>
          </a:ln>
        </p:spPr>
        <p:txBody>
          <a:bodyPr/>
          <a:lstStyle/>
          <a:p>
            <a:endParaRPr lang="en-GB" sz="2400" dirty="0"/>
          </a:p>
        </p:txBody>
      </p:sp>
      <p:sp>
        <p:nvSpPr>
          <p:cNvPr id="22" name="Text 19"/>
          <p:cNvSpPr txBox="1"/>
          <p:nvPr/>
        </p:nvSpPr>
        <p:spPr>
          <a:xfrm>
            <a:off x="868680" y="5797296"/>
            <a:ext cx="10515600" cy="676656"/>
          </a:xfrm>
          <a:prstGeom prst="rect">
            <a:avLst/>
          </a:prstGeom>
          <a:noFill/>
          <a:ln/>
        </p:spPr>
        <p:txBody>
          <a:bodyPr wrap="square" lIns="0" tIns="0" rIns="0" bIns="0" rtlCol="0" anchor="ctr"/>
          <a:lstStyle/>
          <a:p>
            <a:pPr marL="0" indent="0">
              <a:lnSpc>
                <a:spcPct val="102000"/>
              </a:lnSpc>
              <a:buNone/>
            </a:pPr>
            <a:r>
              <a:rPr lang="en-US" sz="1400" b="1" dirty="0">
                <a:solidFill>
                  <a:srgbClr val="0E3B36"/>
                </a:solidFill>
                <a:latin typeface="EB Garamond" pitchFamily="34" charset="0"/>
                <a:ea typeface="EB Garamond" pitchFamily="34" charset="-122"/>
                <a:cs typeface="EB Garamond" pitchFamily="34" charset="-120"/>
              </a:rPr>
              <a:t>The child carries no sin.  </a:t>
            </a:r>
            <a:r>
              <a:rPr lang="en-US" sz="1400" dirty="0">
                <a:solidFill>
                  <a:srgbClr val="233631"/>
                </a:solidFill>
                <a:latin typeface="EB Garamond" pitchFamily="34" charset="0"/>
                <a:ea typeface="EB Garamond" pitchFamily="34" charset="-122"/>
                <a:cs typeface="EB Garamond" pitchFamily="34" charset="-120"/>
              </a:rPr>
              <a:t>“No soul bears another’s burden” (Qur’ān 6:164). If the wife nurses the child, the husband becomes a milk-father and maḥram. Treat the child as your own, provide for them and care for them, and Allah rewards that fully.</a:t>
            </a:r>
            <a:endParaRPr lang="en-US" sz="1400" dirty="0"/>
          </a:p>
        </p:txBody>
      </p:sp>
      <p:sp>
        <p:nvSpPr>
          <p:cNvPr id="23" name="Text 20"/>
          <p:cNvSpPr txBox="1"/>
          <p:nvPr/>
        </p:nvSpPr>
        <p:spPr>
          <a:xfrm>
            <a:off x="566928" y="6528816"/>
            <a:ext cx="8229600" cy="256032"/>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24" name="Slide Number 97"/>
          <p:cNvSpPr/>
          <p:nvPr/>
        </p:nvSpPr>
        <p:spPr>
          <a:xfrm>
            <a:off x="11094415" y="6528816"/>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97</a:t>
            </a:r>
            <a:endParaRPr lang="en-US" sz="105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2"/>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A VITAL CONTINGENCY CLAUSE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If an heir dies before you do</a:t>
            </a:r>
            <a:endParaRPr lang="en-US" sz="3300" dirty="0"/>
          </a:p>
        </p:txBody>
      </p:sp>
      <p:sp>
        <p:nvSpPr>
          <p:cNvPr id="6" name="Shape 3"/>
          <p:cNvSpPr/>
          <p:nvPr/>
        </p:nvSpPr>
        <p:spPr>
          <a:xfrm>
            <a:off x="548640" y="1600200"/>
            <a:ext cx="11094415" cy="1234440"/>
          </a:xfrm>
          <a:prstGeom prst="roundRect">
            <a:avLst>
              <a:gd name="adj" fmla="val 5926"/>
            </a:avLst>
          </a:prstGeom>
          <a:solidFill>
            <a:srgbClr val="F7ECEC"/>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55648"/>
            <a:ext cx="10545775" cy="1005840"/>
          </a:xfrm>
          <a:prstGeom prst="rect">
            <a:avLst/>
          </a:prstGeom>
          <a:noFill/>
          <a:ln/>
        </p:spPr>
        <p:txBody>
          <a:bodyPr wrap="square" lIns="0" tIns="0" rIns="0" bIns="0" rtlCol="0" anchor="t"/>
          <a:lstStyle/>
          <a:p>
            <a:pPr marL="0" indent="0">
              <a:buNone/>
            </a:pPr>
            <a:r>
              <a:rPr lang="en-US" b="1" dirty="0">
                <a:solidFill>
                  <a:srgbClr val="B23A3A"/>
                </a:solidFill>
                <a:latin typeface="EB Garamond" pitchFamily="34" charset="0"/>
                <a:ea typeface="EB Garamond" pitchFamily="34" charset="-122"/>
                <a:cs typeface="EB Garamond" pitchFamily="34" charset="-120"/>
              </a:rPr>
              <a:t>The risk:  </a:t>
            </a:r>
            <a:r>
              <a:rPr lang="en-US" dirty="0">
                <a:solidFill>
                  <a:srgbClr val="1C2B27"/>
                </a:solidFill>
                <a:latin typeface="EB Garamond" pitchFamily="34" charset="0"/>
                <a:ea typeface="EB Garamond" pitchFamily="34" charset="-122"/>
                <a:cs typeface="EB Garamond" pitchFamily="34" charset="-120"/>
              </a:rPr>
              <a:t>Islamic shares are decided by who is alive at the moment of DEATH — not when the will is written. If your will fixes named people and amounts, and one of them dies before you (or a new child is born after), that gift can </a:t>
            </a:r>
            <a:r>
              <a:rPr lang="en-US" b="1" dirty="0">
                <a:solidFill>
                  <a:srgbClr val="0E3B34"/>
                </a:solidFill>
                <a:latin typeface="EB Garamond" pitchFamily="34" charset="0"/>
                <a:ea typeface="EB Garamond" pitchFamily="34" charset="-122"/>
                <a:cs typeface="EB Garamond" pitchFamily="34" charset="-120"/>
              </a:rPr>
              <a:t>lapse, fail, or pass un-Islamically</a:t>
            </a:r>
            <a:r>
              <a:rPr lang="en-US" dirty="0">
                <a:solidFill>
                  <a:srgbClr val="1C2B27"/>
                </a:solidFill>
                <a:latin typeface="EB Garamond" pitchFamily="34" charset="0"/>
                <a:ea typeface="EB Garamond" pitchFamily="34" charset="-122"/>
                <a:cs typeface="EB Garamond" pitchFamily="34" charset="-120"/>
              </a:rPr>
              <a:t>.</a:t>
            </a:r>
            <a:endParaRPr lang="en-US" dirty="0"/>
          </a:p>
        </p:txBody>
      </p:sp>
      <p:sp>
        <p:nvSpPr>
          <p:cNvPr id="8" name="Shape 5"/>
          <p:cNvSpPr/>
          <p:nvPr/>
        </p:nvSpPr>
        <p:spPr>
          <a:xfrm>
            <a:off x="548640" y="3063240"/>
            <a:ext cx="5318608" cy="3081528"/>
          </a:xfrm>
          <a:prstGeom prst="roundRect">
            <a:avLst>
              <a:gd name="adj" fmla="val 3077"/>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9" name="Text 6"/>
          <p:cNvSpPr/>
          <p:nvPr/>
        </p:nvSpPr>
        <p:spPr>
          <a:xfrm>
            <a:off x="822960" y="3218688"/>
            <a:ext cx="4769968" cy="365760"/>
          </a:xfrm>
          <a:prstGeom prst="rect">
            <a:avLst/>
          </a:prstGeom>
          <a:noFill/>
          <a:ln/>
        </p:spPr>
        <p:txBody>
          <a:bodyPr wrap="square" lIns="0" tIns="0" rIns="0" bIns="0" rtlCol="0" anchor="ctr"/>
          <a:lstStyle/>
          <a:p>
            <a:pPr marL="0" indent="0">
              <a:buNone/>
            </a:pPr>
            <a:r>
              <a:rPr lang="en-US" b="1" dirty="0">
                <a:solidFill>
                  <a:srgbClr val="B23A3A"/>
                </a:solidFill>
                <a:latin typeface="EB Garamond" pitchFamily="34" charset="0"/>
                <a:ea typeface="EB Garamond" pitchFamily="34" charset="-122"/>
                <a:cs typeface="EB Garamond" pitchFamily="34" charset="-120"/>
              </a:rPr>
              <a:t>If the will names fixed people</a:t>
            </a:r>
            <a:endParaRPr lang="en-US" dirty="0"/>
          </a:p>
        </p:txBody>
      </p:sp>
      <p:sp>
        <p:nvSpPr>
          <p:cNvPr id="10" name="Text 7"/>
          <p:cNvSpPr/>
          <p:nvPr/>
        </p:nvSpPr>
        <p:spPr>
          <a:xfrm>
            <a:off x="822960" y="3639311"/>
            <a:ext cx="4769968" cy="2408649"/>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A gift to someone who dies before you can simply lapse into confusion.</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A named heir’s share may end up passing to the wrong people.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A child born after the will is written is left out entirely.</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The will drifts away from the true Islamic picture at death.</a:t>
            </a:r>
            <a:endParaRPr lang="en-US" dirty="0"/>
          </a:p>
        </p:txBody>
      </p:sp>
      <p:sp>
        <p:nvSpPr>
          <p:cNvPr id="11" name="Shape 8"/>
          <p:cNvSpPr/>
          <p:nvPr/>
        </p:nvSpPr>
        <p:spPr>
          <a:xfrm>
            <a:off x="6324448" y="3063240"/>
            <a:ext cx="5318608" cy="3081528"/>
          </a:xfrm>
          <a:prstGeom prst="roundRect">
            <a:avLst>
              <a:gd name="adj" fmla="val 3077"/>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12" name="Text 9"/>
          <p:cNvSpPr/>
          <p:nvPr/>
        </p:nvSpPr>
        <p:spPr>
          <a:xfrm>
            <a:off x="6598768" y="3218688"/>
            <a:ext cx="4769968" cy="365760"/>
          </a:xfrm>
          <a:prstGeom prst="rect">
            <a:avLst/>
          </a:prstGeom>
          <a:noFill/>
          <a:ln/>
        </p:spPr>
        <p:txBody>
          <a:bodyPr wrap="square" lIns="0" tIns="0" rIns="0" bIns="0" rtlCol="0" anchor="ctr"/>
          <a:lstStyle/>
          <a:p>
            <a:pPr marL="0" indent="0">
              <a:buNone/>
            </a:pPr>
            <a:r>
              <a:rPr lang="en-US" b="1" dirty="0">
                <a:solidFill>
                  <a:srgbClr val="2C7A6B"/>
                </a:solidFill>
                <a:latin typeface="EB Garamond" pitchFamily="34" charset="0"/>
                <a:ea typeface="EB Garamond" pitchFamily="34" charset="-122"/>
                <a:cs typeface="EB Garamond" pitchFamily="34" charset="-120"/>
              </a:rPr>
              <a:t>The fix: ‘heirs living at death’</a:t>
            </a:r>
            <a:endParaRPr lang="en-US" dirty="0"/>
          </a:p>
        </p:txBody>
      </p:sp>
      <p:sp>
        <p:nvSpPr>
          <p:cNvPr id="13" name="Text 10"/>
          <p:cNvSpPr/>
          <p:nvPr/>
        </p:nvSpPr>
        <p:spPr>
          <a:xfrm>
            <a:off x="6598768" y="3639312"/>
            <a:ext cx="4769968" cy="2276856"/>
          </a:xfrm>
          <a:prstGeom prst="rect">
            <a:avLst/>
          </a:prstGeom>
          <a:noFill/>
          <a:ln/>
        </p:spPr>
        <p:txBody>
          <a:bodyPr wrap="square" lIns="0" tIns="0" rIns="0" bIns="0" rtlCol="0" anchor="ctr"/>
          <a:lstStyle/>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State that shares are fixed by the heirs living at the date of death.</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Leave the split to your trustees to apply Islamically at that time.</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New children are included automatically; predeceased heirs drop out.</a:t>
            </a:r>
            <a:endParaRPr lang="en-US" dirty="0"/>
          </a:p>
          <a:p>
            <a:pPr marL="177800" indent="-177800">
              <a:spcAft>
                <a:spcPts val="600"/>
              </a:spcAft>
              <a:buSzPct val="100000"/>
              <a:buChar char="•"/>
            </a:pPr>
            <a:r>
              <a:rPr lang="en-US" dirty="0">
                <a:solidFill>
                  <a:srgbClr val="1C2B27"/>
                </a:solidFill>
                <a:latin typeface="EB Garamond" pitchFamily="34" charset="0"/>
                <a:ea typeface="EB Garamond" pitchFamily="34" charset="-122"/>
                <a:cs typeface="EB Garamond" pitchFamily="34" charset="-120"/>
              </a:rPr>
              <a:t>No need to rewrite the will after every birth or death.</a:t>
            </a:r>
            <a:endParaRPr lang="en-US"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98</a:t>
            </a:r>
            <a:endParaRPr lang="en-US" sz="105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PLAIN ENGLISH</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What are the ‘STEP provisions’?</a:t>
            </a:r>
            <a:endParaRPr lang="en-US" sz="3300" dirty="0"/>
          </a:p>
        </p:txBody>
      </p:sp>
      <p:sp>
        <p:nvSpPr>
          <p:cNvPr id="6" name="Shape 3"/>
          <p:cNvSpPr/>
          <p:nvPr/>
        </p:nvSpPr>
        <p:spPr>
          <a:xfrm>
            <a:off x="548640" y="1600200"/>
            <a:ext cx="11094415" cy="1325880"/>
          </a:xfrm>
          <a:prstGeom prst="roundRect">
            <a:avLst>
              <a:gd name="adj" fmla="val 5517"/>
            </a:avLst>
          </a:prstGeom>
          <a:solidFill>
            <a:srgbClr val="EAF3EF"/>
          </a:solidFill>
          <a:ln/>
          <a:effectLst>
            <a:outerShdw blurRad="88900" dist="38100" dir="5400000" algn="bl" rotWithShape="0">
              <a:srgbClr val="000000">
                <a:alpha val="13000"/>
              </a:srgbClr>
            </a:outerShdw>
          </a:effectLst>
        </p:spPr>
        <p:txBody>
          <a:bodyPr/>
          <a:lstStyle/>
          <a:p>
            <a:endParaRPr lang="en-GB" sz="2000" dirty="0"/>
          </a:p>
        </p:txBody>
      </p:sp>
      <p:sp>
        <p:nvSpPr>
          <p:cNvPr id="7" name="Text 4"/>
          <p:cNvSpPr/>
          <p:nvPr/>
        </p:nvSpPr>
        <p:spPr>
          <a:xfrm>
            <a:off x="822960" y="1737360"/>
            <a:ext cx="10545775" cy="1097280"/>
          </a:xfrm>
          <a:prstGeom prst="rect">
            <a:avLst/>
          </a:prstGeom>
          <a:noFill/>
          <a:ln/>
        </p:spPr>
        <p:txBody>
          <a:bodyPr wrap="square" lIns="0" tIns="0" rIns="0" bIns="0" rtlCol="0" anchor="t"/>
          <a:lstStyle/>
          <a:p>
            <a:pPr marL="0" indent="0">
              <a:buNone/>
            </a:pPr>
            <a:r>
              <a:rPr lang="en-US" sz="1600" b="1" dirty="0">
                <a:solidFill>
                  <a:srgbClr val="9C7B33"/>
                </a:solidFill>
                <a:latin typeface="EB Garamond" pitchFamily="34" charset="0"/>
                <a:ea typeface="EB Garamond" pitchFamily="34" charset="-122"/>
                <a:cs typeface="EB Garamond" pitchFamily="34" charset="-120"/>
              </a:rPr>
              <a:t>In one line:  </a:t>
            </a:r>
            <a:r>
              <a:rPr lang="en-US" sz="1600" dirty="0">
                <a:solidFill>
                  <a:srgbClr val="1C2B27"/>
                </a:solidFill>
                <a:latin typeface="EB Garamond" pitchFamily="34" charset="0"/>
                <a:ea typeface="EB Garamond" pitchFamily="34" charset="-122"/>
                <a:cs typeface="EB Garamond" pitchFamily="34" charset="-120"/>
              </a:rPr>
              <a:t>STEP is the professional body for will &amp; estate experts (the Society of Trust and Estate Practitioners). Its “Standard Provisions” are a ready-made set of sensible powers for your executors and trustees — so your will doesn’t have to spell out every power by hand.</a:t>
            </a:r>
            <a:endParaRPr lang="en-US" sz="1600" dirty="0"/>
          </a:p>
        </p:txBody>
      </p:sp>
      <p:sp>
        <p:nvSpPr>
          <p:cNvPr id="8" name="Shape 5"/>
          <p:cNvSpPr/>
          <p:nvPr/>
        </p:nvSpPr>
        <p:spPr>
          <a:xfrm>
            <a:off x="548640" y="3108960"/>
            <a:ext cx="5318608" cy="2468880"/>
          </a:xfrm>
          <a:prstGeom prst="roundRect">
            <a:avLst>
              <a:gd name="adj" fmla="val 2963"/>
            </a:avLst>
          </a:prstGeom>
          <a:solidFill>
            <a:srgbClr val="F3F7F5"/>
          </a:solidFill>
          <a:ln/>
          <a:effectLst>
            <a:outerShdw blurRad="88900" dist="38100" dir="5400000" algn="bl" rotWithShape="0">
              <a:srgbClr val="000000">
                <a:alpha val="13000"/>
              </a:srgbClr>
            </a:outerShdw>
          </a:effectLst>
        </p:spPr>
        <p:txBody>
          <a:bodyPr/>
          <a:lstStyle/>
          <a:p>
            <a:endParaRPr lang="en-GB" sz="2000" dirty="0"/>
          </a:p>
        </p:txBody>
      </p:sp>
      <p:sp>
        <p:nvSpPr>
          <p:cNvPr id="9" name="Text 6"/>
          <p:cNvSpPr/>
          <p:nvPr/>
        </p:nvSpPr>
        <p:spPr>
          <a:xfrm>
            <a:off x="822960" y="3273552"/>
            <a:ext cx="4769968" cy="36576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What it lets your trustees do</a:t>
            </a:r>
            <a:endParaRPr lang="en-US" dirty="0"/>
          </a:p>
        </p:txBody>
      </p:sp>
      <p:sp>
        <p:nvSpPr>
          <p:cNvPr id="10" name="Text 7"/>
          <p:cNvSpPr/>
          <p:nvPr/>
        </p:nvSpPr>
        <p:spPr>
          <a:xfrm>
            <a:off x="822960" y="3529584"/>
            <a:ext cx="4769968" cy="192024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Manage, sell, insure and invest the estate’s assets.</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Run or sell a family business sensibly.</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Employ solicitors, accountants and agents.</a:t>
            </a:r>
            <a:endParaRPr lang="en-US" sz="1600" dirty="0"/>
          </a:p>
          <a:p>
            <a:pPr marL="177800" indent="-177800">
              <a:spcAft>
                <a:spcPts val="800"/>
              </a:spcAft>
              <a:buSzPct val="100000"/>
              <a:buChar char="•"/>
            </a:pPr>
            <a:r>
              <a:rPr lang="en-US" sz="1600" dirty="0">
                <a:solidFill>
                  <a:srgbClr val="1C2B27"/>
                </a:solidFill>
                <a:latin typeface="EB Garamond" pitchFamily="34" charset="0"/>
                <a:ea typeface="EB Garamond" pitchFamily="34" charset="-122"/>
                <a:cs typeface="EB Garamond" pitchFamily="34" charset="-120"/>
              </a:rPr>
              <a:t>Release money to beneficiaries (and for children’s needs).</a:t>
            </a:r>
            <a:endParaRPr lang="en-US" sz="1600" dirty="0"/>
          </a:p>
        </p:txBody>
      </p:sp>
      <p:sp>
        <p:nvSpPr>
          <p:cNvPr id="11" name="Shape 8"/>
          <p:cNvSpPr/>
          <p:nvPr/>
        </p:nvSpPr>
        <p:spPr>
          <a:xfrm>
            <a:off x="6324448" y="3108960"/>
            <a:ext cx="5318608" cy="2468880"/>
          </a:xfrm>
          <a:prstGeom prst="roundRect">
            <a:avLst>
              <a:gd name="adj" fmla="val 2963"/>
            </a:avLst>
          </a:prstGeom>
          <a:solidFill>
            <a:srgbClr val="E9F2EE"/>
          </a:solidFill>
          <a:ln/>
          <a:effectLst>
            <a:outerShdw blurRad="88900" dist="38100" dir="5400000" algn="bl" rotWithShape="0">
              <a:srgbClr val="000000">
                <a:alpha val="13000"/>
              </a:srgbClr>
            </a:outerShdw>
          </a:effectLst>
        </p:spPr>
        <p:txBody>
          <a:bodyPr/>
          <a:lstStyle/>
          <a:p>
            <a:endParaRPr lang="en-GB" sz="2000" dirty="0"/>
          </a:p>
        </p:txBody>
      </p:sp>
      <p:sp>
        <p:nvSpPr>
          <p:cNvPr id="12" name="Text 9"/>
          <p:cNvSpPr/>
          <p:nvPr/>
        </p:nvSpPr>
        <p:spPr>
          <a:xfrm>
            <a:off x="6598768" y="3273552"/>
            <a:ext cx="4769968" cy="365760"/>
          </a:xfrm>
          <a:prstGeom prst="rect">
            <a:avLst/>
          </a:prstGeom>
          <a:noFill/>
          <a:ln/>
        </p:spPr>
        <p:txBody>
          <a:bodyPr wrap="square" lIns="0" tIns="0" rIns="0" bIns="0" rtlCol="0" anchor="ctr"/>
          <a:lstStyle/>
          <a:p>
            <a:pPr marL="0" indent="0">
              <a:buNone/>
            </a:pPr>
            <a:r>
              <a:rPr lang="en-US" b="1" dirty="0">
                <a:solidFill>
                  <a:srgbClr val="2C7A6B"/>
                </a:solidFill>
                <a:latin typeface="EB Garamond" pitchFamily="34" charset="0"/>
                <a:ea typeface="EB Garamond" pitchFamily="34" charset="-122"/>
                <a:cs typeface="EB Garamond" pitchFamily="34" charset="-120"/>
              </a:rPr>
              <a:t>Why it matters</a:t>
            </a:r>
            <a:endParaRPr lang="en-US" dirty="0"/>
          </a:p>
        </p:txBody>
      </p:sp>
      <p:sp>
        <p:nvSpPr>
          <p:cNvPr id="13" name="Text 10"/>
          <p:cNvSpPr/>
          <p:nvPr/>
        </p:nvSpPr>
        <p:spPr>
          <a:xfrm>
            <a:off x="6598768" y="3529584"/>
            <a:ext cx="4769968" cy="1920240"/>
          </a:xfrm>
          <a:prstGeom prst="rect">
            <a:avLst/>
          </a:prstGeom>
          <a:noFill/>
          <a:ln/>
        </p:spPr>
        <p:txBody>
          <a:bodyPr wrap="square" lIns="0" tIns="0" rIns="0" bIns="0" rtlCol="0" anchor="t"/>
          <a:lstStyle/>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Administration is faster, smoother and cheaper.</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Banks, solicitors and courts recognise them.</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Your trustees aren’t stuck because the will is silent on a power.</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For an Islamic will: trustees still must follow the Sharī‘ah shares — STEP just gives them the toolkit to do it well.</a:t>
            </a:r>
            <a:endParaRPr lang="en-US" sz="1600" dirty="0"/>
          </a:p>
        </p:txBody>
      </p:sp>
      <p:sp>
        <p:nvSpPr>
          <p:cNvPr id="14" name="Text 11"/>
          <p:cNvSpPr/>
          <p:nvPr/>
        </p:nvSpPr>
        <p:spPr>
          <a:xfrm>
            <a:off x="548640" y="5760720"/>
            <a:ext cx="11094415" cy="320040"/>
          </a:xfrm>
          <a:prstGeom prst="rect">
            <a:avLst/>
          </a:prstGeom>
          <a:noFill/>
          <a:ln/>
        </p:spPr>
        <p:txBody>
          <a:bodyPr wrap="square" lIns="0" tIns="0" rIns="0" bIns="0" rtlCol="0" anchor="ctr"/>
          <a:lstStyle/>
          <a:p>
            <a:pPr marL="0" indent="0" algn="ctr">
              <a:buNone/>
            </a:pPr>
            <a:r>
              <a:rPr lang="en-US" sz="1400" i="1" dirty="0">
                <a:solidFill>
                  <a:srgbClr val="5E726B"/>
                </a:solidFill>
                <a:latin typeface="EB Garamond" pitchFamily="34" charset="0"/>
                <a:ea typeface="EB Garamond" pitchFamily="34" charset="-122"/>
                <a:cs typeface="EB Garamond" pitchFamily="34" charset="-120"/>
              </a:rPr>
              <a:t>Your solicitor will normally incorporate the STEP Standard Provisions by a single line in the will.</a:t>
            </a:r>
            <a:endParaRPr lang="en-US" sz="1400" dirty="0"/>
          </a:p>
        </p:txBody>
      </p:sp>
      <p:sp>
        <p:nvSpPr>
          <p:cNvPr id="16" name="Text 12"/>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7" name="Text 13"/>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99</a:t>
            </a:r>
            <a:endParaRPr lang="en-US" sz="105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THREE KEY CHOICES</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Funeral, executors &amp; guardians</a:t>
            </a:r>
            <a:endParaRPr lang="en-US" sz="3300" dirty="0"/>
          </a:p>
        </p:txBody>
      </p:sp>
      <p:sp>
        <p:nvSpPr>
          <p:cNvPr id="6" name="Shape 3"/>
          <p:cNvSpPr/>
          <p:nvPr/>
        </p:nvSpPr>
        <p:spPr>
          <a:xfrm>
            <a:off x="548640" y="1645920"/>
            <a:ext cx="3515258" cy="3931920"/>
          </a:xfrm>
          <a:prstGeom prst="roundRect">
            <a:avLst>
              <a:gd name="adj" fmla="val 2081"/>
            </a:avLst>
          </a:prstGeom>
          <a:solidFill>
            <a:srgbClr val="FFFFFF"/>
          </a:solidFill>
          <a:ln/>
          <a:effectLst>
            <a:outerShdw blurRad="88900" dist="38100" dir="5400000" algn="bl" rotWithShape="0">
              <a:srgbClr val="000000">
                <a:alpha val="13000"/>
              </a:srgbClr>
            </a:outerShdw>
          </a:effectLst>
        </p:spPr>
        <p:txBody>
          <a:bodyPr/>
          <a:lstStyle/>
          <a:p>
            <a:endParaRPr lang="en-GB" dirty="0"/>
          </a:p>
        </p:txBody>
      </p:sp>
      <p:sp>
        <p:nvSpPr>
          <p:cNvPr id="7" name="Shape 4"/>
          <p:cNvSpPr/>
          <p:nvPr/>
        </p:nvSpPr>
        <p:spPr>
          <a:xfrm>
            <a:off x="822960" y="1874520"/>
            <a:ext cx="640080" cy="640080"/>
          </a:xfrm>
          <a:prstGeom prst="ellipse">
            <a:avLst/>
          </a:prstGeom>
          <a:solidFill>
            <a:srgbClr val="EAF3EF"/>
          </a:solidFill>
          <a:ln/>
        </p:spPr>
        <p:txBody>
          <a:bodyPr/>
          <a:lstStyle/>
          <a:p>
            <a:endParaRPr lang="en-GB" sz="2000" dirty="0"/>
          </a:p>
        </p:txBody>
      </p:sp>
      <p:pic>
        <p:nvPicPr>
          <p:cNvPr id="8" name="Image 1" descr="preencoded.png"/>
          <p:cNvPicPr>
            <a:picLocks noChangeAspect="1"/>
          </p:cNvPicPr>
          <p:nvPr/>
        </p:nvPicPr>
        <p:blipFill>
          <a:blip r:embed="rId4"/>
          <a:stretch>
            <a:fillRect/>
          </a:stretch>
        </p:blipFill>
        <p:spPr>
          <a:xfrm>
            <a:off x="960120" y="2011680"/>
            <a:ext cx="365760" cy="365760"/>
          </a:xfrm>
          <a:prstGeom prst="rect">
            <a:avLst/>
          </a:prstGeom>
        </p:spPr>
      </p:pic>
      <p:sp>
        <p:nvSpPr>
          <p:cNvPr id="9" name="Text 5"/>
          <p:cNvSpPr/>
          <p:nvPr/>
        </p:nvSpPr>
        <p:spPr>
          <a:xfrm>
            <a:off x="1554480" y="1920240"/>
            <a:ext cx="2326538" cy="5486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Funeral wishes</a:t>
            </a:r>
            <a:endParaRPr lang="en-US" dirty="0"/>
          </a:p>
        </p:txBody>
      </p:sp>
      <p:sp>
        <p:nvSpPr>
          <p:cNvPr id="10" name="Text 6"/>
          <p:cNvSpPr/>
          <p:nvPr/>
        </p:nvSpPr>
        <p:spPr>
          <a:xfrm>
            <a:off x="822960" y="2697480"/>
            <a:ext cx="2966618" cy="2743200"/>
          </a:xfrm>
          <a:prstGeom prst="rect">
            <a:avLst/>
          </a:prstGeom>
          <a:noFill/>
          <a:ln/>
        </p:spPr>
        <p:txBody>
          <a:bodyPr wrap="square" lIns="0" tIns="0" rIns="0" bIns="0" rtlCol="0" anchor="ctr"/>
          <a:lstStyle/>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Insist on ghusl, janazah and burial per Shari‘ah.</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Ask for no autopsy where avoidable (suggest MRI).</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Name who should lead the janazah, and your preferred cemetery.</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If among non-Muslims, consider a statutory declaration of burial.</a:t>
            </a:r>
            <a:endParaRPr lang="en-US" sz="1600" dirty="0"/>
          </a:p>
        </p:txBody>
      </p:sp>
      <p:sp>
        <p:nvSpPr>
          <p:cNvPr id="11" name="Shape 7"/>
          <p:cNvSpPr/>
          <p:nvPr/>
        </p:nvSpPr>
        <p:spPr>
          <a:xfrm>
            <a:off x="4338218" y="1645920"/>
            <a:ext cx="3515258" cy="3931920"/>
          </a:xfrm>
          <a:prstGeom prst="roundRect">
            <a:avLst>
              <a:gd name="adj" fmla="val 2081"/>
            </a:avLst>
          </a:prstGeom>
          <a:solidFill>
            <a:srgbClr val="FFFFFF"/>
          </a:solidFill>
          <a:ln/>
          <a:effectLst>
            <a:outerShdw blurRad="88900" dist="38100" dir="5400000" algn="bl" rotWithShape="0">
              <a:srgbClr val="000000">
                <a:alpha val="13000"/>
              </a:srgbClr>
            </a:outerShdw>
          </a:effectLst>
        </p:spPr>
        <p:txBody>
          <a:bodyPr/>
          <a:lstStyle/>
          <a:p>
            <a:endParaRPr lang="en-GB" dirty="0"/>
          </a:p>
        </p:txBody>
      </p:sp>
      <p:sp>
        <p:nvSpPr>
          <p:cNvPr id="12" name="Shape 8"/>
          <p:cNvSpPr/>
          <p:nvPr/>
        </p:nvSpPr>
        <p:spPr>
          <a:xfrm>
            <a:off x="4612538" y="1874520"/>
            <a:ext cx="640080" cy="640080"/>
          </a:xfrm>
          <a:prstGeom prst="ellipse">
            <a:avLst/>
          </a:prstGeom>
          <a:solidFill>
            <a:srgbClr val="EAF3EF"/>
          </a:solidFill>
          <a:ln/>
        </p:spPr>
        <p:txBody>
          <a:bodyPr/>
          <a:lstStyle/>
          <a:p>
            <a:endParaRPr lang="en-GB" sz="2000" dirty="0"/>
          </a:p>
        </p:txBody>
      </p:sp>
      <p:pic>
        <p:nvPicPr>
          <p:cNvPr id="13" name="Image 2" descr="preencoded.png"/>
          <p:cNvPicPr>
            <a:picLocks noChangeAspect="1"/>
          </p:cNvPicPr>
          <p:nvPr/>
        </p:nvPicPr>
        <p:blipFill>
          <a:blip r:embed="rId3"/>
          <a:stretch>
            <a:fillRect/>
          </a:stretch>
        </p:blipFill>
        <p:spPr>
          <a:xfrm>
            <a:off x="4749698" y="2011680"/>
            <a:ext cx="365760" cy="365760"/>
          </a:xfrm>
          <a:prstGeom prst="rect">
            <a:avLst/>
          </a:prstGeom>
        </p:spPr>
      </p:pic>
      <p:sp>
        <p:nvSpPr>
          <p:cNvPr id="14" name="Text 9"/>
          <p:cNvSpPr/>
          <p:nvPr/>
        </p:nvSpPr>
        <p:spPr>
          <a:xfrm>
            <a:off x="5344058" y="1920240"/>
            <a:ext cx="2326538" cy="5486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Executors &amp; trustees</a:t>
            </a:r>
            <a:endParaRPr lang="en-US" dirty="0"/>
          </a:p>
        </p:txBody>
      </p:sp>
      <p:sp>
        <p:nvSpPr>
          <p:cNvPr id="15" name="Text 10"/>
          <p:cNvSpPr/>
          <p:nvPr/>
        </p:nvSpPr>
        <p:spPr>
          <a:xfrm>
            <a:off x="4612538" y="2697480"/>
            <a:ext cx="2966618" cy="2743200"/>
          </a:xfrm>
          <a:prstGeom prst="rect">
            <a:avLst/>
          </a:prstGeom>
          <a:noFill/>
          <a:ln/>
        </p:spPr>
        <p:txBody>
          <a:bodyPr wrap="square" lIns="0" tIns="0" rIns="0" bIns="0" rtlCol="0" anchor="ctr"/>
          <a:lstStyle/>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Choose 2–4 trustworthy adults (over 18).</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Get their consent before naming them.</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A woman can be an executor — no restriction.</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Same people can be both executor and trustee.</a:t>
            </a:r>
            <a:endParaRPr lang="en-US" sz="1600" dirty="0"/>
          </a:p>
        </p:txBody>
      </p:sp>
      <p:sp>
        <p:nvSpPr>
          <p:cNvPr id="16" name="Shape 11"/>
          <p:cNvSpPr/>
          <p:nvPr/>
        </p:nvSpPr>
        <p:spPr>
          <a:xfrm>
            <a:off x="8127797" y="1645920"/>
            <a:ext cx="3515258" cy="3931920"/>
          </a:xfrm>
          <a:prstGeom prst="roundRect">
            <a:avLst>
              <a:gd name="adj" fmla="val 2081"/>
            </a:avLst>
          </a:prstGeom>
          <a:solidFill>
            <a:srgbClr val="FFFFFF"/>
          </a:solidFill>
          <a:ln/>
          <a:effectLst>
            <a:outerShdw blurRad="88900" dist="38100" dir="5400000" algn="bl" rotWithShape="0">
              <a:srgbClr val="000000">
                <a:alpha val="13000"/>
              </a:srgbClr>
            </a:outerShdw>
          </a:effectLst>
        </p:spPr>
        <p:txBody>
          <a:bodyPr/>
          <a:lstStyle/>
          <a:p>
            <a:endParaRPr lang="en-GB" dirty="0"/>
          </a:p>
        </p:txBody>
      </p:sp>
      <p:sp>
        <p:nvSpPr>
          <p:cNvPr id="17" name="Shape 12"/>
          <p:cNvSpPr/>
          <p:nvPr/>
        </p:nvSpPr>
        <p:spPr>
          <a:xfrm>
            <a:off x="8402117" y="1874520"/>
            <a:ext cx="640080" cy="640080"/>
          </a:xfrm>
          <a:prstGeom prst="ellipse">
            <a:avLst/>
          </a:prstGeom>
          <a:solidFill>
            <a:srgbClr val="EAF3EF"/>
          </a:solidFill>
          <a:ln/>
        </p:spPr>
        <p:txBody>
          <a:bodyPr/>
          <a:lstStyle/>
          <a:p>
            <a:endParaRPr lang="en-GB" sz="2000" dirty="0"/>
          </a:p>
        </p:txBody>
      </p:sp>
      <p:pic>
        <p:nvPicPr>
          <p:cNvPr id="18" name="Image 3" descr="preencoded.png"/>
          <p:cNvPicPr>
            <a:picLocks noChangeAspect="1"/>
          </p:cNvPicPr>
          <p:nvPr/>
        </p:nvPicPr>
        <p:blipFill>
          <a:blip r:embed="rId5"/>
          <a:stretch>
            <a:fillRect/>
          </a:stretch>
        </p:blipFill>
        <p:spPr>
          <a:xfrm>
            <a:off x="8539277" y="2011680"/>
            <a:ext cx="365760" cy="365760"/>
          </a:xfrm>
          <a:prstGeom prst="rect">
            <a:avLst/>
          </a:prstGeom>
        </p:spPr>
      </p:pic>
      <p:sp>
        <p:nvSpPr>
          <p:cNvPr id="19" name="Text 13"/>
          <p:cNvSpPr/>
          <p:nvPr/>
        </p:nvSpPr>
        <p:spPr>
          <a:xfrm>
            <a:off x="9133637" y="1920240"/>
            <a:ext cx="2326538" cy="548640"/>
          </a:xfrm>
          <a:prstGeom prst="rect">
            <a:avLst/>
          </a:prstGeom>
          <a:noFill/>
          <a:ln/>
        </p:spPr>
        <p:txBody>
          <a:bodyPr wrap="square" lIns="0" tIns="0" rIns="0" bIns="0" rtlCol="0" anchor="ctr"/>
          <a:lstStyle/>
          <a:p>
            <a:pPr marL="0" indent="0">
              <a:buNone/>
            </a:pPr>
            <a:r>
              <a:rPr lang="en-US" b="1" dirty="0">
                <a:solidFill>
                  <a:srgbClr val="0E3B34"/>
                </a:solidFill>
                <a:latin typeface="EB Garamond" pitchFamily="34" charset="0"/>
                <a:ea typeface="EB Garamond" pitchFamily="34" charset="-122"/>
                <a:cs typeface="EB Garamond" pitchFamily="34" charset="-120"/>
              </a:rPr>
              <a:t>Guardianship</a:t>
            </a:r>
            <a:endParaRPr lang="en-US" dirty="0"/>
          </a:p>
        </p:txBody>
      </p:sp>
      <p:sp>
        <p:nvSpPr>
          <p:cNvPr id="20" name="Text 14"/>
          <p:cNvSpPr/>
          <p:nvPr/>
        </p:nvSpPr>
        <p:spPr>
          <a:xfrm>
            <a:off x="8402117" y="2697480"/>
            <a:ext cx="2966618" cy="2743200"/>
          </a:xfrm>
          <a:prstGeom prst="rect">
            <a:avLst/>
          </a:prstGeom>
          <a:noFill/>
          <a:ln/>
        </p:spPr>
        <p:txBody>
          <a:bodyPr wrap="square" lIns="0" tIns="0" rIns="0" bIns="0" rtlCol="0" anchor="ctr"/>
          <a:lstStyle/>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Name a guardian for children under 18.</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Pick practically — willing, able, close in faith.</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Name a back-up guardian too.</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Ask permission first; keep siblings together if possible.</a:t>
            </a:r>
            <a:endParaRPr lang="en-US" sz="1600" dirty="0"/>
          </a:p>
        </p:txBody>
      </p:sp>
      <p:sp>
        <p:nvSpPr>
          <p:cNvPr id="22" name="Text 15"/>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3" name="Text 16"/>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100</a:t>
            </a:r>
            <a:endParaRPr lang="en-US" sz="105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OFTEN OVERLOOKED</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Funeral wishes — and why to write them down</a:t>
            </a:r>
            <a:endParaRPr lang="en-US" sz="3300" dirty="0"/>
          </a:p>
        </p:txBody>
      </p:sp>
      <p:sp>
        <p:nvSpPr>
          <p:cNvPr id="6" name="Shape 3"/>
          <p:cNvSpPr/>
          <p:nvPr/>
        </p:nvSpPr>
        <p:spPr>
          <a:xfrm>
            <a:off x="548640" y="1600200"/>
            <a:ext cx="11094415"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19072"/>
            <a:ext cx="10545775" cy="731520"/>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Why bother?  </a:t>
            </a:r>
            <a:r>
              <a:rPr lang="en-US" dirty="0">
                <a:solidFill>
                  <a:srgbClr val="1C2B27"/>
                </a:solidFill>
                <a:latin typeface="EB Garamond" pitchFamily="34" charset="0"/>
                <a:ea typeface="EB Garamond" pitchFamily="34" charset="-122"/>
                <a:cs typeface="EB Garamond" pitchFamily="34" charset="-120"/>
              </a:rPr>
              <a:t>death is sudden and emotional, and decisions get made fast. Clear written wishes prevent confusion, delay and conflict at the very worst time — and make sure you are buried as a Muslim.</a:t>
            </a:r>
            <a:endParaRPr lang="en-US" dirty="0"/>
          </a:p>
        </p:txBody>
      </p:sp>
      <p:sp>
        <p:nvSpPr>
          <p:cNvPr id="8" name="Shape 5"/>
          <p:cNvSpPr/>
          <p:nvPr/>
        </p:nvSpPr>
        <p:spPr>
          <a:xfrm>
            <a:off x="548640" y="2697480"/>
            <a:ext cx="5318608" cy="2788920"/>
          </a:xfrm>
          <a:prstGeom prst="roundRect">
            <a:avLst>
              <a:gd name="adj" fmla="val 2623"/>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9" name="Text 6"/>
          <p:cNvSpPr/>
          <p:nvPr/>
        </p:nvSpPr>
        <p:spPr>
          <a:xfrm>
            <a:off x="822960" y="2852928"/>
            <a:ext cx="476996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What to put in writing</a:t>
            </a:r>
            <a:endParaRPr lang="en-US" sz="2000" dirty="0"/>
          </a:p>
        </p:txBody>
      </p:sp>
      <p:sp>
        <p:nvSpPr>
          <p:cNvPr id="10" name="Text 7"/>
          <p:cNvSpPr/>
          <p:nvPr/>
        </p:nvSpPr>
        <p:spPr>
          <a:xfrm>
            <a:off x="822960" y="3246120"/>
            <a:ext cx="4769968" cy="219456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Islamic ghusl and shrouding (kafan).</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The janāzah prayer, and burial — not cremation.</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Bury quickly; your preferred cemetery.</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No autopsy unless legally required (suggest MRI).</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Name ONE person to take charge of it all.</a:t>
            </a:r>
            <a:endParaRPr lang="en-US" sz="1600" dirty="0"/>
          </a:p>
        </p:txBody>
      </p:sp>
      <p:sp>
        <p:nvSpPr>
          <p:cNvPr id="11" name="Shape 8"/>
          <p:cNvSpPr/>
          <p:nvPr/>
        </p:nvSpPr>
        <p:spPr>
          <a:xfrm>
            <a:off x="6324448" y="2697480"/>
            <a:ext cx="5318608" cy="2788920"/>
          </a:xfrm>
          <a:prstGeom prst="roundRect">
            <a:avLst>
              <a:gd name="adj" fmla="val 2623"/>
            </a:avLst>
          </a:prstGeom>
          <a:solidFill>
            <a:srgbClr val="F7ECEC"/>
          </a:solidFill>
          <a:ln/>
          <a:effectLst>
            <a:outerShdw blurRad="88900" dist="38100" dir="5400000" algn="bl" rotWithShape="0">
              <a:srgbClr val="000000">
                <a:alpha val="13000"/>
              </a:srgbClr>
            </a:outerShdw>
          </a:effectLst>
        </p:spPr>
        <p:txBody>
          <a:bodyPr/>
          <a:lstStyle/>
          <a:p>
            <a:endParaRPr lang="en-GB" sz="2400" dirty="0"/>
          </a:p>
        </p:txBody>
      </p:sp>
      <p:sp>
        <p:nvSpPr>
          <p:cNvPr id="12" name="Text 9"/>
          <p:cNvSpPr/>
          <p:nvPr/>
        </p:nvSpPr>
        <p:spPr>
          <a:xfrm>
            <a:off x="6598768" y="2852928"/>
            <a:ext cx="4769968" cy="365760"/>
          </a:xfrm>
          <a:prstGeom prst="rect">
            <a:avLst/>
          </a:prstGeom>
          <a:noFill/>
          <a:ln/>
        </p:spPr>
        <p:txBody>
          <a:bodyPr wrap="square" lIns="0" tIns="0" rIns="0" bIns="0" rtlCol="0" anchor="ctr"/>
          <a:lstStyle/>
          <a:p>
            <a:pPr marL="0" indent="0">
              <a:buNone/>
            </a:pPr>
            <a:r>
              <a:rPr lang="en-US" sz="2000" b="1" dirty="0">
                <a:solidFill>
                  <a:srgbClr val="B23A3A"/>
                </a:solidFill>
                <a:latin typeface="EB Garamond" pitchFamily="34" charset="0"/>
                <a:ea typeface="EB Garamond" pitchFamily="34" charset="-122"/>
                <a:cs typeface="EB Garamond" pitchFamily="34" charset="-120"/>
              </a:rPr>
              <a:t>Why it really matters</a:t>
            </a:r>
            <a:endParaRPr lang="en-US" sz="2000" dirty="0"/>
          </a:p>
        </p:txBody>
      </p:sp>
      <p:sp>
        <p:nvSpPr>
          <p:cNvPr id="13" name="Text 10"/>
          <p:cNvSpPr/>
          <p:nvPr/>
        </p:nvSpPr>
        <p:spPr>
          <a:xfrm>
            <a:off x="6598768" y="3246120"/>
            <a:ext cx="4769968" cy="2194560"/>
          </a:xfrm>
          <a:prstGeom prst="rect">
            <a:avLst/>
          </a:prstGeom>
          <a:noFill/>
          <a:ln/>
        </p:spPr>
        <p:txBody>
          <a:bodyPr wrap="square" lIns="0" tIns="0" rIns="0" bIns="0" rtlCol="0" anchor="t"/>
          <a:lstStyle/>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Non-Muslim or non-practising relatives may not know the rites — or may want a cremation or post-mortem.</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It prevents family disputes — e.g. two sons who are both ‘ulamā’ arguing over who should lead the janāzah.</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Hospitals and coroners act fast; written wishes head off delay and un-Islamic procedures.</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Among non-Muslims, a statutory declaration of your burial wishes adds legal weight.</a:t>
            </a:r>
            <a:endParaRPr lang="en-US" sz="1600" dirty="0"/>
          </a:p>
        </p:txBody>
      </p:sp>
      <p:sp>
        <p:nvSpPr>
          <p:cNvPr id="14" name="Text 11"/>
          <p:cNvSpPr/>
          <p:nvPr/>
        </p:nvSpPr>
        <p:spPr>
          <a:xfrm>
            <a:off x="548640" y="5650992"/>
            <a:ext cx="11094415" cy="365760"/>
          </a:xfrm>
          <a:prstGeom prst="rect">
            <a:avLst/>
          </a:prstGeom>
          <a:noFill/>
          <a:ln/>
        </p:spPr>
        <p:txBody>
          <a:bodyPr wrap="square" lIns="0" tIns="0" rIns="0" bIns="0" rtlCol="0" anchor="ctr"/>
          <a:lstStyle/>
          <a:p>
            <a:pPr marL="0" indent="0" algn="ctr">
              <a:buNone/>
            </a:pPr>
            <a:r>
              <a:rPr lang="en-US" sz="1600" i="1" dirty="0">
                <a:solidFill>
                  <a:srgbClr val="5E726B"/>
                </a:solidFill>
                <a:latin typeface="EB Garamond" pitchFamily="34" charset="0"/>
                <a:ea typeface="EB Garamond" pitchFamily="34" charset="-122"/>
                <a:cs typeface="EB Garamond" pitchFamily="34" charset="-120"/>
              </a:rPr>
              <a:t>Tell your family your wishes now — don’t leave them to guess.</a:t>
            </a:r>
            <a:endParaRPr lang="en-US" sz="1600" dirty="0"/>
          </a:p>
        </p:txBody>
      </p:sp>
      <p:sp>
        <p:nvSpPr>
          <p:cNvPr id="16" name="Text 12"/>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7" name="Text 13"/>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101</a:t>
            </a:r>
            <a:endParaRPr lang="en-US" sz="105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CHOOSE WISELY</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executor’s job is bigger than people think</a:t>
            </a:r>
            <a:endParaRPr lang="en-US" sz="3300" dirty="0"/>
          </a:p>
        </p:txBody>
      </p:sp>
      <p:sp>
        <p:nvSpPr>
          <p:cNvPr id="6" name="Shape 3"/>
          <p:cNvSpPr/>
          <p:nvPr/>
        </p:nvSpPr>
        <p:spPr>
          <a:xfrm>
            <a:off x="548640" y="1600200"/>
            <a:ext cx="11094415"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19072"/>
            <a:ext cx="10545775" cy="731520"/>
          </a:xfrm>
          <a:prstGeom prst="rect">
            <a:avLst/>
          </a:prstGeom>
          <a:noFill/>
          <a:ln/>
        </p:spPr>
        <p:txBody>
          <a:bodyPr wrap="square" lIns="0" tIns="0" rIns="0" bIns="0" rtlCol="0" anchor="t"/>
          <a:lstStyle/>
          <a:p>
            <a:pPr marL="0" indent="0">
              <a:buNone/>
            </a:pPr>
            <a:r>
              <a:rPr lang="en-US" b="1" dirty="0">
                <a:solidFill>
                  <a:srgbClr val="9C7B33"/>
                </a:solidFill>
                <a:latin typeface="EB Garamond" pitchFamily="34" charset="0"/>
                <a:ea typeface="EB Garamond" pitchFamily="34" charset="-122"/>
                <a:cs typeface="EB Garamond" pitchFamily="34" charset="-120"/>
              </a:rPr>
              <a:t>An executor (waṣī)  </a:t>
            </a:r>
            <a:r>
              <a:rPr lang="en-US" dirty="0">
                <a:solidFill>
                  <a:srgbClr val="1C2B27"/>
                </a:solidFill>
                <a:latin typeface="EB Garamond" pitchFamily="34" charset="0"/>
                <a:ea typeface="EB Garamond" pitchFamily="34" charset="-122"/>
                <a:cs typeface="EB Garamond" pitchFamily="34" charset="-120"/>
              </a:rPr>
              <a:t>gathers your estate, settles everything, and distributes it correctly. It is a real responsibility and a trust (amānah) before Allah — so choose the right people and ask them first.</a:t>
            </a:r>
            <a:endParaRPr lang="en-US" dirty="0"/>
          </a:p>
        </p:txBody>
      </p:sp>
      <p:sp>
        <p:nvSpPr>
          <p:cNvPr id="8" name="Shape 5"/>
          <p:cNvSpPr/>
          <p:nvPr/>
        </p:nvSpPr>
        <p:spPr>
          <a:xfrm>
            <a:off x="548640" y="2697480"/>
            <a:ext cx="5318608" cy="3063240"/>
          </a:xfrm>
          <a:prstGeom prst="roundRect">
            <a:avLst>
              <a:gd name="adj" fmla="val 2388"/>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9" name="Text 6"/>
          <p:cNvSpPr/>
          <p:nvPr/>
        </p:nvSpPr>
        <p:spPr>
          <a:xfrm>
            <a:off x="822960" y="2852928"/>
            <a:ext cx="4769968" cy="36576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What an executor actually does</a:t>
            </a:r>
            <a:endParaRPr lang="en-US" sz="2000" dirty="0"/>
          </a:p>
        </p:txBody>
      </p:sp>
      <p:sp>
        <p:nvSpPr>
          <p:cNvPr id="10" name="Text 7"/>
          <p:cNvSpPr/>
          <p:nvPr/>
        </p:nvSpPr>
        <p:spPr>
          <a:xfrm>
            <a:off x="822960" y="3246120"/>
            <a:ext cx="4769968" cy="246888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Register the death; get the death certificate.</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Secure the home, assets and any business.</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List and value everything (the Assets Identifier helps).</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Pay the funeral, then debts, then the one-third.</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Apply for probate (the legal authority to act).</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Distribute the exact Islamic shares to the heirs.</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Keep clear estate accounts for everyone.</a:t>
            </a:r>
            <a:endParaRPr lang="en-US" sz="1600" dirty="0"/>
          </a:p>
        </p:txBody>
      </p:sp>
      <p:sp>
        <p:nvSpPr>
          <p:cNvPr id="11" name="Shape 8"/>
          <p:cNvSpPr/>
          <p:nvPr/>
        </p:nvSpPr>
        <p:spPr>
          <a:xfrm>
            <a:off x="6324448" y="2697480"/>
            <a:ext cx="5318608" cy="3063240"/>
          </a:xfrm>
          <a:prstGeom prst="roundRect">
            <a:avLst>
              <a:gd name="adj" fmla="val 2388"/>
            </a:avLst>
          </a:prstGeom>
          <a:solidFill>
            <a:srgbClr val="E9F2EE"/>
          </a:solidFill>
          <a:ln/>
          <a:effectLst>
            <a:outerShdw blurRad="88900" dist="38100" dir="5400000" algn="bl" rotWithShape="0">
              <a:srgbClr val="000000">
                <a:alpha val="13000"/>
              </a:srgbClr>
            </a:outerShdw>
          </a:effectLst>
        </p:spPr>
        <p:txBody>
          <a:bodyPr/>
          <a:lstStyle/>
          <a:p>
            <a:endParaRPr lang="en-GB" sz="2400" dirty="0"/>
          </a:p>
        </p:txBody>
      </p:sp>
      <p:sp>
        <p:nvSpPr>
          <p:cNvPr id="12" name="Text 9"/>
          <p:cNvSpPr/>
          <p:nvPr/>
        </p:nvSpPr>
        <p:spPr>
          <a:xfrm>
            <a:off x="6598768" y="2852928"/>
            <a:ext cx="4769968" cy="365760"/>
          </a:xfrm>
          <a:prstGeom prst="rect">
            <a:avLst/>
          </a:prstGeom>
          <a:noFill/>
          <a:ln/>
        </p:spPr>
        <p:txBody>
          <a:bodyPr wrap="square" lIns="0" tIns="0" rIns="0" bIns="0" rtlCol="0" anchor="ctr"/>
          <a:lstStyle/>
          <a:p>
            <a:pPr marL="0" indent="0">
              <a:buNone/>
            </a:pPr>
            <a:r>
              <a:rPr lang="en-US" sz="2000" b="1" dirty="0">
                <a:solidFill>
                  <a:srgbClr val="2C7A6B"/>
                </a:solidFill>
                <a:latin typeface="EB Garamond" pitchFamily="34" charset="0"/>
                <a:ea typeface="EB Garamond" pitchFamily="34" charset="-122"/>
                <a:cs typeface="EB Garamond" pitchFamily="34" charset="-120"/>
              </a:rPr>
              <a:t>So choose someone who is…</a:t>
            </a:r>
            <a:endParaRPr lang="en-US" sz="2000" dirty="0"/>
          </a:p>
        </p:txBody>
      </p:sp>
      <p:sp>
        <p:nvSpPr>
          <p:cNvPr id="13" name="Text 10"/>
          <p:cNvSpPr/>
          <p:nvPr/>
        </p:nvSpPr>
        <p:spPr>
          <a:xfrm>
            <a:off x="6598768" y="3246120"/>
            <a:ext cx="4769968" cy="246888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Trustworthy and honest above all.</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Organised and capable with money and paperwork.</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Willing — always ask them before you name them.</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Able to follow the Islamic shares, or to take advice.</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A woman can be an executor — there is no restriction.</a:t>
            </a:r>
            <a:endParaRPr lang="en-US" sz="1600" dirty="0"/>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Name 1–2, plus a back-up, and tell them where your Assets Identifier is kept.</a:t>
            </a:r>
          </a:p>
          <a:p>
            <a:pPr marL="177800" indent="-177800">
              <a:spcAft>
                <a:spcPts val="500"/>
              </a:spcAft>
              <a:buSzPct val="100000"/>
              <a:buChar char="•"/>
            </a:pPr>
            <a:r>
              <a:rPr lang="en-US" sz="1600" dirty="0">
                <a:solidFill>
                  <a:srgbClr val="1C2B27"/>
                </a:solidFill>
                <a:latin typeface="EB Garamond" pitchFamily="34" charset="0"/>
                <a:ea typeface="EB Garamond" pitchFamily="34" charset="-122"/>
                <a:cs typeface="EB Garamond" pitchFamily="34" charset="-120"/>
              </a:rPr>
              <a:t>Somewhat aware of your circumstances and finances</a:t>
            </a:r>
            <a:endParaRPr lang="en-US" sz="1600" dirty="0"/>
          </a:p>
        </p:txBody>
      </p:sp>
      <p:sp>
        <p:nvSpPr>
          <p:cNvPr id="15" name="Text 11"/>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2"/>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102</a:t>
            </a:r>
            <a:endParaRPr lang="en-US" sz="105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4">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dirty="0"/>
          </a:p>
        </p:txBody>
      </p:sp>
      <p:pic>
        <p:nvPicPr>
          <p:cNvPr id="3" name="Image 0" descr="/home/claude/work/icon_tasks.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FOR THOSE LEFT BEHIND</a:t>
            </a:r>
            <a:endParaRPr lang="en-US" sz="1250" dirty="0"/>
          </a:p>
        </p:txBody>
      </p:sp>
      <p:sp>
        <p:nvSpPr>
          <p:cNvPr id="5" name="Text 2"/>
          <p:cNvSpPr txBox="1"/>
          <p:nvPr/>
        </p:nvSpPr>
        <p:spPr>
          <a:xfrm>
            <a:off x="1371600" y="676656"/>
            <a:ext cx="1024128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Priorities after death: the family’s first steps</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1371600" y="1371600"/>
            <a:ext cx="10241280" cy="457200"/>
          </a:xfrm>
          <a:prstGeom prst="rect">
            <a:avLst/>
          </a:prstGeom>
          <a:noFill/>
          <a:ln/>
        </p:spPr>
        <p:txBody>
          <a:bodyPr wrap="square" lIns="0" tIns="0" rIns="0" bIns="0" rtlCol="0" anchor="t"/>
          <a:lstStyle/>
          <a:p>
            <a:pPr marL="0" indent="0">
              <a:lnSpc>
                <a:spcPct val="105000"/>
              </a:lnSpc>
              <a:buNone/>
            </a:pPr>
            <a:r>
              <a:rPr lang="en-US" sz="1600" i="1" dirty="0">
                <a:solidFill>
                  <a:srgbClr val="6B7C76"/>
                </a:solidFill>
                <a:latin typeface="EB Garamond" pitchFamily="34" charset="0"/>
                <a:ea typeface="EB Garamond" pitchFamily="34" charset="-122"/>
                <a:cs typeface="EB Garamond" pitchFamily="34" charset="-120"/>
              </a:rPr>
              <a:t>In the first days, grief and paperwork collide. A clear order of tasks protects the family and speeds everything that follows.</a:t>
            </a:r>
            <a:endParaRPr lang="en-US" sz="1600" dirty="0"/>
          </a:p>
        </p:txBody>
      </p:sp>
      <p:sp>
        <p:nvSpPr>
          <p:cNvPr id="8" name="Shape 5"/>
          <p:cNvSpPr/>
          <p:nvPr/>
        </p:nvSpPr>
        <p:spPr>
          <a:xfrm>
            <a:off x="566928" y="1828800"/>
            <a:ext cx="5422392" cy="3858768"/>
          </a:xfrm>
          <a:prstGeom prst="roundRect">
            <a:avLst>
              <a:gd name="adj" fmla="val 213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400" dirty="0"/>
          </a:p>
        </p:txBody>
      </p:sp>
      <p:sp>
        <p:nvSpPr>
          <p:cNvPr id="9" name="Shape 6"/>
          <p:cNvSpPr/>
          <p:nvPr/>
        </p:nvSpPr>
        <p:spPr>
          <a:xfrm>
            <a:off x="6199632" y="1828800"/>
            <a:ext cx="5422392" cy="3858768"/>
          </a:xfrm>
          <a:prstGeom prst="roundRect">
            <a:avLst>
              <a:gd name="adj" fmla="val 213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400" dirty="0"/>
          </a:p>
        </p:txBody>
      </p:sp>
      <p:sp>
        <p:nvSpPr>
          <p:cNvPr id="10" name="Text 7"/>
          <p:cNvSpPr txBox="1"/>
          <p:nvPr/>
        </p:nvSpPr>
        <p:spPr>
          <a:xfrm>
            <a:off x="868680" y="1993392"/>
            <a:ext cx="4846320" cy="274320"/>
          </a:xfrm>
          <a:prstGeom prst="rect">
            <a:avLst/>
          </a:prstGeom>
          <a:noFill/>
          <a:ln/>
        </p:spPr>
        <p:txBody>
          <a:bodyPr wrap="square" lIns="0" tIns="0" rIns="0" bIns="0" rtlCol="0" anchor="ctr"/>
          <a:lstStyle/>
          <a:p>
            <a:pPr marL="0" indent="0">
              <a:buNone/>
            </a:pPr>
            <a:r>
              <a:rPr lang="en-US" sz="1600" b="1" kern="0" spc="180" dirty="0">
                <a:solidFill>
                  <a:srgbClr val="A6842F"/>
                </a:solidFill>
                <a:latin typeface="EB Garamond" pitchFamily="34" charset="0"/>
                <a:ea typeface="EB Garamond" pitchFamily="34" charset="-122"/>
                <a:cs typeface="EB Garamond" pitchFamily="34" charset="-120"/>
              </a:rPr>
              <a:t>STRAIGHT AWAY</a:t>
            </a:r>
            <a:endParaRPr lang="en-US" sz="1600" dirty="0"/>
          </a:p>
        </p:txBody>
      </p:sp>
      <p:sp>
        <p:nvSpPr>
          <p:cNvPr id="11" name="Text 8"/>
          <p:cNvSpPr txBox="1"/>
          <p:nvPr/>
        </p:nvSpPr>
        <p:spPr>
          <a:xfrm>
            <a:off x="6501384" y="1993392"/>
            <a:ext cx="4846320" cy="274320"/>
          </a:xfrm>
          <a:prstGeom prst="rect">
            <a:avLst/>
          </a:prstGeom>
          <a:noFill/>
          <a:ln/>
        </p:spPr>
        <p:txBody>
          <a:bodyPr wrap="square" lIns="0" tIns="0" rIns="0" bIns="0" rtlCol="0" anchor="ctr"/>
          <a:lstStyle/>
          <a:p>
            <a:pPr marL="0" indent="0">
              <a:buNone/>
            </a:pPr>
            <a:r>
              <a:rPr lang="en-US" sz="1600" b="1" kern="0" spc="180" dirty="0">
                <a:solidFill>
                  <a:srgbClr val="A6842F"/>
                </a:solidFill>
                <a:latin typeface="EB Garamond" pitchFamily="34" charset="0"/>
                <a:ea typeface="EB Garamond" pitchFamily="34" charset="-122"/>
                <a:cs typeface="EB Garamond" pitchFamily="34" charset="-120"/>
              </a:rPr>
              <a:t>IN THE DAYS THAT FOLLOW</a:t>
            </a:r>
            <a:endParaRPr lang="en-US" sz="1600" dirty="0"/>
          </a:p>
        </p:txBody>
      </p:sp>
      <p:sp>
        <p:nvSpPr>
          <p:cNvPr id="12" name="Shape 9"/>
          <p:cNvSpPr/>
          <p:nvPr/>
        </p:nvSpPr>
        <p:spPr>
          <a:xfrm>
            <a:off x="868680" y="2359152"/>
            <a:ext cx="4818888" cy="0"/>
          </a:xfrm>
          <a:prstGeom prst="line">
            <a:avLst/>
          </a:prstGeom>
          <a:noFill/>
          <a:ln w="12700">
            <a:solidFill>
              <a:srgbClr val="E3EAE7"/>
            </a:solidFill>
            <a:prstDash val="solid"/>
          </a:ln>
        </p:spPr>
        <p:txBody>
          <a:bodyPr/>
          <a:lstStyle/>
          <a:p>
            <a:endParaRPr lang="en-GB" sz="2400" dirty="0"/>
          </a:p>
        </p:txBody>
      </p:sp>
      <p:sp>
        <p:nvSpPr>
          <p:cNvPr id="13" name="Shape 10"/>
          <p:cNvSpPr/>
          <p:nvPr/>
        </p:nvSpPr>
        <p:spPr>
          <a:xfrm>
            <a:off x="6501384" y="2359152"/>
            <a:ext cx="4818888" cy="0"/>
          </a:xfrm>
          <a:prstGeom prst="line">
            <a:avLst/>
          </a:prstGeom>
          <a:noFill/>
          <a:ln w="12700">
            <a:solidFill>
              <a:srgbClr val="E3EAE7"/>
            </a:solidFill>
            <a:prstDash val="solid"/>
          </a:ln>
        </p:spPr>
        <p:txBody>
          <a:bodyPr/>
          <a:lstStyle/>
          <a:p>
            <a:endParaRPr lang="en-GB" sz="2400" dirty="0"/>
          </a:p>
        </p:txBody>
      </p:sp>
      <p:sp>
        <p:nvSpPr>
          <p:cNvPr id="14" name="Text 11"/>
          <p:cNvSpPr txBox="1"/>
          <p:nvPr/>
        </p:nvSpPr>
        <p:spPr>
          <a:xfrm>
            <a:off x="868680" y="2542032"/>
            <a:ext cx="274320" cy="457200"/>
          </a:xfrm>
          <a:prstGeom prst="rect">
            <a:avLst/>
          </a:prstGeom>
          <a:noFill/>
          <a:ln/>
        </p:spPr>
        <p:txBody>
          <a:bodyPr wrap="square" lIns="0" tIns="0" rIns="0" bIns="0" rtlCol="0" anchor="t"/>
          <a:lstStyle/>
          <a:p>
            <a:pPr marL="0" indent="0">
              <a:buNone/>
            </a:pPr>
            <a:r>
              <a:rPr lang="en-US" sz="2400" b="1" dirty="0">
                <a:solidFill>
                  <a:srgbClr val="1E5049"/>
                </a:solidFill>
                <a:latin typeface="EB Garamond" pitchFamily="34" charset="0"/>
                <a:ea typeface="EB Garamond" pitchFamily="34" charset="-122"/>
                <a:cs typeface="EB Garamond" pitchFamily="34" charset="-120"/>
              </a:rPr>
              <a:t>✓</a:t>
            </a:r>
            <a:endParaRPr lang="en-US" sz="2400" dirty="0"/>
          </a:p>
        </p:txBody>
      </p:sp>
      <p:sp>
        <p:nvSpPr>
          <p:cNvPr id="15" name="Text 12"/>
          <p:cNvSpPr txBox="1"/>
          <p:nvPr/>
        </p:nvSpPr>
        <p:spPr>
          <a:xfrm>
            <a:off x="1179576" y="2542032"/>
            <a:ext cx="4535424" cy="822960"/>
          </a:xfrm>
          <a:prstGeom prst="rect">
            <a:avLst/>
          </a:prstGeom>
          <a:noFill/>
          <a:ln/>
        </p:spPr>
        <p:txBody>
          <a:bodyPr wrap="square" lIns="0" tIns="0" rIns="0" bIns="0" rtlCol="0" anchor="t"/>
          <a:lstStyle/>
          <a:p>
            <a:pPr marL="0" indent="0">
              <a:lnSpc>
                <a:spcPct val="104000"/>
              </a:lnSpc>
              <a:buNone/>
            </a:pPr>
            <a:r>
              <a:rPr lang="en-US" sz="2000" b="1" dirty="0">
                <a:solidFill>
                  <a:srgbClr val="233631"/>
                </a:solidFill>
                <a:latin typeface="EB Garamond" pitchFamily="34" charset="0"/>
                <a:ea typeface="EB Garamond" pitchFamily="34" charset="-122"/>
                <a:cs typeface="EB Garamond" pitchFamily="34" charset="-120"/>
              </a:rPr>
              <a:t>Arrange the Islamic funeral</a:t>
            </a:r>
            <a:r>
              <a:rPr lang="en-US" sz="2000" dirty="0">
                <a:solidFill>
                  <a:srgbClr val="233631"/>
                </a:solidFill>
                <a:latin typeface="EB Garamond" pitchFamily="34" charset="0"/>
                <a:ea typeface="EB Garamond" pitchFamily="34" charset="-122"/>
                <a:cs typeface="EB Garamond" pitchFamily="34" charset="-120"/>
              </a:rPr>
              <a:t>: ghusl, kafan, janāzah and burial without delay (volunteers often help).</a:t>
            </a:r>
            <a:endParaRPr lang="en-US" sz="2000" dirty="0"/>
          </a:p>
        </p:txBody>
      </p:sp>
      <p:sp>
        <p:nvSpPr>
          <p:cNvPr id="16" name="Text 13"/>
          <p:cNvSpPr txBox="1"/>
          <p:nvPr/>
        </p:nvSpPr>
        <p:spPr>
          <a:xfrm>
            <a:off x="868680" y="3566160"/>
            <a:ext cx="274320" cy="457200"/>
          </a:xfrm>
          <a:prstGeom prst="rect">
            <a:avLst/>
          </a:prstGeom>
          <a:noFill/>
          <a:ln/>
        </p:spPr>
        <p:txBody>
          <a:bodyPr wrap="square" lIns="0" tIns="0" rIns="0" bIns="0" rtlCol="0" anchor="t"/>
          <a:lstStyle/>
          <a:p>
            <a:pPr marL="0" indent="0">
              <a:buNone/>
            </a:pPr>
            <a:r>
              <a:rPr lang="en-US" sz="2400" b="1" dirty="0">
                <a:solidFill>
                  <a:srgbClr val="1E5049"/>
                </a:solidFill>
                <a:latin typeface="EB Garamond" pitchFamily="34" charset="0"/>
                <a:ea typeface="EB Garamond" pitchFamily="34" charset="-122"/>
                <a:cs typeface="EB Garamond" pitchFamily="34" charset="-120"/>
              </a:rPr>
              <a:t>✓</a:t>
            </a:r>
            <a:endParaRPr lang="en-US" sz="2400" dirty="0"/>
          </a:p>
        </p:txBody>
      </p:sp>
      <p:sp>
        <p:nvSpPr>
          <p:cNvPr id="17" name="Text 14"/>
          <p:cNvSpPr txBox="1"/>
          <p:nvPr/>
        </p:nvSpPr>
        <p:spPr>
          <a:xfrm>
            <a:off x="1179576" y="3566160"/>
            <a:ext cx="4535424" cy="822960"/>
          </a:xfrm>
          <a:prstGeom prst="rect">
            <a:avLst/>
          </a:prstGeom>
          <a:noFill/>
          <a:ln/>
        </p:spPr>
        <p:txBody>
          <a:bodyPr wrap="square" lIns="0" tIns="0" rIns="0" bIns="0" rtlCol="0" anchor="t"/>
          <a:lstStyle/>
          <a:p>
            <a:pPr marL="0" indent="0">
              <a:lnSpc>
                <a:spcPct val="104000"/>
              </a:lnSpc>
              <a:buNone/>
            </a:pPr>
            <a:r>
              <a:rPr lang="en-US" sz="2000" b="1" dirty="0">
                <a:solidFill>
                  <a:srgbClr val="233631"/>
                </a:solidFill>
                <a:latin typeface="EB Garamond" pitchFamily="34" charset="0"/>
                <a:ea typeface="EB Garamond" pitchFamily="34" charset="-122"/>
                <a:cs typeface="EB Garamond" pitchFamily="34" charset="-120"/>
              </a:rPr>
              <a:t>Register the death</a:t>
            </a:r>
            <a:r>
              <a:rPr lang="en-US" sz="2000" dirty="0">
                <a:solidFill>
                  <a:srgbClr val="233631"/>
                </a:solidFill>
                <a:latin typeface="EB Garamond" pitchFamily="34" charset="0"/>
                <a:ea typeface="EB Garamond" pitchFamily="34" charset="-122"/>
                <a:cs typeface="EB Garamond" pitchFamily="34" charset="-120"/>
              </a:rPr>
              <a:t>; use gov.uk ‘Tell Us Once’ to notify government departments at once.</a:t>
            </a:r>
            <a:endParaRPr lang="en-US" sz="2000" dirty="0"/>
          </a:p>
        </p:txBody>
      </p:sp>
      <p:sp>
        <p:nvSpPr>
          <p:cNvPr id="18" name="Text 15"/>
          <p:cNvSpPr txBox="1"/>
          <p:nvPr/>
        </p:nvSpPr>
        <p:spPr>
          <a:xfrm>
            <a:off x="868680" y="4590288"/>
            <a:ext cx="274320" cy="457200"/>
          </a:xfrm>
          <a:prstGeom prst="rect">
            <a:avLst/>
          </a:prstGeom>
          <a:noFill/>
          <a:ln/>
        </p:spPr>
        <p:txBody>
          <a:bodyPr wrap="square" lIns="0" tIns="0" rIns="0" bIns="0" rtlCol="0" anchor="t"/>
          <a:lstStyle/>
          <a:p>
            <a:pPr marL="0" indent="0">
              <a:buNone/>
            </a:pPr>
            <a:r>
              <a:rPr lang="en-US" sz="2400" b="1" dirty="0">
                <a:solidFill>
                  <a:srgbClr val="1E5049"/>
                </a:solidFill>
                <a:latin typeface="EB Garamond" pitchFamily="34" charset="0"/>
                <a:ea typeface="EB Garamond" pitchFamily="34" charset="-122"/>
                <a:cs typeface="EB Garamond" pitchFamily="34" charset="-120"/>
              </a:rPr>
              <a:t>✓</a:t>
            </a:r>
            <a:endParaRPr lang="en-US" sz="2400" dirty="0"/>
          </a:p>
        </p:txBody>
      </p:sp>
      <p:sp>
        <p:nvSpPr>
          <p:cNvPr id="19" name="Text 16"/>
          <p:cNvSpPr txBox="1"/>
          <p:nvPr/>
        </p:nvSpPr>
        <p:spPr>
          <a:xfrm>
            <a:off x="1179576" y="4590288"/>
            <a:ext cx="4535424" cy="822960"/>
          </a:xfrm>
          <a:prstGeom prst="rect">
            <a:avLst/>
          </a:prstGeom>
          <a:noFill/>
          <a:ln/>
        </p:spPr>
        <p:txBody>
          <a:bodyPr wrap="square" lIns="0" tIns="0" rIns="0" bIns="0" rtlCol="0" anchor="t"/>
          <a:lstStyle/>
          <a:p>
            <a:pPr marL="0" indent="0">
              <a:lnSpc>
                <a:spcPct val="104000"/>
              </a:lnSpc>
              <a:buNone/>
            </a:pPr>
            <a:r>
              <a:rPr lang="en-US" sz="2000" b="1" dirty="0">
                <a:solidFill>
                  <a:srgbClr val="233631"/>
                </a:solidFill>
                <a:latin typeface="EB Garamond" pitchFamily="34" charset="0"/>
                <a:ea typeface="EB Garamond" pitchFamily="34" charset="-122"/>
                <a:cs typeface="EB Garamond" pitchFamily="34" charset="-120"/>
              </a:rPr>
              <a:t>Find the will and Assets Identifier</a:t>
            </a:r>
            <a:r>
              <a:rPr lang="en-US" sz="2000" dirty="0">
                <a:solidFill>
                  <a:srgbClr val="233631"/>
                </a:solidFill>
                <a:latin typeface="EB Garamond" pitchFamily="34" charset="0"/>
                <a:ea typeface="EB Garamond" pitchFamily="34" charset="-122"/>
                <a:cs typeface="EB Garamond" pitchFamily="34" charset="-120"/>
              </a:rPr>
              <a:t>; tell the named executor where they are.</a:t>
            </a:r>
            <a:endParaRPr lang="en-US" sz="2000" dirty="0"/>
          </a:p>
        </p:txBody>
      </p:sp>
      <p:sp>
        <p:nvSpPr>
          <p:cNvPr id="20" name="Text 17"/>
          <p:cNvSpPr txBox="1"/>
          <p:nvPr/>
        </p:nvSpPr>
        <p:spPr>
          <a:xfrm>
            <a:off x="6501384" y="2542032"/>
            <a:ext cx="274320" cy="457200"/>
          </a:xfrm>
          <a:prstGeom prst="rect">
            <a:avLst/>
          </a:prstGeom>
          <a:noFill/>
          <a:ln/>
        </p:spPr>
        <p:txBody>
          <a:bodyPr wrap="square" lIns="0" tIns="0" rIns="0" bIns="0" rtlCol="0" anchor="t"/>
          <a:lstStyle/>
          <a:p>
            <a:pPr marL="0" indent="0">
              <a:buNone/>
            </a:pPr>
            <a:r>
              <a:rPr lang="en-US" b="1" dirty="0">
                <a:solidFill>
                  <a:srgbClr val="1E5049"/>
                </a:solidFill>
                <a:latin typeface="EB Garamond" pitchFamily="34" charset="0"/>
                <a:ea typeface="EB Garamond" pitchFamily="34" charset="-122"/>
                <a:cs typeface="EB Garamond" pitchFamily="34" charset="-120"/>
              </a:rPr>
              <a:t>✓</a:t>
            </a:r>
            <a:endParaRPr lang="en-US" dirty="0"/>
          </a:p>
        </p:txBody>
      </p:sp>
      <p:sp>
        <p:nvSpPr>
          <p:cNvPr id="21" name="Text 18"/>
          <p:cNvSpPr txBox="1"/>
          <p:nvPr/>
        </p:nvSpPr>
        <p:spPr>
          <a:xfrm>
            <a:off x="6812280" y="2542032"/>
            <a:ext cx="4535424" cy="822960"/>
          </a:xfrm>
          <a:prstGeom prst="rect">
            <a:avLst/>
          </a:prstGeom>
          <a:noFill/>
          <a:ln/>
        </p:spPr>
        <p:txBody>
          <a:bodyPr wrap="square" lIns="0" tIns="0" rIns="0" bIns="0" rtlCol="0" anchor="t"/>
          <a:lstStyle/>
          <a:p>
            <a:pPr marL="0" indent="0">
              <a:lnSpc>
                <a:spcPct val="104000"/>
              </a:lnSpc>
              <a:buNone/>
            </a:pPr>
            <a:r>
              <a:rPr lang="en-US" sz="1600" b="1" dirty="0">
                <a:solidFill>
                  <a:srgbClr val="233631"/>
                </a:solidFill>
                <a:latin typeface="EB Garamond" pitchFamily="34" charset="0"/>
                <a:ea typeface="EB Garamond" pitchFamily="34" charset="-122"/>
                <a:cs typeface="EB Garamond" pitchFamily="34" charset="-120"/>
              </a:rPr>
              <a:t>List who to inform</a:t>
            </a:r>
            <a:r>
              <a:rPr lang="en-US" sz="1600" dirty="0">
                <a:solidFill>
                  <a:srgbClr val="233631"/>
                </a:solidFill>
                <a:latin typeface="EB Garamond" pitchFamily="34" charset="0"/>
                <a:ea typeface="EB Garamond" pitchFamily="34" charset="-122"/>
                <a:cs typeface="EB Garamond" pitchFamily="34" charset="-120"/>
              </a:rPr>
              <a:t>: banks, pensions, utilities, employers and other companies.</a:t>
            </a:r>
            <a:endParaRPr lang="en-US" sz="1600" dirty="0"/>
          </a:p>
        </p:txBody>
      </p:sp>
      <p:sp>
        <p:nvSpPr>
          <p:cNvPr id="22" name="Text 19"/>
          <p:cNvSpPr txBox="1"/>
          <p:nvPr/>
        </p:nvSpPr>
        <p:spPr>
          <a:xfrm>
            <a:off x="6501384" y="3319272"/>
            <a:ext cx="274320" cy="457200"/>
          </a:xfrm>
          <a:prstGeom prst="rect">
            <a:avLst/>
          </a:prstGeom>
          <a:noFill/>
          <a:ln/>
        </p:spPr>
        <p:txBody>
          <a:bodyPr wrap="square" lIns="0" tIns="0" rIns="0" bIns="0" rtlCol="0" anchor="t"/>
          <a:lstStyle/>
          <a:p>
            <a:pPr marL="0" indent="0">
              <a:buNone/>
            </a:pPr>
            <a:r>
              <a:rPr lang="en-US" b="1" dirty="0">
                <a:solidFill>
                  <a:srgbClr val="1E5049"/>
                </a:solidFill>
                <a:latin typeface="EB Garamond" pitchFamily="34" charset="0"/>
                <a:ea typeface="EB Garamond" pitchFamily="34" charset="-122"/>
                <a:cs typeface="EB Garamond" pitchFamily="34" charset="-120"/>
              </a:rPr>
              <a:t>✓</a:t>
            </a:r>
            <a:endParaRPr lang="en-US" dirty="0"/>
          </a:p>
        </p:txBody>
      </p:sp>
      <p:sp>
        <p:nvSpPr>
          <p:cNvPr id="23" name="Text 20"/>
          <p:cNvSpPr txBox="1"/>
          <p:nvPr/>
        </p:nvSpPr>
        <p:spPr>
          <a:xfrm>
            <a:off x="6812280" y="3319272"/>
            <a:ext cx="4535424" cy="822960"/>
          </a:xfrm>
          <a:prstGeom prst="rect">
            <a:avLst/>
          </a:prstGeom>
          <a:noFill/>
          <a:ln/>
        </p:spPr>
        <p:txBody>
          <a:bodyPr wrap="square" lIns="0" tIns="0" rIns="0" bIns="0" rtlCol="0" anchor="t"/>
          <a:lstStyle/>
          <a:p>
            <a:pPr marL="0" indent="0">
              <a:lnSpc>
                <a:spcPct val="104000"/>
              </a:lnSpc>
              <a:buNone/>
            </a:pPr>
            <a:r>
              <a:rPr lang="en-US" sz="1600" b="1" dirty="0">
                <a:solidFill>
                  <a:srgbClr val="233631"/>
                </a:solidFill>
                <a:latin typeface="EB Garamond" pitchFamily="34" charset="0"/>
                <a:ea typeface="EB Garamond" pitchFamily="34" charset="-122"/>
                <a:cs typeface="EB Garamond" pitchFamily="34" charset="-120"/>
              </a:rPr>
              <a:t>Value the estate</a:t>
            </a:r>
            <a:r>
              <a:rPr lang="en-US" sz="1600" dirty="0">
                <a:solidFill>
                  <a:srgbClr val="233631"/>
                </a:solidFill>
                <a:latin typeface="EB Garamond" pitchFamily="34" charset="0"/>
                <a:ea typeface="EB Garamond" pitchFamily="34" charset="-122"/>
                <a:cs typeface="EB Garamond" pitchFamily="34" charset="-120"/>
              </a:rPr>
              <a:t> (gov.uk/valuing-estate-of-someone-who-died).</a:t>
            </a:r>
            <a:endParaRPr lang="en-US" sz="1600" dirty="0"/>
          </a:p>
        </p:txBody>
      </p:sp>
      <p:sp>
        <p:nvSpPr>
          <p:cNvPr id="24" name="Text 21"/>
          <p:cNvSpPr txBox="1"/>
          <p:nvPr/>
        </p:nvSpPr>
        <p:spPr>
          <a:xfrm>
            <a:off x="6501384" y="4096512"/>
            <a:ext cx="274320" cy="457200"/>
          </a:xfrm>
          <a:prstGeom prst="rect">
            <a:avLst/>
          </a:prstGeom>
          <a:noFill/>
          <a:ln/>
        </p:spPr>
        <p:txBody>
          <a:bodyPr wrap="square" lIns="0" tIns="0" rIns="0" bIns="0" rtlCol="0" anchor="t"/>
          <a:lstStyle/>
          <a:p>
            <a:pPr marL="0" indent="0">
              <a:buNone/>
            </a:pPr>
            <a:r>
              <a:rPr lang="en-US" b="1" dirty="0">
                <a:solidFill>
                  <a:srgbClr val="1E5049"/>
                </a:solidFill>
                <a:latin typeface="EB Garamond" pitchFamily="34" charset="0"/>
                <a:ea typeface="EB Garamond" pitchFamily="34" charset="-122"/>
                <a:cs typeface="EB Garamond" pitchFamily="34" charset="-120"/>
              </a:rPr>
              <a:t>✓</a:t>
            </a:r>
            <a:endParaRPr lang="en-US" dirty="0"/>
          </a:p>
        </p:txBody>
      </p:sp>
      <p:sp>
        <p:nvSpPr>
          <p:cNvPr id="25" name="Text 22"/>
          <p:cNvSpPr txBox="1"/>
          <p:nvPr/>
        </p:nvSpPr>
        <p:spPr>
          <a:xfrm>
            <a:off x="6812280" y="4096512"/>
            <a:ext cx="4535424" cy="822960"/>
          </a:xfrm>
          <a:prstGeom prst="rect">
            <a:avLst/>
          </a:prstGeom>
          <a:noFill/>
          <a:ln/>
        </p:spPr>
        <p:txBody>
          <a:bodyPr wrap="square" lIns="0" tIns="0" rIns="0" bIns="0" rtlCol="0" anchor="t"/>
          <a:lstStyle/>
          <a:p>
            <a:pPr marL="0" indent="0">
              <a:lnSpc>
                <a:spcPct val="104000"/>
              </a:lnSpc>
              <a:buNone/>
            </a:pPr>
            <a:r>
              <a:rPr lang="en-US" sz="1600" b="1" dirty="0">
                <a:solidFill>
                  <a:srgbClr val="233631"/>
                </a:solidFill>
                <a:latin typeface="EB Garamond" pitchFamily="34" charset="0"/>
                <a:ea typeface="EB Garamond" pitchFamily="34" charset="-122"/>
                <a:cs typeface="EB Garamond" pitchFamily="34" charset="-120"/>
              </a:rPr>
              <a:t>Apply for probate (£526)</a:t>
            </a:r>
            <a:r>
              <a:rPr lang="en-US" sz="1600" dirty="0">
                <a:solidFill>
                  <a:srgbClr val="233631"/>
                </a:solidFill>
                <a:latin typeface="EB Garamond" pitchFamily="34" charset="0"/>
                <a:ea typeface="EB Garamond" pitchFamily="34" charset="-122"/>
                <a:cs typeface="EB Garamond" pitchFamily="34" charset="-120"/>
              </a:rPr>
              <a:t> with a will, or letters of administration if there is none.</a:t>
            </a:r>
            <a:endParaRPr lang="en-US" sz="1600" dirty="0"/>
          </a:p>
        </p:txBody>
      </p:sp>
      <p:sp>
        <p:nvSpPr>
          <p:cNvPr id="26" name="Text 23"/>
          <p:cNvSpPr txBox="1"/>
          <p:nvPr/>
        </p:nvSpPr>
        <p:spPr>
          <a:xfrm>
            <a:off x="6501384" y="4873752"/>
            <a:ext cx="274320" cy="457200"/>
          </a:xfrm>
          <a:prstGeom prst="rect">
            <a:avLst/>
          </a:prstGeom>
          <a:noFill/>
          <a:ln/>
        </p:spPr>
        <p:txBody>
          <a:bodyPr wrap="square" lIns="0" tIns="0" rIns="0" bIns="0" rtlCol="0" anchor="t"/>
          <a:lstStyle/>
          <a:p>
            <a:pPr marL="0" indent="0">
              <a:buNone/>
            </a:pPr>
            <a:r>
              <a:rPr lang="en-US" b="1" dirty="0">
                <a:solidFill>
                  <a:srgbClr val="1E5049"/>
                </a:solidFill>
                <a:latin typeface="EB Garamond" pitchFamily="34" charset="0"/>
                <a:ea typeface="EB Garamond" pitchFamily="34" charset="-122"/>
                <a:cs typeface="EB Garamond" pitchFamily="34" charset="-120"/>
              </a:rPr>
              <a:t>✓</a:t>
            </a:r>
            <a:endParaRPr lang="en-US" dirty="0"/>
          </a:p>
        </p:txBody>
      </p:sp>
      <p:sp>
        <p:nvSpPr>
          <p:cNvPr id="27" name="Text 24"/>
          <p:cNvSpPr txBox="1"/>
          <p:nvPr/>
        </p:nvSpPr>
        <p:spPr>
          <a:xfrm>
            <a:off x="6812280" y="4873752"/>
            <a:ext cx="4535424" cy="822960"/>
          </a:xfrm>
          <a:prstGeom prst="rect">
            <a:avLst/>
          </a:prstGeom>
          <a:noFill/>
          <a:ln/>
        </p:spPr>
        <p:txBody>
          <a:bodyPr wrap="square" lIns="0" tIns="0" rIns="0" bIns="0" rtlCol="0" anchor="t"/>
          <a:lstStyle/>
          <a:p>
            <a:pPr marL="0" indent="0">
              <a:lnSpc>
                <a:spcPct val="104000"/>
              </a:lnSpc>
              <a:buNone/>
            </a:pPr>
            <a:r>
              <a:rPr lang="en-US" sz="1600" b="1" dirty="0">
                <a:solidFill>
                  <a:srgbClr val="233631"/>
                </a:solidFill>
                <a:latin typeface="EB Garamond" pitchFamily="34" charset="0"/>
                <a:ea typeface="EB Garamond" pitchFamily="34" charset="-122"/>
                <a:cs typeface="EB Garamond" pitchFamily="34" charset="-120"/>
              </a:rPr>
              <a:t>Then confirm the shares</a:t>
            </a:r>
            <a:r>
              <a:rPr lang="en-US" sz="1600" dirty="0">
                <a:solidFill>
                  <a:srgbClr val="233631"/>
                </a:solidFill>
                <a:latin typeface="EB Garamond" pitchFamily="34" charset="0"/>
                <a:ea typeface="EB Garamond" pitchFamily="34" charset="-122"/>
                <a:cs typeface="EB Garamond" pitchFamily="34" charset="-120"/>
              </a:rPr>
              <a:t>: once probate is granted, a Mufti works out each heir’s portion, and you distribute.</a:t>
            </a:r>
            <a:endParaRPr lang="en-US" sz="1600" dirty="0"/>
          </a:p>
        </p:txBody>
      </p:sp>
      <p:sp>
        <p:nvSpPr>
          <p:cNvPr id="28" name="Shape 25"/>
          <p:cNvSpPr/>
          <p:nvPr/>
        </p:nvSpPr>
        <p:spPr>
          <a:xfrm>
            <a:off x="566928" y="5815584"/>
            <a:ext cx="11055096" cy="658368"/>
          </a:xfrm>
          <a:prstGeom prst="roundRect">
            <a:avLst>
              <a:gd name="adj" fmla="val 9722"/>
            </a:avLst>
          </a:prstGeom>
          <a:solidFill>
            <a:srgbClr val="F5EDD9"/>
          </a:solidFill>
          <a:ln w="12700">
            <a:solidFill>
              <a:srgbClr val="E6D5AE"/>
            </a:solidFill>
            <a:prstDash val="solid"/>
          </a:ln>
        </p:spPr>
        <p:txBody>
          <a:bodyPr/>
          <a:lstStyle/>
          <a:p>
            <a:endParaRPr lang="en-GB" sz="2400" dirty="0"/>
          </a:p>
        </p:txBody>
      </p:sp>
      <p:sp>
        <p:nvSpPr>
          <p:cNvPr id="29" name="Text 26"/>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sz="1600" b="1" dirty="0">
                <a:solidFill>
                  <a:srgbClr val="0E3B36"/>
                </a:solidFill>
                <a:latin typeface="EB Garamond" pitchFamily="34" charset="0"/>
                <a:ea typeface="EB Garamond" pitchFamily="34" charset="-122"/>
                <a:cs typeface="EB Garamond" pitchFamily="34" charset="-120"/>
              </a:rPr>
              <a:t>Settle two rights first  </a:t>
            </a:r>
            <a:r>
              <a:rPr lang="en-US" sz="1600" dirty="0">
                <a:solidFill>
                  <a:srgbClr val="233631"/>
                </a:solidFill>
                <a:latin typeface="EB Garamond" pitchFamily="34" charset="0"/>
                <a:ea typeface="EB Garamond" pitchFamily="34" charset="-122"/>
                <a:cs typeface="EB Garamond" pitchFamily="34" charset="-120"/>
              </a:rPr>
              <a:t>the rights of Allah (missed worship, taken from the one-third) and the rights of people (debts and mahr), before heirs receive their shares. An Executor Checklist is in your pack.</a:t>
            </a:r>
            <a:endParaRPr lang="en-US" sz="1600" dirty="0"/>
          </a:p>
        </p:txBody>
      </p:sp>
      <p:sp>
        <p:nvSpPr>
          <p:cNvPr id="30" name="Slide Number 103"/>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103</a:t>
            </a:r>
            <a:endParaRPr lang="en-US" sz="105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3">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566928" y="402336"/>
            <a:ext cx="603504" cy="603504"/>
          </a:xfrm>
          <a:prstGeom prst="ellipse">
            <a:avLst/>
          </a:prstGeom>
          <a:solidFill>
            <a:srgbClr val="DCE8E3"/>
          </a:solidFill>
          <a:ln/>
        </p:spPr>
        <p:txBody>
          <a:bodyPr/>
          <a:lstStyle/>
          <a:p>
            <a:endParaRPr lang="en-GB"/>
          </a:p>
        </p:txBody>
      </p:sp>
      <p:pic>
        <p:nvPicPr>
          <p:cNvPr id="3" name="Image 0" descr="/home/claude/work/icon_bulb.png"/>
          <p:cNvPicPr>
            <a:picLocks noChangeAspect="1"/>
          </p:cNvPicPr>
          <p:nvPr/>
        </p:nvPicPr>
        <p:blipFill>
          <a:blip r:embed="rId2"/>
          <a:stretch>
            <a:fillRect/>
          </a:stretch>
        </p:blipFill>
        <p:spPr>
          <a:xfrm>
            <a:off x="722376" y="557784"/>
            <a:ext cx="292608" cy="292608"/>
          </a:xfrm>
          <a:prstGeom prst="rect">
            <a:avLst/>
          </a:prstGeom>
        </p:spPr>
      </p:pic>
      <p:sp>
        <p:nvSpPr>
          <p:cNvPr id="4" name="Text 1"/>
          <p:cNvSpPr txBox="1"/>
          <p:nvPr/>
        </p:nvSpPr>
        <p:spPr>
          <a:xfrm>
            <a:off x="1371600" y="420624"/>
            <a:ext cx="10149840" cy="274320"/>
          </a:xfrm>
          <a:prstGeom prst="rect">
            <a:avLst/>
          </a:prstGeom>
          <a:noFill/>
          <a:ln/>
        </p:spPr>
        <p:txBody>
          <a:bodyPr wrap="square" lIns="0" tIns="0" rIns="0" bIns="0" rtlCol="0" anchor="ctr"/>
          <a:lstStyle/>
          <a:p>
            <a:pPr marL="0" indent="0">
              <a:buNone/>
            </a:pPr>
            <a:r>
              <a:rPr lang="en-US" sz="1250" b="1" kern="0" spc="260" dirty="0">
                <a:solidFill>
                  <a:srgbClr val="A6842F"/>
                </a:solidFill>
                <a:latin typeface="EB Garamond" pitchFamily="34" charset="0"/>
                <a:ea typeface="EB Garamond" pitchFamily="34" charset="-122"/>
                <a:cs typeface="EB Garamond" pitchFamily="34" charset="-120"/>
              </a:rPr>
              <a:t>FOR EXECUTORS · CLAIMS AGAINST THE ESTATE</a:t>
            </a:r>
            <a:endParaRPr lang="en-US" sz="1250" dirty="0"/>
          </a:p>
        </p:txBody>
      </p:sp>
      <p:sp>
        <p:nvSpPr>
          <p:cNvPr id="5" name="Text 2"/>
          <p:cNvSpPr txBox="1"/>
          <p:nvPr/>
        </p:nvSpPr>
        <p:spPr>
          <a:xfrm>
            <a:off x="1371600" y="676656"/>
            <a:ext cx="10332720" cy="658368"/>
          </a:xfrm>
          <a:prstGeom prst="rect">
            <a:avLst/>
          </a:prstGeom>
          <a:noFill/>
          <a:ln/>
        </p:spPr>
        <p:txBody>
          <a:bodyPr wrap="square" lIns="0" tIns="0" rIns="0" bIns="0" rtlCol="0" anchor="ctr"/>
          <a:lstStyle/>
          <a:p>
            <a:pPr marL="0" indent="0">
              <a:buNone/>
            </a:pPr>
            <a:r>
              <a:rPr lang="en-US" sz="3000" b="1" dirty="0">
                <a:solidFill>
                  <a:srgbClr val="0E3B36"/>
                </a:solidFill>
                <a:latin typeface="EB Garamond" pitchFamily="34" charset="0"/>
                <a:ea typeface="EB Garamond" pitchFamily="34" charset="-122"/>
                <a:cs typeface="EB Garamond" pitchFamily="34" charset="-120"/>
              </a:rPr>
              <a:t>Protect yourself before you pay out</a:t>
            </a:r>
            <a:endParaRPr lang="en-US" sz="3000" dirty="0"/>
          </a:p>
        </p:txBody>
      </p:sp>
      <p:sp>
        <p:nvSpPr>
          <p:cNvPr id="6" name="Text 3"/>
          <p:cNvSpPr txBox="1"/>
          <p:nvPr/>
        </p:nvSpPr>
        <p:spPr>
          <a:xfrm>
            <a:off x="566928" y="6455664"/>
            <a:ext cx="8229600" cy="274320"/>
          </a:xfrm>
          <a:prstGeom prst="rect">
            <a:avLst/>
          </a:prstGeom>
          <a:noFill/>
          <a:ln/>
        </p:spPr>
        <p:txBody>
          <a:bodyPr wrap="square" lIns="0" tIns="0" rIns="0" bIns="0" rtlCol="0" anchor="ctr"/>
          <a:lstStyle/>
          <a:p>
            <a:pPr marL="0" indent="0">
              <a:buNone/>
            </a:pPr>
            <a:r>
              <a:rPr lang="en-US" sz="950" dirty="0">
                <a:solidFill>
                  <a:srgbClr val="6B7C76"/>
                </a:solidFill>
                <a:latin typeface="EB Garamond" pitchFamily="34" charset="0"/>
                <a:ea typeface="EB Garamond" pitchFamily="34" charset="-122"/>
                <a:cs typeface="EB Garamond" pitchFamily="34" charset="-120"/>
              </a:rPr>
              <a:t>Islamic Wills, Estates &amp; Inheritance Planning   ·   UK</a:t>
            </a:r>
            <a:endParaRPr lang="en-US" sz="950" dirty="0"/>
          </a:p>
        </p:txBody>
      </p:sp>
      <p:sp>
        <p:nvSpPr>
          <p:cNvPr id="7" name="Text 4"/>
          <p:cNvSpPr txBox="1"/>
          <p:nvPr/>
        </p:nvSpPr>
        <p:spPr>
          <a:xfrm>
            <a:off x="1371600" y="1353312"/>
            <a:ext cx="10332720" cy="438912"/>
          </a:xfrm>
          <a:prstGeom prst="rect">
            <a:avLst/>
          </a:prstGeom>
          <a:noFill/>
          <a:ln/>
        </p:spPr>
        <p:txBody>
          <a:bodyPr wrap="square" lIns="0" tIns="0" rIns="0" bIns="0" rtlCol="0" anchor="t"/>
          <a:lstStyle/>
          <a:p>
            <a:pPr marL="0" indent="0">
              <a:lnSpc>
                <a:spcPct val="103000"/>
              </a:lnSpc>
              <a:buNone/>
            </a:pPr>
            <a:r>
              <a:rPr lang="en-US" i="1" dirty="0">
                <a:solidFill>
                  <a:srgbClr val="6B7C76"/>
                </a:solidFill>
                <a:latin typeface="EB Garamond" pitchFamily="34" charset="0"/>
                <a:ea typeface="EB Garamond" pitchFamily="34" charset="-122"/>
                <a:cs typeface="EB Garamond" pitchFamily="34" charset="-120"/>
              </a:rPr>
              <a:t>An executor who distributes too early can be personally liable. Three simple checks close that gap.</a:t>
            </a:r>
            <a:endParaRPr lang="en-US" dirty="0"/>
          </a:p>
        </p:txBody>
      </p:sp>
      <p:sp>
        <p:nvSpPr>
          <p:cNvPr id="8" name="Shape 5"/>
          <p:cNvSpPr/>
          <p:nvPr/>
        </p:nvSpPr>
        <p:spPr>
          <a:xfrm>
            <a:off x="566928" y="1847088"/>
            <a:ext cx="11055096" cy="3803904"/>
          </a:xfrm>
          <a:prstGeom prst="roundRect">
            <a:avLst>
              <a:gd name="adj" fmla="val 2163"/>
            </a:avLst>
          </a:prstGeom>
          <a:solidFill>
            <a:srgbClr val="FFFFFF"/>
          </a:solidFill>
          <a:ln w="12700">
            <a:solidFill>
              <a:srgbClr val="E3EAE7"/>
            </a:solidFill>
            <a:prstDash val="solid"/>
          </a:ln>
          <a:effectLst>
            <a:outerShdw blurRad="88900" dist="25400" dir="5400000" algn="bl" rotWithShape="0">
              <a:srgbClr val="8FA69C">
                <a:alpha val="20000"/>
              </a:srgbClr>
            </a:outerShdw>
          </a:effectLst>
        </p:spPr>
        <p:txBody>
          <a:bodyPr/>
          <a:lstStyle/>
          <a:p>
            <a:endParaRPr lang="en-GB" sz="2800"/>
          </a:p>
        </p:txBody>
      </p:sp>
      <p:sp>
        <p:nvSpPr>
          <p:cNvPr id="9" name="Shape 6"/>
          <p:cNvSpPr/>
          <p:nvPr/>
        </p:nvSpPr>
        <p:spPr>
          <a:xfrm>
            <a:off x="896112" y="2157984"/>
            <a:ext cx="384048" cy="384048"/>
          </a:xfrm>
          <a:prstGeom prst="ellipse">
            <a:avLst/>
          </a:prstGeom>
          <a:solidFill>
            <a:srgbClr val="1E5049"/>
          </a:solidFill>
          <a:ln/>
        </p:spPr>
        <p:txBody>
          <a:bodyPr/>
          <a:lstStyle/>
          <a:p>
            <a:endParaRPr lang="en-GB" sz="2800"/>
          </a:p>
        </p:txBody>
      </p:sp>
      <p:sp>
        <p:nvSpPr>
          <p:cNvPr id="10" name="Text 7"/>
          <p:cNvSpPr txBox="1"/>
          <p:nvPr/>
        </p:nvSpPr>
        <p:spPr>
          <a:xfrm>
            <a:off x="896112" y="2148840"/>
            <a:ext cx="38404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11" name="Text 8"/>
          <p:cNvSpPr txBox="1"/>
          <p:nvPr/>
        </p:nvSpPr>
        <p:spPr>
          <a:xfrm>
            <a:off x="1463040" y="2121408"/>
            <a:ext cx="9857232" cy="1005840"/>
          </a:xfrm>
          <a:prstGeom prst="rect">
            <a:avLst/>
          </a:prstGeom>
          <a:noFill/>
          <a:ln/>
        </p:spPr>
        <p:txBody>
          <a:bodyPr wrap="square" lIns="0" tIns="0" rIns="0" bIns="0" rtlCol="0" anchor="t"/>
          <a:lstStyle/>
          <a:p>
            <a:pPr marL="0" indent="0">
              <a:lnSpc>
                <a:spcPct val="105000"/>
              </a:lnSpc>
              <a:buNone/>
            </a:pPr>
            <a:r>
              <a:rPr lang="en-US" b="1" dirty="0">
                <a:solidFill>
                  <a:srgbClr val="0E3B36"/>
                </a:solidFill>
                <a:latin typeface="EB Garamond" pitchFamily="34" charset="0"/>
                <a:ea typeface="EB Garamond" pitchFamily="34" charset="-122"/>
                <a:cs typeface="EB Garamond" pitchFamily="34" charset="-120"/>
              </a:rPr>
              <a:t xml:space="preserve">Wait out the six-month window.  </a:t>
            </a:r>
            <a:r>
              <a:rPr lang="en-US" dirty="0">
                <a:solidFill>
                  <a:srgbClr val="233631"/>
                </a:solidFill>
                <a:latin typeface="EB Garamond" pitchFamily="34" charset="0"/>
                <a:ea typeface="EB Garamond" pitchFamily="34" charset="-122"/>
                <a:cs typeface="EB Garamond" pitchFamily="34" charset="-120"/>
              </a:rPr>
              <a:t>A spouse, child or anyone the deceased supported can claim under the 1975 Act within six months of the grant. Paying out sooner risks having to claw it back.</a:t>
            </a:r>
            <a:endParaRPr lang="en-US" dirty="0"/>
          </a:p>
        </p:txBody>
      </p:sp>
      <p:sp>
        <p:nvSpPr>
          <p:cNvPr id="12" name="Shape 9"/>
          <p:cNvSpPr/>
          <p:nvPr/>
        </p:nvSpPr>
        <p:spPr>
          <a:xfrm>
            <a:off x="896112" y="3364992"/>
            <a:ext cx="384048" cy="384048"/>
          </a:xfrm>
          <a:prstGeom prst="ellipse">
            <a:avLst/>
          </a:prstGeom>
          <a:solidFill>
            <a:srgbClr val="1E5049"/>
          </a:solidFill>
          <a:ln/>
        </p:spPr>
        <p:txBody>
          <a:bodyPr/>
          <a:lstStyle/>
          <a:p>
            <a:endParaRPr lang="en-GB" sz="2800"/>
          </a:p>
        </p:txBody>
      </p:sp>
      <p:sp>
        <p:nvSpPr>
          <p:cNvPr id="13" name="Text 10"/>
          <p:cNvSpPr txBox="1"/>
          <p:nvPr/>
        </p:nvSpPr>
        <p:spPr>
          <a:xfrm>
            <a:off x="896112" y="3355848"/>
            <a:ext cx="38404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14" name="Text 11"/>
          <p:cNvSpPr txBox="1"/>
          <p:nvPr/>
        </p:nvSpPr>
        <p:spPr>
          <a:xfrm>
            <a:off x="1463040" y="3328416"/>
            <a:ext cx="9857232" cy="1005840"/>
          </a:xfrm>
          <a:prstGeom prst="rect">
            <a:avLst/>
          </a:prstGeom>
          <a:noFill/>
          <a:ln/>
        </p:spPr>
        <p:txBody>
          <a:bodyPr wrap="square" lIns="0" tIns="0" rIns="0" bIns="0" rtlCol="0" anchor="t"/>
          <a:lstStyle/>
          <a:p>
            <a:pPr marL="0" indent="0">
              <a:lnSpc>
                <a:spcPct val="105000"/>
              </a:lnSpc>
              <a:buNone/>
            </a:pPr>
            <a:r>
              <a:rPr lang="en-US" b="1" dirty="0">
                <a:solidFill>
                  <a:srgbClr val="0E3B36"/>
                </a:solidFill>
                <a:latin typeface="EB Garamond" pitchFamily="34" charset="0"/>
                <a:ea typeface="EB Garamond" pitchFamily="34" charset="-122"/>
                <a:cs typeface="EB Garamond" pitchFamily="34" charset="-120"/>
              </a:rPr>
              <a:t xml:space="preserve">Advertise for creditors with a Section 27 notice.  </a:t>
            </a:r>
            <a:r>
              <a:rPr lang="en-US" dirty="0">
                <a:solidFill>
                  <a:srgbClr val="233631"/>
                </a:solidFill>
                <a:latin typeface="EB Garamond" pitchFamily="34" charset="0"/>
                <a:ea typeface="EB Garamond" pitchFamily="34" charset="-122"/>
                <a:cs typeface="EB Garamond" pitchFamily="34" charset="-120"/>
              </a:rPr>
              <a:t>Place a notice in The Gazette and a local paper, allowing at least two months. A creditor who appears after that cannot pursue you personally.</a:t>
            </a:r>
            <a:endParaRPr lang="en-US" dirty="0"/>
          </a:p>
        </p:txBody>
      </p:sp>
      <p:sp>
        <p:nvSpPr>
          <p:cNvPr id="15" name="Shape 12"/>
          <p:cNvSpPr/>
          <p:nvPr/>
        </p:nvSpPr>
        <p:spPr>
          <a:xfrm>
            <a:off x="896112" y="4572000"/>
            <a:ext cx="384048" cy="384048"/>
          </a:xfrm>
          <a:prstGeom prst="ellipse">
            <a:avLst/>
          </a:prstGeom>
          <a:solidFill>
            <a:srgbClr val="1E5049"/>
          </a:solidFill>
          <a:ln/>
        </p:spPr>
        <p:txBody>
          <a:bodyPr/>
          <a:lstStyle/>
          <a:p>
            <a:endParaRPr lang="en-GB" sz="2800"/>
          </a:p>
        </p:txBody>
      </p:sp>
      <p:sp>
        <p:nvSpPr>
          <p:cNvPr id="16" name="Text 13"/>
          <p:cNvSpPr txBox="1"/>
          <p:nvPr/>
        </p:nvSpPr>
        <p:spPr>
          <a:xfrm>
            <a:off x="896112" y="4562856"/>
            <a:ext cx="38404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17" name="Text 14"/>
          <p:cNvSpPr txBox="1"/>
          <p:nvPr/>
        </p:nvSpPr>
        <p:spPr>
          <a:xfrm>
            <a:off x="1463040" y="4535424"/>
            <a:ext cx="9857232" cy="1005840"/>
          </a:xfrm>
          <a:prstGeom prst="rect">
            <a:avLst/>
          </a:prstGeom>
          <a:noFill/>
          <a:ln/>
        </p:spPr>
        <p:txBody>
          <a:bodyPr wrap="square" lIns="0" tIns="0" rIns="0" bIns="0" rtlCol="0" anchor="t"/>
          <a:lstStyle/>
          <a:p>
            <a:pPr marL="0" indent="0">
              <a:lnSpc>
                <a:spcPct val="105000"/>
              </a:lnSpc>
              <a:buNone/>
            </a:pPr>
            <a:r>
              <a:rPr lang="en-US" b="1" dirty="0">
                <a:solidFill>
                  <a:srgbClr val="0E3B36"/>
                </a:solidFill>
                <a:latin typeface="EB Garamond" pitchFamily="34" charset="0"/>
                <a:ea typeface="EB Garamond" pitchFamily="34" charset="-122"/>
                <a:cs typeface="EB Garamond" pitchFamily="34" charset="-120"/>
              </a:rPr>
              <a:t xml:space="preserve">Run a bankruptcy search on each beneficiary.  </a:t>
            </a:r>
            <a:r>
              <a:rPr lang="en-US" dirty="0">
                <a:solidFill>
                  <a:srgbClr val="233631"/>
                </a:solidFill>
                <a:latin typeface="EB Garamond" pitchFamily="34" charset="0"/>
                <a:ea typeface="EB Garamond" pitchFamily="34" charset="-122"/>
                <a:cs typeface="EB Garamond" pitchFamily="34" charset="-120"/>
              </a:rPr>
              <a:t>A bankrupt heir’s share must go to their trustee in bankruptcy. Paying the heir directly can leave you liable for it.</a:t>
            </a:r>
            <a:endParaRPr lang="en-US" dirty="0"/>
          </a:p>
        </p:txBody>
      </p:sp>
      <p:sp>
        <p:nvSpPr>
          <p:cNvPr id="18" name="Shape 15"/>
          <p:cNvSpPr/>
          <p:nvPr/>
        </p:nvSpPr>
        <p:spPr>
          <a:xfrm>
            <a:off x="566928" y="5815584"/>
            <a:ext cx="11055096" cy="658368"/>
          </a:xfrm>
          <a:prstGeom prst="roundRect">
            <a:avLst>
              <a:gd name="adj" fmla="val 9722"/>
            </a:avLst>
          </a:prstGeom>
          <a:solidFill>
            <a:srgbClr val="E9F0ED"/>
          </a:solidFill>
          <a:ln w="12700">
            <a:solidFill>
              <a:srgbClr val="CFDED7"/>
            </a:solidFill>
            <a:prstDash val="solid"/>
          </a:ln>
        </p:spPr>
        <p:txBody>
          <a:bodyPr/>
          <a:lstStyle/>
          <a:p>
            <a:endParaRPr lang="en-GB" sz="2800"/>
          </a:p>
        </p:txBody>
      </p:sp>
      <p:sp>
        <p:nvSpPr>
          <p:cNvPr id="19" name="Text 16"/>
          <p:cNvSpPr txBox="1"/>
          <p:nvPr/>
        </p:nvSpPr>
        <p:spPr>
          <a:xfrm>
            <a:off x="868680" y="5815584"/>
            <a:ext cx="10515600" cy="658368"/>
          </a:xfrm>
          <a:prstGeom prst="rect">
            <a:avLst/>
          </a:prstGeom>
          <a:noFill/>
          <a:ln/>
        </p:spPr>
        <p:txBody>
          <a:bodyPr wrap="square" lIns="0" tIns="0" rIns="0" bIns="0" rtlCol="0" anchor="ctr"/>
          <a:lstStyle/>
          <a:p>
            <a:pPr marL="0" indent="0">
              <a:lnSpc>
                <a:spcPct val="103000"/>
              </a:lnSpc>
              <a:buNone/>
            </a:pPr>
            <a:r>
              <a:rPr lang="en-US" b="1" dirty="0">
                <a:solidFill>
                  <a:srgbClr val="0E3B36"/>
                </a:solidFill>
                <a:latin typeface="EB Garamond" pitchFamily="34" charset="0"/>
                <a:ea typeface="EB Garamond" pitchFamily="34" charset="-122"/>
                <a:cs typeface="EB Garamond" pitchFamily="34" charset="-120"/>
              </a:rPr>
              <a:t xml:space="preserve">None of this delays the Sharī‘ah.  </a:t>
            </a:r>
            <a:r>
              <a:rPr lang="en-US" dirty="0">
                <a:solidFill>
                  <a:srgbClr val="233631"/>
                </a:solidFill>
                <a:latin typeface="EB Garamond" pitchFamily="34" charset="0"/>
                <a:ea typeface="EB Garamond" pitchFamily="34" charset="-122"/>
                <a:cs typeface="EB Garamond" pitchFamily="34" charset="-120"/>
              </a:rPr>
              <a:t>Each heir owns their share from the moment of death. These checks simply protect the executor while it is paid out. The Executor Checklist covers each one.</a:t>
            </a:r>
            <a:endParaRPr lang="en-US" dirty="0"/>
          </a:p>
        </p:txBody>
      </p:sp>
      <p:sp>
        <p:nvSpPr>
          <p:cNvPr id="20" name="Slide Number 104"/>
          <p:cNvSpPr/>
          <p:nvPr/>
        </p:nvSpPr>
        <p:spPr>
          <a:xfrm>
            <a:off x="11094415" y="6455664"/>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104</a:t>
            </a:r>
            <a:endParaRPr lang="en-US" sz="105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MAKING IT LEGALLY VALID</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The rules that make a will count — and digital wills</a:t>
            </a:r>
            <a:endParaRPr lang="en-US" sz="3300" dirty="0"/>
          </a:p>
        </p:txBody>
      </p:sp>
      <p:sp>
        <p:nvSpPr>
          <p:cNvPr id="6" name="Shape 3"/>
          <p:cNvSpPr/>
          <p:nvPr/>
        </p:nvSpPr>
        <p:spPr>
          <a:xfrm>
            <a:off x="548640" y="1600200"/>
            <a:ext cx="5318608" cy="3931920"/>
          </a:xfrm>
          <a:prstGeom prst="roundRect">
            <a:avLst>
              <a:gd name="adj" fmla="val 1860"/>
            </a:avLst>
          </a:prstGeom>
          <a:solidFill>
            <a:srgbClr val="E9F2EE"/>
          </a:solidFill>
          <a:ln/>
          <a:effectLst>
            <a:outerShdw blurRad="88900" dist="38100" dir="5400000" algn="bl" rotWithShape="0">
              <a:srgbClr val="000000">
                <a:alpha val="13000"/>
              </a:srgbClr>
            </a:outerShdw>
          </a:effectLst>
        </p:spPr>
        <p:txBody>
          <a:bodyPr/>
          <a:lstStyle/>
          <a:p>
            <a:endParaRPr lang="en-GB" sz="2000" dirty="0"/>
          </a:p>
        </p:txBody>
      </p:sp>
      <p:sp>
        <p:nvSpPr>
          <p:cNvPr id="7" name="Text 4"/>
          <p:cNvSpPr/>
          <p:nvPr/>
        </p:nvSpPr>
        <p:spPr>
          <a:xfrm>
            <a:off x="822960" y="1783080"/>
            <a:ext cx="4769968" cy="365760"/>
          </a:xfrm>
          <a:prstGeom prst="rect">
            <a:avLst/>
          </a:prstGeom>
          <a:noFill/>
          <a:ln/>
        </p:spPr>
        <p:txBody>
          <a:bodyPr wrap="square" lIns="0" tIns="0" rIns="0" bIns="0" rtlCol="0" anchor="ctr"/>
          <a:lstStyle/>
          <a:p>
            <a:pPr marL="0" indent="0">
              <a:buNone/>
            </a:pPr>
            <a:r>
              <a:rPr lang="en-US" b="1" dirty="0">
                <a:solidFill>
                  <a:srgbClr val="2C7A6B"/>
                </a:solidFill>
                <a:latin typeface="EB Garamond" pitchFamily="34" charset="0"/>
                <a:ea typeface="EB Garamond" pitchFamily="34" charset="-122"/>
                <a:cs typeface="EB Garamond" pitchFamily="34" charset="-120"/>
              </a:rPr>
              <a:t>For a valid will (Wills Act 1837)</a:t>
            </a:r>
            <a:endParaRPr lang="en-US" dirty="0"/>
          </a:p>
        </p:txBody>
      </p:sp>
      <p:sp>
        <p:nvSpPr>
          <p:cNvPr id="8" name="Text 5"/>
          <p:cNvSpPr/>
          <p:nvPr/>
        </p:nvSpPr>
        <p:spPr>
          <a:xfrm>
            <a:off x="822960" y="2194560"/>
            <a:ext cx="4769968" cy="3200400"/>
          </a:xfrm>
          <a:prstGeom prst="rect">
            <a:avLst/>
          </a:prstGeom>
          <a:noFill/>
          <a:ln/>
        </p:spPr>
        <p:txBody>
          <a:bodyPr wrap="square" lIns="0" tIns="0" rIns="0" bIns="0" rtlCol="0" anchor="ctr"/>
          <a:lstStyle/>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Made by an adult of sound mind, freely.</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Printed on PAPER.</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Signed by you with a physical (‘wet ink’) signature.</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Signed in the PHYSICAL presence of TWO witnesses, who then sign too.</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Witnesses must be independent — NOT heirs, beneficiaries, or their spouses.</a:t>
            </a:r>
            <a:endParaRPr lang="en-US" sz="1600" dirty="0"/>
          </a:p>
          <a:p>
            <a:pPr marL="177800" indent="-177800">
              <a:spcAft>
                <a:spcPts val="700"/>
              </a:spcAft>
              <a:buSzPct val="100000"/>
              <a:buChar char="•"/>
            </a:pPr>
            <a:r>
              <a:rPr lang="en-US" sz="1600" dirty="0">
                <a:solidFill>
                  <a:srgbClr val="1C2B27"/>
                </a:solidFill>
                <a:latin typeface="EB Garamond" pitchFamily="34" charset="0"/>
                <a:ea typeface="EB Garamond" pitchFamily="34" charset="-122"/>
                <a:cs typeface="EB Garamond" pitchFamily="34" charset="-120"/>
              </a:rPr>
              <a:t>Store it safely and tell your executors where it is.</a:t>
            </a:r>
            <a:endParaRPr lang="en-US" sz="1600" dirty="0"/>
          </a:p>
        </p:txBody>
      </p:sp>
      <p:sp>
        <p:nvSpPr>
          <p:cNvPr id="9" name="Shape 6"/>
          <p:cNvSpPr/>
          <p:nvPr/>
        </p:nvSpPr>
        <p:spPr>
          <a:xfrm>
            <a:off x="6324448" y="1600200"/>
            <a:ext cx="5318608" cy="3931920"/>
          </a:xfrm>
          <a:prstGeom prst="roundRect">
            <a:avLst>
              <a:gd name="adj" fmla="val 1860"/>
            </a:avLst>
          </a:prstGeom>
          <a:solidFill>
            <a:srgbClr val="F7ECEC"/>
          </a:solidFill>
          <a:ln/>
          <a:effectLst>
            <a:outerShdw blurRad="88900" dist="38100" dir="5400000" algn="bl" rotWithShape="0">
              <a:srgbClr val="000000">
                <a:alpha val="13000"/>
              </a:srgbClr>
            </a:outerShdw>
          </a:effectLst>
        </p:spPr>
        <p:txBody>
          <a:bodyPr/>
          <a:lstStyle/>
          <a:p>
            <a:endParaRPr lang="en-GB" sz="2000" dirty="0"/>
          </a:p>
        </p:txBody>
      </p:sp>
      <p:sp>
        <p:nvSpPr>
          <p:cNvPr id="10" name="Shape 7"/>
          <p:cNvSpPr/>
          <p:nvPr/>
        </p:nvSpPr>
        <p:spPr>
          <a:xfrm>
            <a:off x="6598768" y="1810512"/>
            <a:ext cx="548640" cy="548640"/>
          </a:xfrm>
          <a:prstGeom prst="ellipse">
            <a:avLst/>
          </a:prstGeom>
          <a:solidFill>
            <a:srgbClr val="B23A3A"/>
          </a:solidFill>
          <a:ln/>
        </p:spPr>
        <p:txBody>
          <a:bodyPr/>
          <a:lstStyle/>
          <a:p>
            <a:endParaRPr lang="en-GB" sz="2000" dirty="0"/>
          </a:p>
        </p:txBody>
      </p:sp>
      <p:pic>
        <p:nvPicPr>
          <p:cNvPr id="11" name="Image 1" descr="preencoded.png"/>
          <p:cNvPicPr>
            <a:picLocks noChangeAspect="1"/>
          </p:cNvPicPr>
          <p:nvPr/>
        </p:nvPicPr>
        <p:blipFill>
          <a:blip r:embed="rId4"/>
          <a:stretch>
            <a:fillRect/>
          </a:stretch>
        </p:blipFill>
        <p:spPr>
          <a:xfrm>
            <a:off x="6708496" y="1920240"/>
            <a:ext cx="329184" cy="329184"/>
          </a:xfrm>
          <a:prstGeom prst="rect">
            <a:avLst/>
          </a:prstGeom>
        </p:spPr>
      </p:pic>
      <p:sp>
        <p:nvSpPr>
          <p:cNvPr id="12" name="Text 8"/>
          <p:cNvSpPr/>
          <p:nvPr/>
        </p:nvSpPr>
        <p:spPr>
          <a:xfrm>
            <a:off x="7284568" y="1810512"/>
            <a:ext cx="4129888" cy="548640"/>
          </a:xfrm>
          <a:prstGeom prst="rect">
            <a:avLst/>
          </a:prstGeom>
          <a:noFill/>
          <a:ln/>
        </p:spPr>
        <p:txBody>
          <a:bodyPr wrap="square" lIns="0" tIns="0" rIns="0" bIns="0" rtlCol="0" anchor="ctr"/>
          <a:lstStyle/>
          <a:p>
            <a:pPr marL="0" indent="0">
              <a:buNone/>
            </a:pPr>
            <a:r>
              <a:rPr lang="en-US" b="1" dirty="0">
                <a:solidFill>
                  <a:srgbClr val="B23A3A"/>
                </a:solidFill>
                <a:latin typeface="EB Garamond" pitchFamily="34" charset="0"/>
                <a:ea typeface="EB Garamond" pitchFamily="34" charset="-122"/>
                <a:cs typeface="EB Garamond" pitchFamily="34" charset="-120"/>
              </a:rPr>
              <a:t>Purely digital wills are NOT valid</a:t>
            </a:r>
            <a:endParaRPr lang="en-US" dirty="0"/>
          </a:p>
        </p:txBody>
      </p:sp>
      <p:sp>
        <p:nvSpPr>
          <p:cNvPr id="13" name="Text 9"/>
          <p:cNvSpPr/>
          <p:nvPr/>
        </p:nvSpPr>
        <p:spPr>
          <a:xfrm>
            <a:off x="6598768" y="2514600"/>
            <a:ext cx="4769968" cy="2926080"/>
          </a:xfrm>
          <a:prstGeom prst="rect">
            <a:avLst/>
          </a:prstGeom>
          <a:noFill/>
          <a:ln/>
        </p:spPr>
        <p:txBody>
          <a:bodyPr wrap="square" lIns="0" tIns="0" rIns="0" bIns="0" rtlCol="0" anchor="ctr"/>
          <a:lstStyle/>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In the UK, a will created, signed and witnessed entirely electronically is not yet legally valid.</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The Wills Act 1837 requires it on paper, with a physical signature, signed in the physical presence of two witnesses.</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An electronic signature, or witnessing only over video, does not satisfy the law.</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You may draft on a computer — but it must be PRINTED and wet-signed with witnesses physically present.</a:t>
            </a:r>
            <a:endParaRPr lang="en-US" sz="1600" dirty="0"/>
          </a:p>
          <a:p>
            <a:pPr marL="177800" indent="-177800">
              <a:spcAft>
                <a:spcPts val="600"/>
              </a:spcAft>
              <a:buSzPct val="100000"/>
              <a:buChar char="•"/>
            </a:pPr>
            <a:r>
              <a:rPr lang="en-US" sz="1600" dirty="0">
                <a:solidFill>
                  <a:srgbClr val="1C2B27"/>
                </a:solidFill>
                <a:latin typeface="EB Garamond" pitchFamily="34" charset="0"/>
                <a:ea typeface="EB Garamond" pitchFamily="34" charset="-122"/>
                <a:cs typeface="EB Garamond" pitchFamily="34" charset="-120"/>
              </a:rPr>
              <a:t>Reform has been proposed but is not law — follow the paper rules today.</a:t>
            </a:r>
            <a:endParaRPr lang="en-US" sz="1600" dirty="0"/>
          </a:p>
        </p:txBody>
      </p:sp>
      <p:sp>
        <p:nvSpPr>
          <p:cNvPr id="15" name="Text 10"/>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6" name="Text 11"/>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105</a:t>
            </a:r>
            <a:endParaRPr lang="en-US" sz="105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PLANNING FOR LIFE, NOT JUST DEATH</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Lasting Power of Attorney (LPA)</a:t>
            </a:r>
            <a:endParaRPr lang="en-US" sz="3300" dirty="0"/>
          </a:p>
        </p:txBody>
      </p:sp>
      <p:sp>
        <p:nvSpPr>
          <p:cNvPr id="6" name="Shape 3"/>
          <p:cNvSpPr/>
          <p:nvPr/>
        </p:nvSpPr>
        <p:spPr>
          <a:xfrm>
            <a:off x="548640" y="1645920"/>
            <a:ext cx="11094415" cy="1188720"/>
          </a:xfrm>
          <a:prstGeom prst="roundRect">
            <a:avLst>
              <a:gd name="adj" fmla="val 6154"/>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828800"/>
            <a:ext cx="10545775" cy="868680"/>
          </a:xfrm>
          <a:prstGeom prst="rect">
            <a:avLst/>
          </a:prstGeom>
          <a:noFill/>
          <a:ln/>
        </p:spPr>
        <p:txBody>
          <a:bodyPr wrap="square" lIns="0" tIns="0" rIns="0" bIns="0" rtlCol="0" anchor="t"/>
          <a:lstStyle/>
          <a:p>
            <a:pPr marL="0" indent="0">
              <a:buNone/>
            </a:pPr>
            <a:r>
              <a:rPr lang="en-US" b="1" dirty="0">
                <a:solidFill>
                  <a:srgbClr val="0E3B34"/>
                </a:solidFill>
                <a:latin typeface="EB Garamond" pitchFamily="34" charset="0"/>
                <a:ea typeface="EB Garamond" pitchFamily="34" charset="-122"/>
                <a:cs typeface="EB Garamond" pitchFamily="34" charset="-120"/>
              </a:rPr>
              <a:t>A will deals with death. An LPA deals with LIFE  </a:t>
            </a:r>
            <a:r>
              <a:rPr lang="en-US" dirty="0">
                <a:solidFill>
                  <a:srgbClr val="1C2B27"/>
                </a:solidFill>
                <a:latin typeface="EB Garamond" pitchFamily="34" charset="0"/>
                <a:ea typeface="EB Garamond" pitchFamily="34" charset="-122"/>
                <a:cs typeface="EB Garamond" pitchFamily="34" charset="-120"/>
              </a:rPr>
              <a:t>— it lets someone you trust make decisions for you if you lose the ability to do so (e.g. dementia, stroke, serious illness, or being abroad/unconscious).</a:t>
            </a:r>
            <a:endParaRPr lang="en-US" dirty="0"/>
          </a:p>
        </p:txBody>
      </p:sp>
      <p:sp>
        <p:nvSpPr>
          <p:cNvPr id="8" name="Shape 5"/>
          <p:cNvSpPr/>
          <p:nvPr/>
        </p:nvSpPr>
        <p:spPr>
          <a:xfrm>
            <a:off x="548640" y="3063240"/>
            <a:ext cx="3515258" cy="2894798"/>
          </a:xfrm>
          <a:prstGeom prst="roundRect">
            <a:avLst>
              <a:gd name="adj" fmla="val 2909"/>
            </a:avLst>
          </a:prstGeom>
          <a:solidFill>
            <a:srgbClr val="FFFFFF"/>
          </a:solidFill>
          <a:ln/>
          <a:effectLst>
            <a:outerShdw blurRad="88900" dist="38100" dir="5400000" algn="bl" rotWithShape="0">
              <a:srgbClr val="000000">
                <a:alpha val="13000"/>
              </a:srgbClr>
            </a:outerShdw>
          </a:effectLst>
        </p:spPr>
        <p:txBody>
          <a:bodyPr/>
          <a:lstStyle/>
          <a:p>
            <a:endParaRPr lang="en-GB" sz="2400" dirty="0"/>
          </a:p>
        </p:txBody>
      </p:sp>
      <p:pic>
        <p:nvPicPr>
          <p:cNvPr id="9" name="Image 1" descr="preencoded.png"/>
          <p:cNvPicPr>
            <a:picLocks noChangeAspect="1"/>
          </p:cNvPicPr>
          <p:nvPr/>
        </p:nvPicPr>
        <p:blipFill>
          <a:blip r:embed="rId3"/>
          <a:stretch>
            <a:fillRect/>
          </a:stretch>
        </p:blipFill>
        <p:spPr>
          <a:xfrm>
            <a:off x="822960" y="3291840"/>
            <a:ext cx="457200" cy="457200"/>
          </a:xfrm>
          <a:prstGeom prst="rect">
            <a:avLst/>
          </a:prstGeom>
        </p:spPr>
      </p:pic>
      <p:sp>
        <p:nvSpPr>
          <p:cNvPr id="10" name="Text 6"/>
          <p:cNvSpPr/>
          <p:nvPr/>
        </p:nvSpPr>
        <p:spPr>
          <a:xfrm>
            <a:off x="822960" y="3822192"/>
            <a:ext cx="29666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Set it up while well</a:t>
            </a:r>
            <a:endParaRPr lang="en-US" sz="2000" dirty="0"/>
          </a:p>
        </p:txBody>
      </p:sp>
      <p:sp>
        <p:nvSpPr>
          <p:cNvPr id="11" name="Text 7"/>
          <p:cNvSpPr/>
          <p:nvPr/>
        </p:nvSpPr>
        <p:spPr>
          <a:xfrm>
            <a:off x="822960" y="4261104"/>
            <a:ext cx="2966618" cy="1234440"/>
          </a:xfrm>
          <a:prstGeom prst="rect">
            <a:avLst/>
          </a:prstGeom>
          <a:noFill/>
          <a:ln/>
        </p:spPr>
        <p:txBody>
          <a:bodyPr wrap="square" lIns="0" tIns="0" rIns="0" bIns="0" rtlCol="0" anchor="t"/>
          <a:lstStyle/>
          <a:p>
            <a:pPr marL="0" indent="0">
              <a:buNone/>
            </a:pPr>
            <a:r>
              <a:rPr lang="en-US" sz="2000" dirty="0">
                <a:latin typeface="EB Garamond" pitchFamily="34" charset="0"/>
                <a:ea typeface="EB Garamond" pitchFamily="34" charset="-122"/>
                <a:cs typeface="EB Garamond" pitchFamily="34" charset="-120"/>
              </a:rPr>
              <a:t>An LPA can ONLY be made while you still have mental capacity. Once capacity is lost, it’s too late — the family must go to court instead.</a:t>
            </a:r>
            <a:endParaRPr lang="en-US" sz="2000" dirty="0"/>
          </a:p>
        </p:txBody>
      </p:sp>
      <p:sp>
        <p:nvSpPr>
          <p:cNvPr id="12" name="Shape 8"/>
          <p:cNvSpPr/>
          <p:nvPr/>
        </p:nvSpPr>
        <p:spPr>
          <a:xfrm>
            <a:off x="4338218" y="3063240"/>
            <a:ext cx="3515258" cy="2894798"/>
          </a:xfrm>
          <a:prstGeom prst="roundRect">
            <a:avLst>
              <a:gd name="adj" fmla="val 2909"/>
            </a:avLst>
          </a:prstGeom>
          <a:solidFill>
            <a:srgbClr val="FFFFFF"/>
          </a:solidFill>
          <a:ln/>
          <a:effectLst>
            <a:outerShdw blurRad="88900" dist="38100" dir="5400000" algn="bl" rotWithShape="0">
              <a:srgbClr val="000000">
                <a:alpha val="13000"/>
              </a:srgbClr>
            </a:outerShdw>
          </a:effectLst>
        </p:spPr>
        <p:txBody>
          <a:bodyPr/>
          <a:lstStyle/>
          <a:p>
            <a:endParaRPr lang="en-GB" sz="2400" dirty="0"/>
          </a:p>
        </p:txBody>
      </p:sp>
      <p:pic>
        <p:nvPicPr>
          <p:cNvPr id="13" name="Image 2" descr="preencoded.png"/>
          <p:cNvPicPr>
            <a:picLocks noChangeAspect="1"/>
          </p:cNvPicPr>
          <p:nvPr/>
        </p:nvPicPr>
        <p:blipFill>
          <a:blip r:embed="rId3"/>
          <a:stretch>
            <a:fillRect/>
          </a:stretch>
        </p:blipFill>
        <p:spPr>
          <a:xfrm>
            <a:off x="4612538" y="3291840"/>
            <a:ext cx="457200" cy="457200"/>
          </a:xfrm>
          <a:prstGeom prst="rect">
            <a:avLst/>
          </a:prstGeom>
        </p:spPr>
      </p:pic>
      <p:sp>
        <p:nvSpPr>
          <p:cNvPr id="14" name="Text 9"/>
          <p:cNvSpPr/>
          <p:nvPr/>
        </p:nvSpPr>
        <p:spPr>
          <a:xfrm>
            <a:off x="4612538" y="3822192"/>
            <a:ext cx="29666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Two types</a:t>
            </a:r>
            <a:endParaRPr lang="en-US" sz="2000" dirty="0"/>
          </a:p>
        </p:txBody>
      </p:sp>
      <p:sp>
        <p:nvSpPr>
          <p:cNvPr id="15" name="Text 10"/>
          <p:cNvSpPr/>
          <p:nvPr/>
        </p:nvSpPr>
        <p:spPr>
          <a:xfrm>
            <a:off x="4612538" y="4261104"/>
            <a:ext cx="2966618" cy="1234440"/>
          </a:xfrm>
          <a:prstGeom prst="rect">
            <a:avLst/>
          </a:prstGeom>
          <a:noFill/>
          <a:ln/>
        </p:spPr>
        <p:txBody>
          <a:bodyPr wrap="square" lIns="0" tIns="0" rIns="0" bIns="0" rtlCol="0" anchor="t"/>
          <a:lstStyle/>
          <a:p>
            <a:pPr marL="0" indent="0">
              <a:buNone/>
            </a:pPr>
            <a:r>
              <a:rPr lang="en-US" sz="2000" dirty="0">
                <a:latin typeface="EB Garamond" pitchFamily="34" charset="0"/>
                <a:ea typeface="EB Garamond" pitchFamily="34" charset="-122"/>
                <a:cs typeface="EB Garamond" pitchFamily="34" charset="-120"/>
              </a:rPr>
              <a:t>One for property &amp; finances, one for health &amp; welfare. Ageing parents in particular should consider both.</a:t>
            </a:r>
            <a:endParaRPr lang="en-US" sz="2000" dirty="0"/>
          </a:p>
        </p:txBody>
      </p:sp>
      <p:sp>
        <p:nvSpPr>
          <p:cNvPr id="16" name="Shape 11"/>
          <p:cNvSpPr/>
          <p:nvPr/>
        </p:nvSpPr>
        <p:spPr>
          <a:xfrm>
            <a:off x="8127797" y="3063240"/>
            <a:ext cx="3515258" cy="2894798"/>
          </a:xfrm>
          <a:prstGeom prst="roundRect">
            <a:avLst>
              <a:gd name="adj" fmla="val 2909"/>
            </a:avLst>
          </a:prstGeom>
          <a:solidFill>
            <a:srgbClr val="FFFFFF"/>
          </a:solidFill>
          <a:ln/>
          <a:effectLst>
            <a:outerShdw blurRad="88900" dist="38100" dir="5400000" algn="bl" rotWithShape="0">
              <a:srgbClr val="000000">
                <a:alpha val="13000"/>
              </a:srgbClr>
            </a:outerShdw>
          </a:effectLst>
        </p:spPr>
        <p:txBody>
          <a:bodyPr/>
          <a:lstStyle/>
          <a:p>
            <a:endParaRPr lang="en-GB" sz="2400" dirty="0"/>
          </a:p>
        </p:txBody>
      </p:sp>
      <p:pic>
        <p:nvPicPr>
          <p:cNvPr id="17" name="Image 3" descr="preencoded.png"/>
          <p:cNvPicPr>
            <a:picLocks noChangeAspect="1"/>
          </p:cNvPicPr>
          <p:nvPr/>
        </p:nvPicPr>
        <p:blipFill>
          <a:blip r:embed="rId3"/>
          <a:stretch>
            <a:fillRect/>
          </a:stretch>
        </p:blipFill>
        <p:spPr>
          <a:xfrm>
            <a:off x="8402117" y="3291840"/>
            <a:ext cx="457200" cy="457200"/>
          </a:xfrm>
          <a:prstGeom prst="rect">
            <a:avLst/>
          </a:prstGeom>
        </p:spPr>
      </p:pic>
      <p:sp>
        <p:nvSpPr>
          <p:cNvPr id="18" name="Text 12"/>
          <p:cNvSpPr/>
          <p:nvPr/>
        </p:nvSpPr>
        <p:spPr>
          <a:xfrm>
            <a:off x="8402117" y="3822192"/>
            <a:ext cx="296661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Ends at death</a:t>
            </a:r>
            <a:endParaRPr lang="en-US" sz="2000" dirty="0"/>
          </a:p>
        </p:txBody>
      </p:sp>
      <p:sp>
        <p:nvSpPr>
          <p:cNvPr id="19" name="Text 13"/>
          <p:cNvSpPr/>
          <p:nvPr/>
        </p:nvSpPr>
        <p:spPr>
          <a:xfrm>
            <a:off x="8402117" y="4261104"/>
            <a:ext cx="2966618" cy="1234440"/>
          </a:xfrm>
          <a:prstGeom prst="rect">
            <a:avLst/>
          </a:prstGeom>
          <a:noFill/>
          <a:ln/>
        </p:spPr>
        <p:txBody>
          <a:bodyPr wrap="square" lIns="0" tIns="0" rIns="0" bIns="0" rtlCol="0" anchor="t"/>
          <a:lstStyle/>
          <a:p>
            <a:pPr marL="0" indent="0">
              <a:buNone/>
            </a:pPr>
            <a:r>
              <a:rPr lang="en-US" sz="2000" dirty="0">
                <a:latin typeface="EB Garamond" pitchFamily="34" charset="0"/>
                <a:ea typeface="EB Garamond" pitchFamily="34" charset="-122"/>
                <a:cs typeface="EB Garamond" pitchFamily="34" charset="-120"/>
              </a:rPr>
              <a:t>An LPA stops the moment a person dies — from then on, the will and executors take over.</a:t>
            </a:r>
            <a:endParaRPr lang="en-US" sz="2000" dirty="0"/>
          </a:p>
        </p:txBody>
      </p:sp>
      <p:sp>
        <p:nvSpPr>
          <p:cNvPr id="21" name="Text 14"/>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2" name="Text 1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106</a:t>
            </a:r>
            <a:endParaRPr lang="en-US" sz="105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LEARN FROM OTHERS’ MISTAKES</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Common downfalls to avoid</a:t>
            </a:r>
            <a:endParaRPr lang="en-US" sz="3300" dirty="0"/>
          </a:p>
        </p:txBody>
      </p:sp>
      <p:sp>
        <p:nvSpPr>
          <p:cNvPr id="6" name="Shape 3"/>
          <p:cNvSpPr/>
          <p:nvPr/>
        </p:nvSpPr>
        <p:spPr>
          <a:xfrm>
            <a:off x="594360" y="1810512"/>
            <a:ext cx="292608" cy="292608"/>
          </a:xfrm>
          <a:prstGeom prst="ellipse">
            <a:avLst/>
          </a:prstGeom>
          <a:solidFill>
            <a:srgbClr val="B23A3A"/>
          </a:solidFill>
          <a:ln/>
        </p:spPr>
        <p:txBody>
          <a:bodyPr/>
          <a:lstStyle/>
          <a:p>
            <a:endParaRPr lang="en-GB" sz="2000" dirty="0"/>
          </a:p>
        </p:txBody>
      </p:sp>
      <p:sp>
        <p:nvSpPr>
          <p:cNvPr id="7" name="Text 4"/>
          <p:cNvSpPr/>
          <p:nvPr/>
        </p:nvSpPr>
        <p:spPr>
          <a:xfrm>
            <a:off x="594360" y="1810512"/>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8" name="Text 5"/>
          <p:cNvSpPr/>
          <p:nvPr/>
        </p:nvSpPr>
        <p:spPr>
          <a:xfrm>
            <a:off x="1005840" y="1645920"/>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No will at all — leaving intestacy and disputes.</a:t>
            </a:r>
            <a:endParaRPr lang="en-US" sz="1600" dirty="0"/>
          </a:p>
        </p:txBody>
      </p:sp>
      <p:sp>
        <p:nvSpPr>
          <p:cNvPr id="9" name="Shape 6"/>
          <p:cNvSpPr/>
          <p:nvPr/>
        </p:nvSpPr>
        <p:spPr>
          <a:xfrm>
            <a:off x="6370168" y="1810512"/>
            <a:ext cx="292608" cy="292608"/>
          </a:xfrm>
          <a:prstGeom prst="ellipse">
            <a:avLst/>
          </a:prstGeom>
          <a:solidFill>
            <a:srgbClr val="B23A3A"/>
          </a:solidFill>
          <a:ln/>
        </p:spPr>
        <p:txBody>
          <a:bodyPr/>
          <a:lstStyle/>
          <a:p>
            <a:endParaRPr lang="en-GB" sz="2000" dirty="0"/>
          </a:p>
        </p:txBody>
      </p:sp>
      <p:sp>
        <p:nvSpPr>
          <p:cNvPr id="10" name="Text 7"/>
          <p:cNvSpPr/>
          <p:nvPr/>
        </p:nvSpPr>
        <p:spPr>
          <a:xfrm>
            <a:off x="6370168" y="1810512"/>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11" name="Text 8"/>
          <p:cNvSpPr/>
          <p:nvPr/>
        </p:nvSpPr>
        <p:spPr>
          <a:xfrm>
            <a:off x="6781648" y="1645920"/>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Relying on a Nikah-only marriage with no registration.</a:t>
            </a:r>
            <a:endParaRPr lang="en-US" sz="1600" dirty="0"/>
          </a:p>
        </p:txBody>
      </p:sp>
      <p:sp>
        <p:nvSpPr>
          <p:cNvPr id="12" name="Shape 9"/>
          <p:cNvSpPr/>
          <p:nvPr/>
        </p:nvSpPr>
        <p:spPr>
          <a:xfrm>
            <a:off x="594360" y="2478024"/>
            <a:ext cx="292608" cy="292608"/>
          </a:xfrm>
          <a:prstGeom prst="ellipse">
            <a:avLst/>
          </a:prstGeom>
          <a:solidFill>
            <a:srgbClr val="B23A3A"/>
          </a:solidFill>
          <a:ln/>
        </p:spPr>
        <p:txBody>
          <a:bodyPr/>
          <a:lstStyle/>
          <a:p>
            <a:endParaRPr lang="en-GB" sz="2000" dirty="0"/>
          </a:p>
        </p:txBody>
      </p:sp>
      <p:sp>
        <p:nvSpPr>
          <p:cNvPr id="13" name="Text 10"/>
          <p:cNvSpPr/>
          <p:nvPr/>
        </p:nvSpPr>
        <p:spPr>
          <a:xfrm>
            <a:off x="594360" y="2478024"/>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14" name="Text 11"/>
          <p:cNvSpPr/>
          <p:nvPr/>
        </p:nvSpPr>
        <p:spPr>
          <a:xfrm>
            <a:off x="1005840" y="2313432"/>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Leaving the home as joint tenancy, cutting out heirs.</a:t>
            </a:r>
            <a:endParaRPr lang="en-US" sz="1600" dirty="0"/>
          </a:p>
        </p:txBody>
      </p:sp>
      <p:sp>
        <p:nvSpPr>
          <p:cNvPr id="15" name="Shape 12"/>
          <p:cNvSpPr/>
          <p:nvPr/>
        </p:nvSpPr>
        <p:spPr>
          <a:xfrm>
            <a:off x="6370168" y="2478024"/>
            <a:ext cx="292608" cy="292608"/>
          </a:xfrm>
          <a:prstGeom prst="ellipse">
            <a:avLst/>
          </a:prstGeom>
          <a:solidFill>
            <a:srgbClr val="B23A3A"/>
          </a:solidFill>
          <a:ln/>
        </p:spPr>
        <p:txBody>
          <a:bodyPr/>
          <a:lstStyle/>
          <a:p>
            <a:endParaRPr lang="en-GB" sz="2000" dirty="0"/>
          </a:p>
        </p:txBody>
      </p:sp>
      <p:sp>
        <p:nvSpPr>
          <p:cNvPr id="16" name="Text 13"/>
          <p:cNvSpPr/>
          <p:nvPr/>
        </p:nvSpPr>
        <p:spPr>
          <a:xfrm>
            <a:off x="6370168" y="2478024"/>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17" name="Text 14"/>
          <p:cNvSpPr/>
          <p:nvPr/>
        </p:nvSpPr>
        <p:spPr>
          <a:xfrm>
            <a:off x="6781648" y="2313432"/>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A typed/e-signed will that was never printed &amp; witnessed.</a:t>
            </a:r>
            <a:endParaRPr lang="en-US" sz="1600" dirty="0"/>
          </a:p>
        </p:txBody>
      </p:sp>
      <p:sp>
        <p:nvSpPr>
          <p:cNvPr id="18" name="Shape 15"/>
          <p:cNvSpPr/>
          <p:nvPr/>
        </p:nvSpPr>
        <p:spPr>
          <a:xfrm>
            <a:off x="594360" y="3145536"/>
            <a:ext cx="292608" cy="292608"/>
          </a:xfrm>
          <a:prstGeom prst="ellipse">
            <a:avLst/>
          </a:prstGeom>
          <a:solidFill>
            <a:srgbClr val="B23A3A"/>
          </a:solidFill>
          <a:ln/>
        </p:spPr>
        <p:txBody>
          <a:bodyPr/>
          <a:lstStyle/>
          <a:p>
            <a:endParaRPr lang="en-GB" sz="2000" dirty="0"/>
          </a:p>
        </p:txBody>
      </p:sp>
      <p:sp>
        <p:nvSpPr>
          <p:cNvPr id="19" name="Text 16"/>
          <p:cNvSpPr/>
          <p:nvPr/>
        </p:nvSpPr>
        <p:spPr>
          <a:xfrm>
            <a:off x="594360" y="3145536"/>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20" name="Text 17"/>
          <p:cNvSpPr/>
          <p:nvPr/>
        </p:nvSpPr>
        <p:spPr>
          <a:xfrm>
            <a:off x="1005840" y="2980944"/>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Witnesses who are heirs (or married to heirs) — gift voided.</a:t>
            </a:r>
            <a:endParaRPr lang="en-US" sz="1600" dirty="0"/>
          </a:p>
        </p:txBody>
      </p:sp>
      <p:sp>
        <p:nvSpPr>
          <p:cNvPr id="21" name="Shape 18"/>
          <p:cNvSpPr/>
          <p:nvPr/>
        </p:nvSpPr>
        <p:spPr>
          <a:xfrm>
            <a:off x="6370168" y="3145536"/>
            <a:ext cx="292608" cy="292608"/>
          </a:xfrm>
          <a:prstGeom prst="ellipse">
            <a:avLst/>
          </a:prstGeom>
          <a:solidFill>
            <a:srgbClr val="B23A3A"/>
          </a:solidFill>
          <a:ln/>
        </p:spPr>
        <p:txBody>
          <a:bodyPr/>
          <a:lstStyle/>
          <a:p>
            <a:endParaRPr lang="en-GB" sz="2000" dirty="0"/>
          </a:p>
        </p:txBody>
      </p:sp>
      <p:sp>
        <p:nvSpPr>
          <p:cNvPr id="22" name="Text 19"/>
          <p:cNvSpPr/>
          <p:nvPr/>
        </p:nvSpPr>
        <p:spPr>
          <a:xfrm>
            <a:off x="6370168" y="3145536"/>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23" name="Text 20"/>
          <p:cNvSpPr/>
          <p:nvPr/>
        </p:nvSpPr>
        <p:spPr>
          <a:xfrm>
            <a:off x="6781648" y="2980944"/>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‘Gifting’ the house but still living there rent-free.</a:t>
            </a:r>
            <a:endParaRPr lang="en-US" sz="1600" dirty="0"/>
          </a:p>
        </p:txBody>
      </p:sp>
      <p:sp>
        <p:nvSpPr>
          <p:cNvPr id="24" name="Shape 21"/>
          <p:cNvSpPr/>
          <p:nvPr/>
        </p:nvSpPr>
        <p:spPr>
          <a:xfrm>
            <a:off x="594360" y="3813048"/>
            <a:ext cx="292608" cy="292608"/>
          </a:xfrm>
          <a:prstGeom prst="ellipse">
            <a:avLst/>
          </a:prstGeom>
          <a:solidFill>
            <a:srgbClr val="B23A3A"/>
          </a:solidFill>
          <a:ln/>
        </p:spPr>
        <p:txBody>
          <a:bodyPr/>
          <a:lstStyle/>
          <a:p>
            <a:endParaRPr lang="en-GB" sz="2000" dirty="0"/>
          </a:p>
        </p:txBody>
      </p:sp>
      <p:sp>
        <p:nvSpPr>
          <p:cNvPr id="25" name="Text 22"/>
          <p:cNvSpPr/>
          <p:nvPr/>
        </p:nvSpPr>
        <p:spPr>
          <a:xfrm>
            <a:off x="594360" y="3813048"/>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26" name="Text 23"/>
          <p:cNvSpPr/>
          <p:nvPr/>
        </p:nvSpPr>
        <p:spPr>
          <a:xfrm>
            <a:off x="1005840" y="3648456"/>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No simultaneous-death clause for couples.</a:t>
            </a:r>
            <a:endParaRPr lang="en-US" sz="1600" dirty="0"/>
          </a:p>
        </p:txBody>
      </p:sp>
      <p:sp>
        <p:nvSpPr>
          <p:cNvPr id="27" name="Shape 24"/>
          <p:cNvSpPr/>
          <p:nvPr/>
        </p:nvSpPr>
        <p:spPr>
          <a:xfrm>
            <a:off x="6370168" y="3813048"/>
            <a:ext cx="292608" cy="292608"/>
          </a:xfrm>
          <a:prstGeom prst="ellipse">
            <a:avLst/>
          </a:prstGeom>
          <a:solidFill>
            <a:srgbClr val="B23A3A"/>
          </a:solidFill>
          <a:ln/>
        </p:spPr>
        <p:txBody>
          <a:bodyPr/>
          <a:lstStyle/>
          <a:p>
            <a:endParaRPr lang="en-GB" sz="2000" dirty="0"/>
          </a:p>
        </p:txBody>
      </p:sp>
      <p:sp>
        <p:nvSpPr>
          <p:cNvPr id="28" name="Text 25"/>
          <p:cNvSpPr/>
          <p:nvPr/>
        </p:nvSpPr>
        <p:spPr>
          <a:xfrm>
            <a:off x="6370168" y="3813048"/>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29" name="Text 26"/>
          <p:cNvSpPr/>
          <p:nvPr/>
        </p:nvSpPr>
        <p:spPr>
          <a:xfrm>
            <a:off x="6781648" y="3648456"/>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Forgetting IHT on a property-rich estate — forced home sale.</a:t>
            </a:r>
            <a:endParaRPr lang="en-US" sz="1600" dirty="0"/>
          </a:p>
        </p:txBody>
      </p:sp>
      <p:sp>
        <p:nvSpPr>
          <p:cNvPr id="30" name="Shape 27"/>
          <p:cNvSpPr/>
          <p:nvPr/>
        </p:nvSpPr>
        <p:spPr>
          <a:xfrm>
            <a:off x="594360" y="4480560"/>
            <a:ext cx="292608" cy="292608"/>
          </a:xfrm>
          <a:prstGeom prst="ellipse">
            <a:avLst/>
          </a:prstGeom>
          <a:solidFill>
            <a:srgbClr val="B23A3A"/>
          </a:solidFill>
          <a:ln/>
        </p:spPr>
        <p:txBody>
          <a:bodyPr/>
          <a:lstStyle/>
          <a:p>
            <a:endParaRPr lang="en-GB" sz="2000" dirty="0"/>
          </a:p>
        </p:txBody>
      </p:sp>
      <p:sp>
        <p:nvSpPr>
          <p:cNvPr id="31" name="Text 28"/>
          <p:cNvSpPr/>
          <p:nvPr/>
        </p:nvSpPr>
        <p:spPr>
          <a:xfrm>
            <a:off x="594360" y="4480560"/>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32" name="Text 29"/>
          <p:cNvSpPr/>
          <p:nvPr/>
        </p:nvSpPr>
        <p:spPr>
          <a:xfrm>
            <a:off x="1005840" y="4315968"/>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Naming no executor — causing delay and court costs.</a:t>
            </a:r>
            <a:endParaRPr lang="en-US" sz="1600" dirty="0"/>
          </a:p>
        </p:txBody>
      </p:sp>
      <p:sp>
        <p:nvSpPr>
          <p:cNvPr id="33" name="Shape 30"/>
          <p:cNvSpPr/>
          <p:nvPr/>
        </p:nvSpPr>
        <p:spPr>
          <a:xfrm>
            <a:off x="6370168" y="4480560"/>
            <a:ext cx="292608" cy="292608"/>
          </a:xfrm>
          <a:prstGeom prst="ellipse">
            <a:avLst/>
          </a:prstGeom>
          <a:solidFill>
            <a:srgbClr val="B23A3A"/>
          </a:solidFill>
          <a:ln/>
        </p:spPr>
        <p:txBody>
          <a:bodyPr/>
          <a:lstStyle/>
          <a:p>
            <a:endParaRPr lang="en-GB" sz="2000" dirty="0"/>
          </a:p>
        </p:txBody>
      </p:sp>
      <p:sp>
        <p:nvSpPr>
          <p:cNvPr id="34" name="Text 31"/>
          <p:cNvSpPr/>
          <p:nvPr/>
        </p:nvSpPr>
        <p:spPr>
          <a:xfrm>
            <a:off x="6370168" y="4480560"/>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35" name="Text 32"/>
          <p:cNvSpPr/>
          <p:nvPr/>
        </p:nvSpPr>
        <p:spPr>
          <a:xfrm>
            <a:off x="6781648" y="4315968"/>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Hiding assets/paperwork from heirs (oppression + disputes).</a:t>
            </a:r>
            <a:endParaRPr lang="en-US" sz="1600" dirty="0"/>
          </a:p>
        </p:txBody>
      </p:sp>
      <p:sp>
        <p:nvSpPr>
          <p:cNvPr id="36" name="Shape 33"/>
          <p:cNvSpPr/>
          <p:nvPr/>
        </p:nvSpPr>
        <p:spPr>
          <a:xfrm>
            <a:off x="594360" y="5148072"/>
            <a:ext cx="292608" cy="292608"/>
          </a:xfrm>
          <a:prstGeom prst="ellipse">
            <a:avLst/>
          </a:prstGeom>
          <a:solidFill>
            <a:srgbClr val="B23A3A"/>
          </a:solidFill>
          <a:ln/>
        </p:spPr>
        <p:txBody>
          <a:bodyPr/>
          <a:lstStyle/>
          <a:p>
            <a:endParaRPr lang="en-GB" sz="2000" dirty="0"/>
          </a:p>
        </p:txBody>
      </p:sp>
      <p:sp>
        <p:nvSpPr>
          <p:cNvPr id="37" name="Text 34"/>
          <p:cNvSpPr/>
          <p:nvPr/>
        </p:nvSpPr>
        <p:spPr>
          <a:xfrm>
            <a:off x="594360" y="5148072"/>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38" name="Text 35"/>
          <p:cNvSpPr/>
          <p:nvPr/>
        </p:nvSpPr>
        <p:spPr>
          <a:xfrm>
            <a:off x="1005840" y="4983480"/>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Vague wording (‘distribute Islamically’) with no mechanism.</a:t>
            </a:r>
            <a:endParaRPr lang="en-US" sz="1600" dirty="0"/>
          </a:p>
        </p:txBody>
      </p:sp>
      <p:sp>
        <p:nvSpPr>
          <p:cNvPr id="39" name="Shape 36"/>
          <p:cNvSpPr/>
          <p:nvPr/>
        </p:nvSpPr>
        <p:spPr>
          <a:xfrm>
            <a:off x="6370168" y="5148072"/>
            <a:ext cx="292608" cy="292608"/>
          </a:xfrm>
          <a:prstGeom prst="ellipse">
            <a:avLst/>
          </a:prstGeom>
          <a:solidFill>
            <a:srgbClr val="B23A3A"/>
          </a:solidFill>
          <a:ln/>
        </p:spPr>
        <p:txBody>
          <a:bodyPr/>
          <a:lstStyle/>
          <a:p>
            <a:endParaRPr lang="en-GB" sz="2000" dirty="0"/>
          </a:p>
        </p:txBody>
      </p:sp>
      <p:sp>
        <p:nvSpPr>
          <p:cNvPr id="40" name="Text 37"/>
          <p:cNvSpPr/>
          <p:nvPr/>
        </p:nvSpPr>
        <p:spPr>
          <a:xfrm>
            <a:off x="6370168" y="5148072"/>
            <a:ext cx="292608" cy="292608"/>
          </a:xfrm>
          <a:prstGeom prst="rect">
            <a:avLst/>
          </a:prstGeom>
          <a:noFill/>
          <a:ln/>
        </p:spPr>
        <p:txBody>
          <a:bodyPr wrap="square" lIns="0" tIns="0" rIns="0" bIns="0" rtlCol="0" anchor="ctr"/>
          <a:lstStyle/>
          <a:p>
            <a:pPr marL="0" indent="0" algn="ctr">
              <a:buNone/>
            </a:pPr>
            <a:r>
              <a:rPr lang="en-US" sz="1400" b="1" dirty="0">
                <a:solidFill>
                  <a:srgbClr val="FFFFFF"/>
                </a:solidFill>
              </a:rPr>
              <a:t>✗</a:t>
            </a:r>
            <a:endParaRPr lang="en-US" sz="1400" dirty="0"/>
          </a:p>
        </p:txBody>
      </p:sp>
      <p:sp>
        <p:nvSpPr>
          <p:cNvPr id="41" name="Text 38"/>
          <p:cNvSpPr/>
          <p:nvPr/>
        </p:nvSpPr>
        <p:spPr>
          <a:xfrm>
            <a:off x="6781648" y="4983480"/>
            <a:ext cx="4815688" cy="621792"/>
          </a:xfrm>
          <a:prstGeom prst="rect">
            <a:avLst/>
          </a:prstGeom>
          <a:noFill/>
          <a:ln/>
        </p:spPr>
        <p:txBody>
          <a:bodyPr wrap="square" lIns="0" tIns="0" rIns="0" bIns="0" rtlCol="0" anchor="ctr"/>
          <a:lstStyle/>
          <a:p>
            <a:pPr marL="0" indent="0">
              <a:buNone/>
            </a:pPr>
            <a:r>
              <a:rPr lang="en-US" sz="1600" dirty="0">
                <a:solidFill>
                  <a:srgbClr val="1C2B27"/>
                </a:solidFill>
                <a:latin typeface="EB Garamond" pitchFamily="34" charset="0"/>
                <a:ea typeface="EB Garamond" pitchFamily="34" charset="-122"/>
                <a:cs typeface="EB Garamond" pitchFamily="34" charset="-120"/>
              </a:rPr>
              <a:t>Writing it once and never reviewing it.</a:t>
            </a:r>
            <a:endParaRPr lang="en-US" sz="1600" dirty="0"/>
          </a:p>
        </p:txBody>
      </p:sp>
      <p:sp>
        <p:nvSpPr>
          <p:cNvPr id="43" name="Text 39"/>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44" name="Text 40"/>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107</a:t>
            </a:r>
            <a:endParaRPr lang="en-US" sz="105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PRACTITIONER WISDOM</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Ten tips for a strong will</a:t>
            </a:r>
            <a:endParaRPr lang="en-US" sz="3300" dirty="0"/>
          </a:p>
        </p:txBody>
      </p:sp>
      <p:sp>
        <p:nvSpPr>
          <p:cNvPr id="6" name="Shape 3"/>
          <p:cNvSpPr/>
          <p:nvPr/>
        </p:nvSpPr>
        <p:spPr>
          <a:xfrm>
            <a:off x="548640" y="164592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7" name="Shape 4"/>
          <p:cNvSpPr/>
          <p:nvPr/>
        </p:nvSpPr>
        <p:spPr>
          <a:xfrm>
            <a:off x="731520" y="1783080"/>
            <a:ext cx="438912" cy="438912"/>
          </a:xfrm>
          <a:prstGeom prst="ellipse">
            <a:avLst/>
          </a:prstGeom>
          <a:solidFill>
            <a:srgbClr val="0E3B34"/>
          </a:solidFill>
          <a:ln/>
        </p:spPr>
        <p:txBody>
          <a:bodyPr/>
          <a:lstStyle/>
          <a:p>
            <a:endParaRPr lang="en-GB" sz="2400" dirty="0"/>
          </a:p>
        </p:txBody>
      </p:sp>
      <p:sp>
        <p:nvSpPr>
          <p:cNvPr id="8" name="Text 5"/>
          <p:cNvSpPr/>
          <p:nvPr/>
        </p:nvSpPr>
        <p:spPr>
          <a:xfrm>
            <a:off x="731520" y="178308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a:t>
            </a:r>
            <a:endParaRPr lang="en-US" sz="2000" dirty="0"/>
          </a:p>
        </p:txBody>
      </p:sp>
      <p:sp>
        <p:nvSpPr>
          <p:cNvPr id="9" name="Text 6"/>
          <p:cNvSpPr/>
          <p:nvPr/>
        </p:nvSpPr>
        <p:spPr>
          <a:xfrm>
            <a:off x="1325880" y="164592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Choose your executors carefully.</a:t>
            </a:r>
            <a:endParaRPr lang="en-US" dirty="0"/>
          </a:p>
        </p:txBody>
      </p:sp>
      <p:sp>
        <p:nvSpPr>
          <p:cNvPr id="10" name="Shape 7"/>
          <p:cNvSpPr/>
          <p:nvPr/>
        </p:nvSpPr>
        <p:spPr>
          <a:xfrm>
            <a:off x="6324448" y="164592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1" name="Shape 8"/>
          <p:cNvSpPr/>
          <p:nvPr/>
        </p:nvSpPr>
        <p:spPr>
          <a:xfrm>
            <a:off x="6507328" y="1783080"/>
            <a:ext cx="438912" cy="438912"/>
          </a:xfrm>
          <a:prstGeom prst="ellipse">
            <a:avLst/>
          </a:prstGeom>
          <a:solidFill>
            <a:srgbClr val="2C7A6B"/>
          </a:solidFill>
          <a:ln/>
        </p:spPr>
        <p:txBody>
          <a:bodyPr/>
          <a:lstStyle/>
          <a:p>
            <a:endParaRPr lang="en-GB" sz="2400" dirty="0"/>
          </a:p>
        </p:txBody>
      </p:sp>
      <p:sp>
        <p:nvSpPr>
          <p:cNvPr id="12" name="Text 9"/>
          <p:cNvSpPr/>
          <p:nvPr/>
        </p:nvSpPr>
        <p:spPr>
          <a:xfrm>
            <a:off x="6507328" y="178308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2</a:t>
            </a:r>
            <a:endParaRPr lang="en-US" sz="2000" dirty="0"/>
          </a:p>
        </p:txBody>
      </p:sp>
      <p:sp>
        <p:nvSpPr>
          <p:cNvPr id="13" name="Text 10"/>
          <p:cNvSpPr/>
          <p:nvPr/>
        </p:nvSpPr>
        <p:spPr>
          <a:xfrm>
            <a:off x="7101688" y="164592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Choose guardians on practical grounds.</a:t>
            </a:r>
            <a:endParaRPr lang="en-US" dirty="0"/>
          </a:p>
        </p:txBody>
      </p:sp>
      <p:sp>
        <p:nvSpPr>
          <p:cNvPr id="14" name="Shape 11"/>
          <p:cNvSpPr/>
          <p:nvPr/>
        </p:nvSpPr>
        <p:spPr>
          <a:xfrm>
            <a:off x="548640" y="242316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5" name="Shape 12"/>
          <p:cNvSpPr/>
          <p:nvPr/>
        </p:nvSpPr>
        <p:spPr>
          <a:xfrm>
            <a:off x="731520" y="2560320"/>
            <a:ext cx="438912" cy="438912"/>
          </a:xfrm>
          <a:prstGeom prst="ellipse">
            <a:avLst/>
          </a:prstGeom>
          <a:solidFill>
            <a:srgbClr val="0E3B34"/>
          </a:solidFill>
          <a:ln/>
        </p:spPr>
        <p:txBody>
          <a:bodyPr/>
          <a:lstStyle/>
          <a:p>
            <a:endParaRPr lang="en-GB" sz="2400" dirty="0"/>
          </a:p>
        </p:txBody>
      </p:sp>
      <p:sp>
        <p:nvSpPr>
          <p:cNvPr id="16" name="Text 13"/>
          <p:cNvSpPr/>
          <p:nvPr/>
        </p:nvSpPr>
        <p:spPr>
          <a:xfrm>
            <a:off x="731520" y="256032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3</a:t>
            </a:r>
            <a:endParaRPr lang="en-US" sz="2000" dirty="0"/>
          </a:p>
        </p:txBody>
      </p:sp>
      <p:sp>
        <p:nvSpPr>
          <p:cNvPr id="17" name="Text 14"/>
          <p:cNvSpPr/>
          <p:nvPr/>
        </p:nvSpPr>
        <p:spPr>
          <a:xfrm>
            <a:off x="1325880" y="242316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Express your Islamic funeral wishes clearly.</a:t>
            </a:r>
            <a:endParaRPr lang="en-US" dirty="0"/>
          </a:p>
        </p:txBody>
      </p:sp>
      <p:sp>
        <p:nvSpPr>
          <p:cNvPr id="18" name="Shape 15"/>
          <p:cNvSpPr/>
          <p:nvPr/>
        </p:nvSpPr>
        <p:spPr>
          <a:xfrm>
            <a:off x="6324448" y="242316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9" name="Shape 16"/>
          <p:cNvSpPr/>
          <p:nvPr/>
        </p:nvSpPr>
        <p:spPr>
          <a:xfrm>
            <a:off x="6507328" y="2560320"/>
            <a:ext cx="438912" cy="438912"/>
          </a:xfrm>
          <a:prstGeom prst="ellipse">
            <a:avLst/>
          </a:prstGeom>
          <a:solidFill>
            <a:srgbClr val="2C7A6B"/>
          </a:solidFill>
          <a:ln/>
        </p:spPr>
        <p:txBody>
          <a:bodyPr/>
          <a:lstStyle/>
          <a:p>
            <a:endParaRPr lang="en-GB" sz="2400" dirty="0"/>
          </a:p>
        </p:txBody>
      </p:sp>
      <p:sp>
        <p:nvSpPr>
          <p:cNvPr id="20" name="Text 17"/>
          <p:cNvSpPr/>
          <p:nvPr/>
        </p:nvSpPr>
        <p:spPr>
          <a:xfrm>
            <a:off x="6507328" y="256032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4</a:t>
            </a:r>
            <a:endParaRPr lang="en-US" sz="2000" dirty="0"/>
          </a:p>
        </p:txBody>
      </p:sp>
      <p:sp>
        <p:nvSpPr>
          <p:cNvPr id="21" name="Text 18"/>
          <p:cNvSpPr/>
          <p:nvPr/>
        </p:nvSpPr>
        <p:spPr>
          <a:xfrm>
            <a:off x="7101688" y="242316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Decide your legacies from the one-third.</a:t>
            </a:r>
            <a:endParaRPr lang="en-US" dirty="0"/>
          </a:p>
        </p:txBody>
      </p:sp>
      <p:sp>
        <p:nvSpPr>
          <p:cNvPr id="22" name="Shape 19"/>
          <p:cNvSpPr/>
          <p:nvPr/>
        </p:nvSpPr>
        <p:spPr>
          <a:xfrm>
            <a:off x="548640" y="320040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23" name="Shape 20"/>
          <p:cNvSpPr/>
          <p:nvPr/>
        </p:nvSpPr>
        <p:spPr>
          <a:xfrm>
            <a:off x="731520" y="3337560"/>
            <a:ext cx="438912" cy="438912"/>
          </a:xfrm>
          <a:prstGeom prst="ellipse">
            <a:avLst/>
          </a:prstGeom>
          <a:solidFill>
            <a:srgbClr val="0E3B34"/>
          </a:solidFill>
          <a:ln/>
        </p:spPr>
        <p:txBody>
          <a:bodyPr/>
          <a:lstStyle/>
          <a:p>
            <a:endParaRPr lang="en-GB" sz="2400" dirty="0"/>
          </a:p>
        </p:txBody>
      </p:sp>
      <p:sp>
        <p:nvSpPr>
          <p:cNvPr id="24" name="Text 21"/>
          <p:cNvSpPr/>
          <p:nvPr/>
        </p:nvSpPr>
        <p:spPr>
          <a:xfrm>
            <a:off x="731520" y="333756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5</a:t>
            </a:r>
            <a:endParaRPr lang="en-US" sz="2000" dirty="0"/>
          </a:p>
        </p:txBody>
      </p:sp>
      <p:sp>
        <p:nvSpPr>
          <p:cNvPr id="25" name="Text 22"/>
          <p:cNvSpPr/>
          <p:nvPr/>
        </p:nvSpPr>
        <p:spPr>
          <a:xfrm>
            <a:off x="1325880" y="320040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Think about threats to your estate — and trusts.</a:t>
            </a:r>
            <a:endParaRPr lang="en-US" dirty="0"/>
          </a:p>
        </p:txBody>
      </p:sp>
      <p:sp>
        <p:nvSpPr>
          <p:cNvPr id="26" name="Shape 23"/>
          <p:cNvSpPr/>
          <p:nvPr/>
        </p:nvSpPr>
        <p:spPr>
          <a:xfrm>
            <a:off x="6324448" y="320040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27" name="Shape 24"/>
          <p:cNvSpPr/>
          <p:nvPr/>
        </p:nvSpPr>
        <p:spPr>
          <a:xfrm>
            <a:off x="6507328" y="3337560"/>
            <a:ext cx="438912" cy="438912"/>
          </a:xfrm>
          <a:prstGeom prst="ellipse">
            <a:avLst/>
          </a:prstGeom>
          <a:solidFill>
            <a:srgbClr val="2C7A6B"/>
          </a:solidFill>
          <a:ln/>
        </p:spPr>
        <p:txBody>
          <a:bodyPr/>
          <a:lstStyle/>
          <a:p>
            <a:endParaRPr lang="en-GB" sz="2400" dirty="0"/>
          </a:p>
        </p:txBody>
      </p:sp>
      <p:sp>
        <p:nvSpPr>
          <p:cNvPr id="28" name="Text 25"/>
          <p:cNvSpPr/>
          <p:nvPr/>
        </p:nvSpPr>
        <p:spPr>
          <a:xfrm>
            <a:off x="6507328" y="333756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6</a:t>
            </a:r>
            <a:endParaRPr lang="en-US" sz="2000" dirty="0"/>
          </a:p>
        </p:txBody>
      </p:sp>
      <p:sp>
        <p:nvSpPr>
          <p:cNvPr id="29" name="Text 26"/>
          <p:cNvSpPr/>
          <p:nvPr/>
        </p:nvSpPr>
        <p:spPr>
          <a:xfrm>
            <a:off x="7101688" y="320040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Plan for your inheritance tax liability.</a:t>
            </a:r>
            <a:endParaRPr lang="en-US" dirty="0"/>
          </a:p>
        </p:txBody>
      </p:sp>
      <p:sp>
        <p:nvSpPr>
          <p:cNvPr id="30" name="Shape 27"/>
          <p:cNvSpPr/>
          <p:nvPr/>
        </p:nvSpPr>
        <p:spPr>
          <a:xfrm>
            <a:off x="548640" y="397764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31" name="Shape 28"/>
          <p:cNvSpPr/>
          <p:nvPr/>
        </p:nvSpPr>
        <p:spPr>
          <a:xfrm>
            <a:off x="731520" y="4114800"/>
            <a:ext cx="438912" cy="438912"/>
          </a:xfrm>
          <a:prstGeom prst="ellipse">
            <a:avLst/>
          </a:prstGeom>
          <a:solidFill>
            <a:srgbClr val="0E3B34"/>
          </a:solidFill>
          <a:ln/>
        </p:spPr>
        <p:txBody>
          <a:bodyPr/>
          <a:lstStyle/>
          <a:p>
            <a:endParaRPr lang="en-GB" sz="2400" dirty="0"/>
          </a:p>
        </p:txBody>
      </p:sp>
      <p:sp>
        <p:nvSpPr>
          <p:cNvPr id="32" name="Text 29"/>
          <p:cNvSpPr/>
          <p:nvPr/>
        </p:nvSpPr>
        <p:spPr>
          <a:xfrm>
            <a:off x="731520" y="411480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7</a:t>
            </a:r>
            <a:endParaRPr lang="en-US" sz="2000" dirty="0"/>
          </a:p>
        </p:txBody>
      </p:sp>
      <p:sp>
        <p:nvSpPr>
          <p:cNvPr id="33" name="Text 30"/>
          <p:cNvSpPr/>
          <p:nvPr/>
        </p:nvSpPr>
        <p:spPr>
          <a:xfrm>
            <a:off x="1325880" y="397764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Review your will every 3–5 years.</a:t>
            </a:r>
            <a:endParaRPr lang="en-US" dirty="0"/>
          </a:p>
        </p:txBody>
      </p:sp>
      <p:sp>
        <p:nvSpPr>
          <p:cNvPr id="34" name="Shape 31"/>
          <p:cNvSpPr/>
          <p:nvPr/>
        </p:nvSpPr>
        <p:spPr>
          <a:xfrm>
            <a:off x="6324448" y="397764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35" name="Shape 32"/>
          <p:cNvSpPr/>
          <p:nvPr/>
        </p:nvSpPr>
        <p:spPr>
          <a:xfrm>
            <a:off x="6507328" y="4114800"/>
            <a:ext cx="438912" cy="438912"/>
          </a:xfrm>
          <a:prstGeom prst="ellipse">
            <a:avLst/>
          </a:prstGeom>
          <a:solidFill>
            <a:srgbClr val="2C7A6B"/>
          </a:solidFill>
          <a:ln/>
        </p:spPr>
        <p:txBody>
          <a:bodyPr/>
          <a:lstStyle/>
          <a:p>
            <a:endParaRPr lang="en-GB" sz="2400" dirty="0"/>
          </a:p>
        </p:txBody>
      </p:sp>
      <p:sp>
        <p:nvSpPr>
          <p:cNvPr id="36" name="Text 33"/>
          <p:cNvSpPr/>
          <p:nvPr/>
        </p:nvSpPr>
        <p:spPr>
          <a:xfrm>
            <a:off x="6507328" y="411480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8</a:t>
            </a:r>
            <a:endParaRPr lang="en-US" sz="2000" dirty="0"/>
          </a:p>
        </p:txBody>
      </p:sp>
      <p:sp>
        <p:nvSpPr>
          <p:cNvPr id="37" name="Text 34"/>
          <p:cNvSpPr/>
          <p:nvPr/>
        </p:nvSpPr>
        <p:spPr>
          <a:xfrm>
            <a:off x="7101688" y="397764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Make sure it’s executed (signed/witnessed) correctly.</a:t>
            </a:r>
            <a:endParaRPr lang="en-US" dirty="0"/>
          </a:p>
        </p:txBody>
      </p:sp>
      <p:sp>
        <p:nvSpPr>
          <p:cNvPr id="38" name="Shape 35"/>
          <p:cNvSpPr/>
          <p:nvPr/>
        </p:nvSpPr>
        <p:spPr>
          <a:xfrm>
            <a:off x="548640" y="475488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39" name="Shape 36"/>
          <p:cNvSpPr/>
          <p:nvPr/>
        </p:nvSpPr>
        <p:spPr>
          <a:xfrm>
            <a:off x="731520" y="4892040"/>
            <a:ext cx="438912" cy="438912"/>
          </a:xfrm>
          <a:prstGeom prst="ellipse">
            <a:avLst/>
          </a:prstGeom>
          <a:solidFill>
            <a:srgbClr val="0E3B34"/>
          </a:solidFill>
          <a:ln/>
        </p:spPr>
        <p:txBody>
          <a:bodyPr/>
          <a:lstStyle/>
          <a:p>
            <a:endParaRPr lang="en-GB" sz="2400" dirty="0"/>
          </a:p>
        </p:txBody>
      </p:sp>
      <p:sp>
        <p:nvSpPr>
          <p:cNvPr id="40" name="Text 37"/>
          <p:cNvSpPr/>
          <p:nvPr/>
        </p:nvSpPr>
        <p:spPr>
          <a:xfrm>
            <a:off x="731520" y="489204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9</a:t>
            </a:r>
            <a:endParaRPr lang="en-US" sz="2000" dirty="0"/>
          </a:p>
        </p:txBody>
      </p:sp>
      <p:sp>
        <p:nvSpPr>
          <p:cNvPr id="41" name="Text 38"/>
          <p:cNvSpPr/>
          <p:nvPr/>
        </p:nvSpPr>
        <p:spPr>
          <a:xfrm>
            <a:off x="1325880" y="475488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Leave an asset &amp; debt schedule with the will.</a:t>
            </a:r>
            <a:endParaRPr lang="en-US" dirty="0"/>
          </a:p>
        </p:txBody>
      </p:sp>
      <p:sp>
        <p:nvSpPr>
          <p:cNvPr id="42" name="Shape 39"/>
          <p:cNvSpPr/>
          <p:nvPr/>
        </p:nvSpPr>
        <p:spPr>
          <a:xfrm>
            <a:off x="6324448" y="4754880"/>
            <a:ext cx="5318608" cy="713232"/>
          </a:xfrm>
          <a:prstGeom prst="roundRect">
            <a:avLst>
              <a:gd name="adj" fmla="val 10256"/>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43" name="Shape 40"/>
          <p:cNvSpPr/>
          <p:nvPr/>
        </p:nvSpPr>
        <p:spPr>
          <a:xfrm>
            <a:off x="6507328" y="4892040"/>
            <a:ext cx="438912" cy="438912"/>
          </a:xfrm>
          <a:prstGeom prst="ellipse">
            <a:avLst/>
          </a:prstGeom>
          <a:solidFill>
            <a:srgbClr val="2C7A6B"/>
          </a:solidFill>
          <a:ln/>
        </p:spPr>
        <p:txBody>
          <a:bodyPr/>
          <a:lstStyle/>
          <a:p>
            <a:endParaRPr lang="en-GB" sz="2400" dirty="0"/>
          </a:p>
        </p:txBody>
      </p:sp>
      <p:sp>
        <p:nvSpPr>
          <p:cNvPr id="44" name="Text 41"/>
          <p:cNvSpPr/>
          <p:nvPr/>
        </p:nvSpPr>
        <p:spPr>
          <a:xfrm>
            <a:off x="6507328" y="4892040"/>
            <a:ext cx="438912"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EB Garamond" pitchFamily="34" charset="0"/>
                <a:ea typeface="EB Garamond" pitchFamily="34" charset="-122"/>
                <a:cs typeface="EB Garamond" pitchFamily="34" charset="-120"/>
              </a:rPr>
              <a:t>10</a:t>
            </a:r>
            <a:endParaRPr lang="en-US" sz="2000" dirty="0"/>
          </a:p>
        </p:txBody>
      </p:sp>
      <p:sp>
        <p:nvSpPr>
          <p:cNvPr id="45" name="Text 42"/>
          <p:cNvSpPr/>
          <p:nvPr/>
        </p:nvSpPr>
        <p:spPr>
          <a:xfrm>
            <a:off x="7101688" y="4754880"/>
            <a:ext cx="4404208" cy="713232"/>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Tell your executors and family where the will is.</a:t>
            </a:r>
            <a:endParaRPr lang="en-US" dirty="0"/>
          </a:p>
        </p:txBody>
      </p:sp>
      <p:sp>
        <p:nvSpPr>
          <p:cNvPr id="47" name="Text 4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48" name="Text 4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108</a:t>
            </a:r>
            <a:endParaRPr lang="en-US" sz="105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AFTER DEATH &amp; OVER TIME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Changing shares &amp; keeping the will current</a:t>
            </a:r>
            <a:endParaRPr lang="en-US" sz="3300" dirty="0"/>
          </a:p>
        </p:txBody>
      </p:sp>
      <p:sp>
        <p:nvSpPr>
          <p:cNvPr id="6" name="Shape 3"/>
          <p:cNvSpPr/>
          <p:nvPr/>
        </p:nvSpPr>
        <p:spPr>
          <a:xfrm>
            <a:off x="548640" y="1691640"/>
            <a:ext cx="5318608" cy="3749040"/>
          </a:xfrm>
          <a:prstGeom prst="roundRect">
            <a:avLst>
              <a:gd name="adj" fmla="val 1951"/>
            </a:avLst>
          </a:prstGeom>
          <a:solidFill>
            <a:srgbClr val="EAF3EF"/>
          </a:solidFill>
          <a:ln/>
          <a:effectLst>
            <a:outerShdw blurRad="88900" dist="38100" dir="5400000" algn="bl" rotWithShape="0">
              <a:srgbClr val="000000">
                <a:alpha val="13000"/>
              </a:srgbClr>
            </a:outerShdw>
          </a:effectLst>
        </p:spPr>
        <p:txBody>
          <a:bodyPr/>
          <a:lstStyle/>
          <a:p>
            <a:endParaRPr lang="en-GB" sz="2800" dirty="0"/>
          </a:p>
        </p:txBody>
      </p:sp>
      <p:sp>
        <p:nvSpPr>
          <p:cNvPr id="7" name="Text 4"/>
          <p:cNvSpPr/>
          <p:nvPr/>
        </p:nvSpPr>
        <p:spPr>
          <a:xfrm>
            <a:off x="822960" y="1874520"/>
            <a:ext cx="476996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Deed of Variation</a:t>
            </a:r>
            <a:endParaRPr lang="en-US" sz="2400" dirty="0"/>
          </a:p>
        </p:txBody>
      </p:sp>
      <p:sp>
        <p:nvSpPr>
          <p:cNvPr id="8" name="Text 5"/>
          <p:cNvSpPr/>
          <p:nvPr/>
        </p:nvSpPr>
        <p:spPr>
          <a:xfrm>
            <a:off x="822960" y="2286000"/>
            <a:ext cx="4769968" cy="3017520"/>
          </a:xfrm>
          <a:prstGeom prst="rect">
            <a:avLst/>
          </a:prstGeom>
          <a:noFill/>
          <a:ln/>
        </p:spPr>
        <p:txBody>
          <a:bodyPr wrap="square" lIns="0" tIns="0" rIns="0" bIns="0" rtlCol="0" anchor="ctr"/>
          <a:lstStyle/>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Heirs CAN re-arrange shares after death.</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Islamically: every heir must agree freely — never under pressure (forcing someone to give up their right is a serious sin).</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Legally: all heirs sign a ‘Deed of Variation’ within 2 years of death.</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Useful to redirect a share or improve the tax position — done correctly and willingly.</a:t>
            </a:r>
            <a:endParaRPr lang="en-US" sz="2000" dirty="0"/>
          </a:p>
        </p:txBody>
      </p:sp>
      <p:sp>
        <p:nvSpPr>
          <p:cNvPr id="9" name="Shape 6"/>
          <p:cNvSpPr/>
          <p:nvPr/>
        </p:nvSpPr>
        <p:spPr>
          <a:xfrm>
            <a:off x="6324448" y="1691640"/>
            <a:ext cx="5318608" cy="3749040"/>
          </a:xfrm>
          <a:prstGeom prst="roundRect">
            <a:avLst>
              <a:gd name="adj" fmla="val 1951"/>
            </a:avLst>
          </a:prstGeom>
          <a:solidFill>
            <a:srgbClr val="F3F7F5"/>
          </a:solidFill>
          <a:ln/>
          <a:effectLst>
            <a:outerShdw blurRad="88900" dist="38100" dir="5400000" algn="bl" rotWithShape="0">
              <a:srgbClr val="000000">
                <a:alpha val="13000"/>
              </a:srgbClr>
            </a:outerShdw>
          </a:effectLst>
        </p:spPr>
        <p:txBody>
          <a:bodyPr/>
          <a:lstStyle/>
          <a:p>
            <a:endParaRPr lang="en-GB" sz="2800" dirty="0"/>
          </a:p>
        </p:txBody>
      </p:sp>
      <p:sp>
        <p:nvSpPr>
          <p:cNvPr id="10" name="Text 7"/>
          <p:cNvSpPr/>
          <p:nvPr/>
        </p:nvSpPr>
        <p:spPr>
          <a:xfrm>
            <a:off x="6598768" y="1874520"/>
            <a:ext cx="4769968" cy="365760"/>
          </a:xfrm>
          <a:prstGeom prst="rect">
            <a:avLst/>
          </a:prstGeom>
          <a:noFill/>
          <a:ln/>
        </p:spPr>
        <p:txBody>
          <a:bodyPr wrap="square" lIns="0" tIns="0" rIns="0" bIns="0" rtlCol="0" anchor="ctr"/>
          <a:lstStyle/>
          <a:p>
            <a:pPr marL="0" indent="0">
              <a:buNone/>
            </a:pPr>
            <a:r>
              <a:rPr lang="en-US" sz="2400" b="1" dirty="0">
                <a:solidFill>
                  <a:srgbClr val="0E3B34"/>
                </a:solidFill>
                <a:latin typeface="EB Garamond" pitchFamily="34" charset="0"/>
                <a:ea typeface="EB Garamond" pitchFamily="34" charset="-122"/>
                <a:cs typeface="EB Garamond" pitchFamily="34" charset="-120"/>
              </a:rPr>
              <a:t>Review your will when…</a:t>
            </a:r>
            <a:endParaRPr lang="en-US" sz="2400" dirty="0"/>
          </a:p>
        </p:txBody>
      </p:sp>
      <p:sp>
        <p:nvSpPr>
          <p:cNvPr id="11" name="Text 8"/>
          <p:cNvSpPr/>
          <p:nvPr/>
        </p:nvSpPr>
        <p:spPr>
          <a:xfrm>
            <a:off x="6598768" y="2286000"/>
            <a:ext cx="4769968" cy="3017520"/>
          </a:xfrm>
          <a:prstGeom prst="rect">
            <a:avLst/>
          </a:prstGeom>
          <a:noFill/>
          <a:ln/>
        </p:spPr>
        <p:txBody>
          <a:bodyPr wrap="square" lIns="0" tIns="0" rIns="0" bIns="0" rtlCol="0" anchor="ctr"/>
          <a:lstStyle/>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You marry, divorce, or have a child.</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An executor, guardian or heir passes away.</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You buy property or a business, or move country.</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Tax rules or your wealth change significantly.</a:t>
            </a:r>
            <a:endParaRPr lang="en-US" sz="2000" dirty="0"/>
          </a:p>
          <a:p>
            <a:pPr marL="177800" indent="-177800">
              <a:spcAft>
                <a:spcPts val="700"/>
              </a:spcAft>
              <a:buSzPct val="100000"/>
              <a:buChar char="•"/>
            </a:pPr>
            <a:r>
              <a:rPr lang="en-US" sz="2000" dirty="0">
                <a:solidFill>
                  <a:srgbClr val="1C2B27"/>
                </a:solidFill>
                <a:latin typeface="EB Garamond" pitchFamily="34" charset="0"/>
                <a:ea typeface="EB Garamond" pitchFamily="34" charset="-122"/>
                <a:cs typeface="EB Garamond" pitchFamily="34" charset="-120"/>
              </a:rPr>
              <a:t>As a rule of thumb — every 3 to 5 years.</a:t>
            </a:r>
            <a:endParaRPr lang="en-US" sz="2000" dirty="0"/>
          </a:p>
        </p:txBody>
      </p:sp>
      <p:sp>
        <p:nvSpPr>
          <p:cNvPr id="13" name="Text 9"/>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4" name="Text 10"/>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109</a:t>
            </a:r>
            <a:endParaRPr lang="en-US" sz="105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SECTION 8 · DO THIS WEEK</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Your action checklist</a:t>
            </a:r>
            <a:endParaRPr lang="en-US" sz="3300" dirty="0"/>
          </a:p>
        </p:txBody>
      </p:sp>
      <p:sp>
        <p:nvSpPr>
          <p:cNvPr id="6" name="Shape 3"/>
          <p:cNvSpPr/>
          <p:nvPr/>
        </p:nvSpPr>
        <p:spPr>
          <a:xfrm>
            <a:off x="548640" y="1682496"/>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7" name="Text 4"/>
          <p:cNvSpPr/>
          <p:nvPr/>
        </p:nvSpPr>
        <p:spPr>
          <a:xfrm>
            <a:off x="2011680" y="1645920"/>
            <a:ext cx="0" cy="384048"/>
          </a:xfrm>
          <a:prstGeom prst="rect">
            <a:avLst/>
          </a:prstGeom>
          <a:noFill/>
          <a:ln/>
        </p:spPr>
        <p:txBody>
          <a:bodyPr wrap="square" lIns="0" tIns="0" rIns="0" bIns="0" rtlCol="0" anchor="ctr"/>
          <a:lstStyle/>
          <a:p>
            <a:pPr marL="0" indent="0">
              <a:buNone/>
            </a:pPr>
            <a:r>
              <a:rPr lang="en-US" sz="500" dirty="0">
                <a:solidFill>
                  <a:srgbClr val="FFFFFF"/>
                </a:solidFill>
              </a:rPr>
              <a:t>1</a:t>
            </a:r>
            <a:endParaRPr lang="en-US" sz="500" dirty="0"/>
          </a:p>
        </p:txBody>
      </p:sp>
      <p:sp>
        <p:nvSpPr>
          <p:cNvPr id="8" name="Text 5"/>
          <p:cNvSpPr/>
          <p:nvPr/>
        </p:nvSpPr>
        <p:spPr>
          <a:xfrm>
            <a:off x="1051560" y="1645920"/>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Confirm your marriage is legally registered (not Nikah-only).</a:t>
            </a:r>
            <a:endParaRPr lang="en-US" dirty="0"/>
          </a:p>
        </p:txBody>
      </p:sp>
      <p:sp>
        <p:nvSpPr>
          <p:cNvPr id="9" name="Shape 6"/>
          <p:cNvSpPr/>
          <p:nvPr/>
        </p:nvSpPr>
        <p:spPr>
          <a:xfrm>
            <a:off x="548640" y="2103120"/>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10" name="Text 7"/>
          <p:cNvSpPr/>
          <p:nvPr/>
        </p:nvSpPr>
        <p:spPr>
          <a:xfrm>
            <a:off x="2011680" y="2066544"/>
            <a:ext cx="0" cy="384048"/>
          </a:xfrm>
          <a:prstGeom prst="rect">
            <a:avLst/>
          </a:prstGeom>
          <a:noFill/>
          <a:ln/>
        </p:spPr>
        <p:txBody>
          <a:bodyPr wrap="square" lIns="0" tIns="0" rIns="0" bIns="0" rtlCol="0" anchor="ctr"/>
          <a:lstStyle/>
          <a:p>
            <a:pPr marL="0" indent="0">
              <a:buNone/>
            </a:pPr>
            <a:r>
              <a:rPr lang="en-US" sz="500" dirty="0">
                <a:solidFill>
                  <a:srgbClr val="FFFFFF"/>
                </a:solidFill>
              </a:rPr>
              <a:t>2</a:t>
            </a:r>
            <a:endParaRPr lang="en-US" sz="500" dirty="0"/>
          </a:p>
        </p:txBody>
      </p:sp>
      <p:sp>
        <p:nvSpPr>
          <p:cNvPr id="11" name="Text 8"/>
          <p:cNvSpPr/>
          <p:nvPr/>
        </p:nvSpPr>
        <p:spPr>
          <a:xfrm>
            <a:off x="1051560" y="2066544"/>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List your assets, debts and where they are (use the Identifier).</a:t>
            </a:r>
            <a:endParaRPr lang="en-US" dirty="0"/>
          </a:p>
        </p:txBody>
      </p:sp>
      <p:sp>
        <p:nvSpPr>
          <p:cNvPr id="12" name="Shape 9"/>
          <p:cNvSpPr/>
          <p:nvPr/>
        </p:nvSpPr>
        <p:spPr>
          <a:xfrm>
            <a:off x="548640" y="2523744"/>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13" name="Text 10"/>
          <p:cNvSpPr/>
          <p:nvPr/>
        </p:nvSpPr>
        <p:spPr>
          <a:xfrm>
            <a:off x="2011680" y="2487168"/>
            <a:ext cx="0" cy="384048"/>
          </a:xfrm>
          <a:prstGeom prst="rect">
            <a:avLst/>
          </a:prstGeom>
          <a:noFill/>
          <a:ln/>
        </p:spPr>
        <p:txBody>
          <a:bodyPr wrap="square" lIns="0" tIns="0" rIns="0" bIns="0" rtlCol="0" anchor="ctr"/>
          <a:lstStyle/>
          <a:p>
            <a:pPr marL="0" indent="0">
              <a:buNone/>
            </a:pPr>
            <a:r>
              <a:rPr lang="en-US" sz="500" dirty="0">
                <a:solidFill>
                  <a:srgbClr val="FFFFFF"/>
                </a:solidFill>
              </a:rPr>
              <a:t>3</a:t>
            </a:r>
            <a:endParaRPr lang="en-US" sz="500" dirty="0"/>
          </a:p>
        </p:txBody>
      </p:sp>
      <p:sp>
        <p:nvSpPr>
          <p:cNvPr id="14" name="Text 11"/>
          <p:cNvSpPr/>
          <p:nvPr/>
        </p:nvSpPr>
        <p:spPr>
          <a:xfrm>
            <a:off x="1051560" y="2487168"/>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Check how your home is owned — joint tenants or tenants in common?</a:t>
            </a:r>
            <a:endParaRPr lang="en-US" dirty="0"/>
          </a:p>
        </p:txBody>
      </p:sp>
      <p:sp>
        <p:nvSpPr>
          <p:cNvPr id="15" name="Shape 12"/>
          <p:cNvSpPr/>
          <p:nvPr/>
        </p:nvSpPr>
        <p:spPr>
          <a:xfrm>
            <a:off x="548640" y="2944368"/>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16" name="Text 13"/>
          <p:cNvSpPr/>
          <p:nvPr/>
        </p:nvSpPr>
        <p:spPr>
          <a:xfrm>
            <a:off x="2011680" y="2907792"/>
            <a:ext cx="0" cy="384048"/>
          </a:xfrm>
          <a:prstGeom prst="rect">
            <a:avLst/>
          </a:prstGeom>
          <a:noFill/>
          <a:ln/>
        </p:spPr>
        <p:txBody>
          <a:bodyPr wrap="square" lIns="0" tIns="0" rIns="0" bIns="0" rtlCol="0" anchor="ctr"/>
          <a:lstStyle/>
          <a:p>
            <a:pPr marL="0" indent="0">
              <a:buNone/>
            </a:pPr>
            <a:r>
              <a:rPr lang="en-US" sz="500" dirty="0">
                <a:solidFill>
                  <a:srgbClr val="FFFFFF"/>
                </a:solidFill>
              </a:rPr>
              <a:t>4</a:t>
            </a:r>
            <a:endParaRPr lang="en-US" sz="500" dirty="0"/>
          </a:p>
        </p:txBody>
      </p:sp>
      <p:sp>
        <p:nvSpPr>
          <p:cNvPr id="17" name="Text 14"/>
          <p:cNvSpPr/>
          <p:nvPr/>
        </p:nvSpPr>
        <p:spPr>
          <a:xfrm>
            <a:off x="1051560" y="2907792"/>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Choose executors/trustees and guardians — and ask their permission.</a:t>
            </a:r>
            <a:endParaRPr lang="en-US" dirty="0"/>
          </a:p>
        </p:txBody>
      </p:sp>
      <p:sp>
        <p:nvSpPr>
          <p:cNvPr id="18" name="Shape 15"/>
          <p:cNvSpPr/>
          <p:nvPr/>
        </p:nvSpPr>
        <p:spPr>
          <a:xfrm>
            <a:off x="548640" y="3364992"/>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19" name="Text 16"/>
          <p:cNvSpPr/>
          <p:nvPr/>
        </p:nvSpPr>
        <p:spPr>
          <a:xfrm>
            <a:off x="2011680" y="3328416"/>
            <a:ext cx="0" cy="384048"/>
          </a:xfrm>
          <a:prstGeom prst="rect">
            <a:avLst/>
          </a:prstGeom>
          <a:noFill/>
          <a:ln/>
        </p:spPr>
        <p:txBody>
          <a:bodyPr wrap="square" lIns="0" tIns="0" rIns="0" bIns="0" rtlCol="0" anchor="ctr"/>
          <a:lstStyle/>
          <a:p>
            <a:pPr marL="0" indent="0">
              <a:buNone/>
            </a:pPr>
            <a:r>
              <a:rPr lang="en-US" sz="500" dirty="0">
                <a:solidFill>
                  <a:srgbClr val="FFFFFF"/>
                </a:solidFill>
              </a:rPr>
              <a:t>5</a:t>
            </a:r>
            <a:endParaRPr lang="en-US" sz="500" dirty="0"/>
          </a:p>
        </p:txBody>
      </p:sp>
      <p:sp>
        <p:nvSpPr>
          <p:cNvPr id="20" name="Text 17"/>
          <p:cNvSpPr/>
          <p:nvPr/>
        </p:nvSpPr>
        <p:spPr>
          <a:xfrm>
            <a:off x="1051560" y="3328416"/>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Decide your one-third: charities and non-heirs.</a:t>
            </a:r>
            <a:endParaRPr lang="en-US" dirty="0"/>
          </a:p>
        </p:txBody>
      </p:sp>
      <p:sp>
        <p:nvSpPr>
          <p:cNvPr id="21" name="Shape 18"/>
          <p:cNvSpPr/>
          <p:nvPr/>
        </p:nvSpPr>
        <p:spPr>
          <a:xfrm>
            <a:off x="548640" y="3785616"/>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22" name="Text 19"/>
          <p:cNvSpPr/>
          <p:nvPr/>
        </p:nvSpPr>
        <p:spPr>
          <a:xfrm>
            <a:off x="2011680" y="3749040"/>
            <a:ext cx="0" cy="384048"/>
          </a:xfrm>
          <a:prstGeom prst="rect">
            <a:avLst/>
          </a:prstGeom>
          <a:noFill/>
          <a:ln/>
        </p:spPr>
        <p:txBody>
          <a:bodyPr wrap="square" lIns="0" tIns="0" rIns="0" bIns="0" rtlCol="0" anchor="ctr"/>
          <a:lstStyle/>
          <a:p>
            <a:pPr marL="0" indent="0">
              <a:buNone/>
            </a:pPr>
            <a:r>
              <a:rPr lang="en-US" sz="500" dirty="0">
                <a:solidFill>
                  <a:srgbClr val="FFFFFF"/>
                </a:solidFill>
              </a:rPr>
              <a:t>6</a:t>
            </a:r>
            <a:endParaRPr lang="en-US" sz="500" dirty="0"/>
          </a:p>
        </p:txBody>
      </p:sp>
      <p:sp>
        <p:nvSpPr>
          <p:cNvPr id="23" name="Text 20"/>
          <p:cNvSpPr/>
          <p:nvPr/>
        </p:nvSpPr>
        <p:spPr>
          <a:xfrm>
            <a:off x="1051560" y="3749040"/>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Draft a valid will (paper, wet signature, two independent witnesses).</a:t>
            </a:r>
            <a:endParaRPr lang="en-US" dirty="0"/>
          </a:p>
        </p:txBody>
      </p:sp>
      <p:sp>
        <p:nvSpPr>
          <p:cNvPr id="24" name="Shape 21"/>
          <p:cNvSpPr/>
          <p:nvPr/>
        </p:nvSpPr>
        <p:spPr>
          <a:xfrm>
            <a:off x="548640" y="4206240"/>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25" name="Text 22"/>
          <p:cNvSpPr/>
          <p:nvPr/>
        </p:nvSpPr>
        <p:spPr>
          <a:xfrm>
            <a:off x="2011680" y="4169664"/>
            <a:ext cx="0" cy="384048"/>
          </a:xfrm>
          <a:prstGeom prst="rect">
            <a:avLst/>
          </a:prstGeom>
          <a:noFill/>
          <a:ln/>
        </p:spPr>
        <p:txBody>
          <a:bodyPr wrap="square" lIns="0" tIns="0" rIns="0" bIns="0" rtlCol="0" anchor="ctr"/>
          <a:lstStyle/>
          <a:p>
            <a:pPr marL="0" indent="0">
              <a:buNone/>
            </a:pPr>
            <a:r>
              <a:rPr lang="en-US" sz="500" dirty="0">
                <a:solidFill>
                  <a:srgbClr val="FFFFFF"/>
                </a:solidFill>
              </a:rPr>
              <a:t>7</a:t>
            </a:r>
            <a:endParaRPr lang="en-US" sz="500" dirty="0"/>
          </a:p>
        </p:txBody>
      </p:sp>
      <p:sp>
        <p:nvSpPr>
          <p:cNvPr id="26" name="Text 23"/>
          <p:cNvSpPr/>
          <p:nvPr/>
        </p:nvSpPr>
        <p:spPr>
          <a:xfrm>
            <a:off x="1051560" y="4169664"/>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Add a simultaneous-death clause if you’re a couple.</a:t>
            </a:r>
            <a:endParaRPr lang="en-US" dirty="0"/>
          </a:p>
        </p:txBody>
      </p:sp>
      <p:sp>
        <p:nvSpPr>
          <p:cNvPr id="27" name="Shape 24"/>
          <p:cNvSpPr/>
          <p:nvPr/>
        </p:nvSpPr>
        <p:spPr>
          <a:xfrm>
            <a:off x="548640" y="4626864"/>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28" name="Text 25"/>
          <p:cNvSpPr/>
          <p:nvPr/>
        </p:nvSpPr>
        <p:spPr>
          <a:xfrm>
            <a:off x="2011680" y="4590288"/>
            <a:ext cx="0" cy="384048"/>
          </a:xfrm>
          <a:prstGeom prst="rect">
            <a:avLst/>
          </a:prstGeom>
          <a:noFill/>
          <a:ln/>
        </p:spPr>
        <p:txBody>
          <a:bodyPr wrap="square" lIns="0" tIns="0" rIns="0" bIns="0" rtlCol="0" anchor="ctr"/>
          <a:lstStyle/>
          <a:p>
            <a:pPr marL="0" indent="0">
              <a:buNone/>
            </a:pPr>
            <a:r>
              <a:rPr lang="en-US" sz="500" dirty="0">
                <a:solidFill>
                  <a:srgbClr val="FFFFFF"/>
                </a:solidFill>
              </a:rPr>
              <a:t>8</a:t>
            </a:r>
            <a:endParaRPr lang="en-US" sz="500" dirty="0"/>
          </a:p>
        </p:txBody>
      </p:sp>
      <p:sp>
        <p:nvSpPr>
          <p:cNvPr id="29" name="Text 26"/>
          <p:cNvSpPr/>
          <p:nvPr/>
        </p:nvSpPr>
        <p:spPr>
          <a:xfrm>
            <a:off x="1051560" y="4590288"/>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If the estate is large/property-heavy, take advice on a trust &amp; IHT.</a:t>
            </a:r>
            <a:endParaRPr lang="en-US" dirty="0"/>
          </a:p>
        </p:txBody>
      </p:sp>
      <p:sp>
        <p:nvSpPr>
          <p:cNvPr id="30" name="Shape 27"/>
          <p:cNvSpPr/>
          <p:nvPr/>
        </p:nvSpPr>
        <p:spPr>
          <a:xfrm>
            <a:off x="548640" y="5047488"/>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31" name="Text 28"/>
          <p:cNvSpPr/>
          <p:nvPr/>
        </p:nvSpPr>
        <p:spPr>
          <a:xfrm>
            <a:off x="2011680" y="5010912"/>
            <a:ext cx="0" cy="384048"/>
          </a:xfrm>
          <a:prstGeom prst="rect">
            <a:avLst/>
          </a:prstGeom>
          <a:noFill/>
          <a:ln/>
        </p:spPr>
        <p:txBody>
          <a:bodyPr wrap="square" lIns="0" tIns="0" rIns="0" bIns="0" rtlCol="0" anchor="ctr"/>
          <a:lstStyle/>
          <a:p>
            <a:pPr marL="0" indent="0">
              <a:buNone/>
            </a:pPr>
            <a:r>
              <a:rPr lang="en-US" sz="500" dirty="0">
                <a:solidFill>
                  <a:srgbClr val="FFFFFF"/>
                </a:solidFill>
              </a:rPr>
              <a:t>9</a:t>
            </a:r>
            <a:endParaRPr lang="en-US" sz="500" dirty="0"/>
          </a:p>
        </p:txBody>
      </p:sp>
      <p:sp>
        <p:nvSpPr>
          <p:cNvPr id="32" name="Text 29"/>
          <p:cNvSpPr/>
          <p:nvPr/>
        </p:nvSpPr>
        <p:spPr>
          <a:xfrm>
            <a:off x="1051560" y="5010912"/>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Have your Islamic shares confirmed by a reliable Mufti.</a:t>
            </a:r>
            <a:endParaRPr lang="en-US" dirty="0"/>
          </a:p>
        </p:txBody>
      </p:sp>
      <p:sp>
        <p:nvSpPr>
          <p:cNvPr id="33" name="Shape 30"/>
          <p:cNvSpPr/>
          <p:nvPr/>
        </p:nvSpPr>
        <p:spPr>
          <a:xfrm>
            <a:off x="548640" y="5468112"/>
            <a:ext cx="310896" cy="310896"/>
          </a:xfrm>
          <a:prstGeom prst="rect">
            <a:avLst/>
          </a:prstGeom>
          <a:solidFill>
            <a:srgbClr val="FFFFFF"/>
          </a:solidFill>
          <a:ln w="19050">
            <a:solidFill>
              <a:srgbClr val="2C7A6B"/>
            </a:solidFill>
            <a:prstDash val="solid"/>
          </a:ln>
        </p:spPr>
        <p:txBody>
          <a:bodyPr/>
          <a:lstStyle/>
          <a:p>
            <a:endParaRPr lang="en-GB" sz="2400" dirty="0"/>
          </a:p>
        </p:txBody>
      </p:sp>
      <p:sp>
        <p:nvSpPr>
          <p:cNvPr id="34" name="Text 31"/>
          <p:cNvSpPr/>
          <p:nvPr/>
        </p:nvSpPr>
        <p:spPr>
          <a:xfrm>
            <a:off x="2011680" y="5431536"/>
            <a:ext cx="0" cy="384048"/>
          </a:xfrm>
          <a:prstGeom prst="rect">
            <a:avLst/>
          </a:prstGeom>
          <a:noFill/>
          <a:ln/>
        </p:spPr>
        <p:txBody>
          <a:bodyPr wrap="square" lIns="0" tIns="0" rIns="0" bIns="0" rtlCol="0" anchor="ctr"/>
          <a:lstStyle/>
          <a:p>
            <a:pPr marL="0" indent="0">
              <a:buNone/>
            </a:pPr>
            <a:r>
              <a:rPr lang="en-US" sz="500" dirty="0">
                <a:solidFill>
                  <a:srgbClr val="FFFFFF"/>
                </a:solidFill>
              </a:rPr>
              <a:t>10</a:t>
            </a:r>
            <a:endParaRPr lang="en-US" sz="500" dirty="0"/>
          </a:p>
        </p:txBody>
      </p:sp>
      <p:sp>
        <p:nvSpPr>
          <p:cNvPr id="35" name="Text 32"/>
          <p:cNvSpPr/>
          <p:nvPr/>
        </p:nvSpPr>
        <p:spPr>
          <a:xfrm>
            <a:off x="1051560" y="5431536"/>
            <a:ext cx="10591495" cy="384048"/>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Store the will safely and tell your executors where it is.</a:t>
            </a:r>
            <a:endParaRPr lang="en-US" dirty="0"/>
          </a:p>
        </p:txBody>
      </p:sp>
      <p:sp>
        <p:nvSpPr>
          <p:cNvPr id="37" name="Text 33"/>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38" name="Text 34"/>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110</a:t>
            </a:r>
            <a:endParaRPr lang="en-US" sz="105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APPENDIX · KEEP THIS HANDY</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Plain-English glossary</a:t>
            </a:r>
            <a:endParaRPr lang="en-US" sz="3300" dirty="0"/>
          </a:p>
        </p:txBody>
      </p:sp>
      <p:sp>
        <p:nvSpPr>
          <p:cNvPr id="6" name="Text 3"/>
          <p:cNvSpPr/>
          <p:nvPr/>
        </p:nvSpPr>
        <p:spPr>
          <a:xfrm>
            <a:off x="548640" y="1463040"/>
            <a:ext cx="11094415" cy="320040"/>
          </a:xfrm>
          <a:prstGeom prst="rect">
            <a:avLst/>
          </a:prstGeom>
          <a:noFill/>
          <a:ln/>
        </p:spPr>
        <p:txBody>
          <a:bodyPr wrap="square" lIns="0" tIns="0" rIns="0" bIns="0" rtlCol="0" anchor="ctr"/>
          <a:lstStyle/>
          <a:p>
            <a:pPr marL="0" indent="0">
              <a:buNone/>
            </a:pPr>
            <a:r>
              <a:rPr lang="en-US" sz="1400" dirty="0">
                <a:solidFill>
                  <a:srgbClr val="5E726B"/>
                </a:solidFill>
                <a:latin typeface="EB Garamond" pitchFamily="34" charset="0"/>
                <a:ea typeface="EB Garamond" pitchFamily="34" charset="-122"/>
                <a:cs typeface="EB Garamond" pitchFamily="34" charset="-120"/>
              </a:rPr>
              <a:t>Every term in this guide, in one place — no prior knowledge needed.</a:t>
            </a:r>
            <a:endParaRPr lang="en-US" sz="1400" dirty="0"/>
          </a:p>
        </p:txBody>
      </p:sp>
      <p:sp>
        <p:nvSpPr>
          <p:cNvPr id="7" name="Text 4"/>
          <p:cNvSpPr/>
          <p:nvPr/>
        </p:nvSpPr>
        <p:spPr>
          <a:xfrm>
            <a:off x="548640" y="1874520"/>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Estate (tarikah)  </a:t>
            </a:r>
            <a:r>
              <a:rPr lang="en-US" sz="1200" dirty="0">
                <a:solidFill>
                  <a:srgbClr val="5E726B"/>
                </a:solidFill>
                <a:latin typeface="EB Garamond" pitchFamily="34" charset="0"/>
                <a:ea typeface="EB Garamond" pitchFamily="34" charset="-122"/>
                <a:cs typeface="EB Garamond" pitchFamily="34" charset="-120"/>
              </a:rPr>
              <a:t>— Everything you own at death, after funeral &amp; debts.</a:t>
            </a:r>
            <a:endParaRPr lang="en-US" sz="1200" dirty="0"/>
          </a:p>
        </p:txBody>
      </p:sp>
      <p:sp>
        <p:nvSpPr>
          <p:cNvPr id="8" name="Text 5"/>
          <p:cNvSpPr/>
          <p:nvPr/>
        </p:nvSpPr>
        <p:spPr>
          <a:xfrm>
            <a:off x="548640" y="2322576"/>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Heir  </a:t>
            </a:r>
            <a:r>
              <a:rPr lang="en-US" sz="1200" dirty="0">
                <a:solidFill>
                  <a:srgbClr val="5E726B"/>
                </a:solidFill>
                <a:latin typeface="EB Garamond" pitchFamily="34" charset="0"/>
                <a:ea typeface="EB Garamond" pitchFamily="34" charset="-122"/>
                <a:cs typeface="EB Garamond" pitchFamily="34" charset="-120"/>
              </a:rPr>
              <a:t>— A person the Sharī‘ah gives an automatic share.</a:t>
            </a:r>
            <a:endParaRPr lang="en-US" sz="1200" dirty="0"/>
          </a:p>
        </p:txBody>
      </p:sp>
      <p:sp>
        <p:nvSpPr>
          <p:cNvPr id="9" name="Text 6"/>
          <p:cNvSpPr/>
          <p:nvPr/>
        </p:nvSpPr>
        <p:spPr>
          <a:xfrm>
            <a:off x="548640" y="2770632"/>
            <a:ext cx="5318608" cy="448056"/>
          </a:xfrm>
          <a:prstGeom prst="rect">
            <a:avLst/>
          </a:prstGeom>
          <a:noFill/>
          <a:ln/>
        </p:spPr>
        <p:txBody>
          <a:bodyPr wrap="square" lIns="0" tIns="0" rIns="0" bIns="0" rtlCol="0" anchor="ctr"/>
          <a:lstStyle/>
          <a:p>
            <a:pPr marL="0" indent="0">
              <a:buNone/>
            </a:pPr>
            <a:r>
              <a:rPr lang="en-US" sz="1200" b="1" dirty="0" err="1">
                <a:solidFill>
                  <a:srgbClr val="0E3B34"/>
                </a:solidFill>
                <a:latin typeface="EB Garamond" pitchFamily="34" charset="0"/>
                <a:ea typeface="EB Garamond" pitchFamily="34" charset="-122"/>
                <a:cs typeface="EB Garamond" pitchFamily="34" charset="-120"/>
              </a:rPr>
              <a:t>Dhawi’l</a:t>
            </a:r>
            <a:r>
              <a:rPr lang="en-US" sz="1200" b="1" dirty="0">
                <a:solidFill>
                  <a:srgbClr val="0E3B34"/>
                </a:solidFill>
                <a:latin typeface="EB Garamond" pitchFamily="34" charset="0"/>
                <a:ea typeface="EB Garamond" pitchFamily="34" charset="-122"/>
                <a:cs typeface="EB Garamond" pitchFamily="34" charset="-120"/>
              </a:rPr>
              <a:t>- furud  </a:t>
            </a:r>
            <a:r>
              <a:rPr lang="en-US" sz="1200" dirty="0">
                <a:solidFill>
                  <a:srgbClr val="5E726B"/>
                </a:solidFill>
                <a:latin typeface="EB Garamond" pitchFamily="34" charset="0"/>
                <a:ea typeface="EB Garamond" pitchFamily="34" charset="-122"/>
                <a:cs typeface="EB Garamond" pitchFamily="34" charset="-120"/>
              </a:rPr>
              <a:t>— ‘Fixed-share’ heirs — given a set fraction</a:t>
            </a:r>
            <a:endParaRPr lang="en-US" sz="1200" dirty="0"/>
          </a:p>
        </p:txBody>
      </p:sp>
      <p:sp>
        <p:nvSpPr>
          <p:cNvPr id="10" name="Text 7"/>
          <p:cNvSpPr/>
          <p:nvPr/>
        </p:nvSpPr>
        <p:spPr>
          <a:xfrm>
            <a:off x="548640" y="3218688"/>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Asaba  </a:t>
            </a:r>
            <a:r>
              <a:rPr lang="en-US" sz="1200" dirty="0">
                <a:solidFill>
                  <a:srgbClr val="5E726B"/>
                </a:solidFill>
                <a:latin typeface="EB Garamond" pitchFamily="34" charset="0"/>
                <a:ea typeface="EB Garamond" pitchFamily="34" charset="-122"/>
                <a:cs typeface="EB Garamond" pitchFamily="34" charset="-120"/>
              </a:rPr>
              <a:t>— ‘Residuary’ heirs who take whatever is left (e.g. sons, father).</a:t>
            </a:r>
            <a:endParaRPr lang="en-US" sz="1200" dirty="0"/>
          </a:p>
        </p:txBody>
      </p:sp>
      <p:sp>
        <p:nvSpPr>
          <p:cNvPr id="11" name="Text 8"/>
          <p:cNvSpPr/>
          <p:nvPr/>
        </p:nvSpPr>
        <p:spPr>
          <a:xfrm>
            <a:off x="548640" y="3666744"/>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Hajb  </a:t>
            </a:r>
            <a:r>
              <a:rPr lang="en-US" sz="1200" dirty="0">
                <a:solidFill>
                  <a:srgbClr val="5E726B"/>
                </a:solidFill>
                <a:latin typeface="EB Garamond" pitchFamily="34" charset="0"/>
                <a:ea typeface="EB Garamond" pitchFamily="34" charset="-122"/>
                <a:cs typeface="EB Garamond" pitchFamily="34" charset="-120"/>
              </a:rPr>
              <a:t>— ‘Blocking’ — a nearer heir can shut out a further one.</a:t>
            </a:r>
            <a:endParaRPr lang="en-US" sz="1200" dirty="0"/>
          </a:p>
        </p:txBody>
      </p:sp>
      <p:sp>
        <p:nvSpPr>
          <p:cNvPr id="12" name="Text 9"/>
          <p:cNvSpPr/>
          <p:nvPr/>
        </p:nvSpPr>
        <p:spPr>
          <a:xfrm>
            <a:off x="548640" y="4114800"/>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‘Awl  </a:t>
            </a:r>
            <a:r>
              <a:rPr lang="en-US" sz="1200" dirty="0">
                <a:solidFill>
                  <a:srgbClr val="5E726B"/>
                </a:solidFill>
                <a:latin typeface="EB Garamond" pitchFamily="34" charset="0"/>
                <a:ea typeface="EB Garamond" pitchFamily="34" charset="-122"/>
                <a:cs typeface="EB Garamond" pitchFamily="34" charset="-120"/>
              </a:rPr>
              <a:t>— When the shares add up to more than the estate, so all are scaled down.</a:t>
            </a:r>
            <a:endParaRPr lang="en-US" sz="1200" dirty="0"/>
          </a:p>
        </p:txBody>
      </p:sp>
      <p:sp>
        <p:nvSpPr>
          <p:cNvPr id="13" name="Text 10"/>
          <p:cNvSpPr/>
          <p:nvPr/>
        </p:nvSpPr>
        <p:spPr>
          <a:xfrm>
            <a:off x="548640" y="4562856"/>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Radd  </a:t>
            </a:r>
            <a:r>
              <a:rPr lang="en-US" sz="1200" dirty="0">
                <a:solidFill>
                  <a:srgbClr val="5E726B"/>
                </a:solidFill>
                <a:latin typeface="EB Garamond" pitchFamily="34" charset="0"/>
                <a:ea typeface="EB Garamond" pitchFamily="34" charset="-122"/>
                <a:cs typeface="EB Garamond" pitchFamily="34" charset="-120"/>
              </a:rPr>
              <a:t>— When there is a surplus, it is returned to the fixed-share heirs.</a:t>
            </a:r>
            <a:endParaRPr lang="en-US" sz="1200" dirty="0"/>
          </a:p>
        </p:txBody>
      </p:sp>
      <p:sp>
        <p:nvSpPr>
          <p:cNvPr id="14" name="Text 11"/>
          <p:cNvSpPr/>
          <p:nvPr/>
        </p:nvSpPr>
        <p:spPr>
          <a:xfrm>
            <a:off x="548640" y="5010912"/>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Wasiyyah  </a:t>
            </a:r>
            <a:r>
              <a:rPr lang="en-US" sz="1200" dirty="0">
                <a:solidFill>
                  <a:srgbClr val="5E726B"/>
                </a:solidFill>
                <a:latin typeface="EB Garamond" pitchFamily="34" charset="0"/>
                <a:ea typeface="EB Garamond" pitchFamily="34" charset="-122"/>
                <a:cs typeface="EB Garamond" pitchFamily="34" charset="-120"/>
              </a:rPr>
              <a:t>— Your bequest — up to one-third, to NON-heirs only.</a:t>
            </a:r>
            <a:endParaRPr lang="en-US" sz="1200" dirty="0"/>
          </a:p>
        </p:txBody>
      </p:sp>
      <p:sp>
        <p:nvSpPr>
          <p:cNvPr id="15" name="Text 12"/>
          <p:cNvSpPr/>
          <p:nvPr/>
        </p:nvSpPr>
        <p:spPr>
          <a:xfrm>
            <a:off x="548640" y="5458968"/>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Intestacy  </a:t>
            </a:r>
            <a:r>
              <a:rPr lang="en-US" sz="1200" dirty="0">
                <a:solidFill>
                  <a:srgbClr val="5E726B"/>
                </a:solidFill>
                <a:latin typeface="EB Garamond" pitchFamily="34" charset="0"/>
                <a:ea typeface="EB Garamond" pitchFamily="34" charset="-122"/>
                <a:cs typeface="EB Garamond" pitchFamily="34" charset="-120"/>
              </a:rPr>
              <a:t>— Dying with no valid will, so the government’s rules apply.</a:t>
            </a:r>
            <a:endParaRPr lang="en-US" sz="1200" dirty="0"/>
          </a:p>
        </p:txBody>
      </p:sp>
      <p:sp>
        <p:nvSpPr>
          <p:cNvPr id="16" name="Text 13"/>
          <p:cNvSpPr/>
          <p:nvPr/>
        </p:nvSpPr>
        <p:spPr>
          <a:xfrm>
            <a:off x="6324448" y="1874520"/>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Probate  </a:t>
            </a:r>
            <a:r>
              <a:rPr lang="en-US" sz="1200" dirty="0">
                <a:solidFill>
                  <a:srgbClr val="5E726B"/>
                </a:solidFill>
                <a:latin typeface="EB Garamond" pitchFamily="34" charset="0"/>
                <a:ea typeface="EB Garamond" pitchFamily="34" charset="-122"/>
                <a:cs typeface="EB Garamond" pitchFamily="34" charset="-120"/>
              </a:rPr>
              <a:t>— The legal process of proving a will and dealing with the estate.</a:t>
            </a:r>
            <a:endParaRPr lang="en-US" sz="1200" dirty="0"/>
          </a:p>
        </p:txBody>
      </p:sp>
      <p:sp>
        <p:nvSpPr>
          <p:cNvPr id="17" name="Text 14"/>
          <p:cNvSpPr/>
          <p:nvPr/>
        </p:nvSpPr>
        <p:spPr>
          <a:xfrm>
            <a:off x="6324448" y="2322576"/>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NRB (£325k)  </a:t>
            </a:r>
            <a:r>
              <a:rPr lang="en-US" sz="1200" dirty="0">
                <a:solidFill>
                  <a:srgbClr val="5E726B"/>
                </a:solidFill>
                <a:latin typeface="EB Garamond" pitchFamily="34" charset="0"/>
                <a:ea typeface="EB Garamond" pitchFamily="34" charset="-122"/>
                <a:cs typeface="EB Garamond" pitchFamily="34" charset="-120"/>
              </a:rPr>
              <a:t>— Nil-Rate Band — the tax-free slice of an estate, per person.</a:t>
            </a:r>
            <a:endParaRPr lang="en-US" sz="1200" dirty="0"/>
          </a:p>
        </p:txBody>
      </p:sp>
      <p:sp>
        <p:nvSpPr>
          <p:cNvPr id="18" name="Text 15"/>
          <p:cNvSpPr/>
          <p:nvPr/>
        </p:nvSpPr>
        <p:spPr>
          <a:xfrm>
            <a:off x="6324448" y="2770632"/>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RNRB (£175k)  </a:t>
            </a:r>
            <a:r>
              <a:rPr lang="en-US" sz="1200" dirty="0">
                <a:solidFill>
                  <a:srgbClr val="5E726B"/>
                </a:solidFill>
                <a:latin typeface="EB Garamond" pitchFamily="34" charset="0"/>
                <a:ea typeface="EB Garamond" pitchFamily="34" charset="-122"/>
                <a:cs typeface="EB Garamond" pitchFamily="34" charset="-120"/>
              </a:rPr>
              <a:t>— Residence Nil-Rate Band — extra allowance for a home left to descendants.</a:t>
            </a:r>
            <a:endParaRPr lang="en-US" sz="1200" dirty="0"/>
          </a:p>
        </p:txBody>
      </p:sp>
      <p:sp>
        <p:nvSpPr>
          <p:cNvPr id="19" name="Text 16"/>
          <p:cNvSpPr/>
          <p:nvPr/>
        </p:nvSpPr>
        <p:spPr>
          <a:xfrm>
            <a:off x="6324448" y="3218688"/>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PET / 7-year rule  </a:t>
            </a:r>
            <a:r>
              <a:rPr lang="en-US" sz="1200" dirty="0">
                <a:solidFill>
                  <a:srgbClr val="5E726B"/>
                </a:solidFill>
                <a:latin typeface="EB Garamond" pitchFamily="34" charset="0"/>
                <a:ea typeface="EB Garamond" pitchFamily="34" charset="-122"/>
                <a:cs typeface="EB Garamond" pitchFamily="34" charset="-120"/>
              </a:rPr>
              <a:t>— A lifetime gift that is tax-free if you survive 7 years.</a:t>
            </a:r>
            <a:endParaRPr lang="en-US" sz="1200" dirty="0"/>
          </a:p>
        </p:txBody>
      </p:sp>
      <p:sp>
        <p:nvSpPr>
          <p:cNvPr id="20" name="Text 17"/>
          <p:cNvSpPr/>
          <p:nvPr/>
        </p:nvSpPr>
        <p:spPr>
          <a:xfrm>
            <a:off x="6324448" y="3666744"/>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Trust  </a:t>
            </a:r>
            <a:r>
              <a:rPr lang="en-US" sz="1200" dirty="0">
                <a:solidFill>
                  <a:srgbClr val="5E726B"/>
                </a:solidFill>
                <a:latin typeface="EB Garamond" pitchFamily="34" charset="0"/>
                <a:ea typeface="EB Garamond" pitchFamily="34" charset="-122"/>
                <a:cs typeface="EB Garamond" pitchFamily="34" charset="-120"/>
              </a:rPr>
              <a:t>— Assets held by trustees (a ‘safe pair of hands’) for beneficiaries.</a:t>
            </a:r>
            <a:endParaRPr lang="en-US" sz="1200" dirty="0"/>
          </a:p>
        </p:txBody>
      </p:sp>
      <p:sp>
        <p:nvSpPr>
          <p:cNvPr id="21" name="Text 18"/>
          <p:cNvSpPr/>
          <p:nvPr/>
        </p:nvSpPr>
        <p:spPr>
          <a:xfrm>
            <a:off x="6324448" y="4114800"/>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Life-interest (IPDI)  </a:t>
            </a:r>
            <a:r>
              <a:rPr lang="en-US" sz="1200" dirty="0">
                <a:solidFill>
                  <a:srgbClr val="5E726B"/>
                </a:solidFill>
                <a:latin typeface="EB Garamond" pitchFamily="34" charset="0"/>
                <a:ea typeface="EB Garamond" pitchFamily="34" charset="-122"/>
                <a:cs typeface="EB Garamond" pitchFamily="34" charset="-120"/>
              </a:rPr>
              <a:t>— A trust letting someone (e.g. a widow) use an asset for life.</a:t>
            </a:r>
            <a:endParaRPr lang="en-US" sz="1200" dirty="0"/>
          </a:p>
        </p:txBody>
      </p:sp>
      <p:sp>
        <p:nvSpPr>
          <p:cNvPr id="22" name="Text 19"/>
          <p:cNvSpPr/>
          <p:nvPr/>
        </p:nvSpPr>
        <p:spPr>
          <a:xfrm>
            <a:off x="6324448" y="4562856"/>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Tenants in common  </a:t>
            </a:r>
            <a:r>
              <a:rPr lang="en-US" sz="1200" dirty="0">
                <a:solidFill>
                  <a:srgbClr val="5E726B"/>
                </a:solidFill>
                <a:latin typeface="EB Garamond" pitchFamily="34" charset="0"/>
                <a:ea typeface="EB Garamond" pitchFamily="34" charset="-122"/>
                <a:cs typeface="EB Garamond" pitchFamily="34" charset="-120"/>
              </a:rPr>
              <a:t>— Co-ownership where your share passes by YOUR will (not automatically).</a:t>
            </a:r>
            <a:endParaRPr lang="en-US" sz="1200" dirty="0"/>
          </a:p>
        </p:txBody>
      </p:sp>
      <p:sp>
        <p:nvSpPr>
          <p:cNvPr id="23" name="Text 20"/>
          <p:cNvSpPr/>
          <p:nvPr/>
        </p:nvSpPr>
        <p:spPr>
          <a:xfrm>
            <a:off x="6324448" y="5010912"/>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Hiba  </a:t>
            </a:r>
            <a:r>
              <a:rPr lang="en-US" sz="1200" dirty="0">
                <a:solidFill>
                  <a:srgbClr val="5E726B"/>
                </a:solidFill>
                <a:latin typeface="EB Garamond" pitchFamily="34" charset="0"/>
                <a:ea typeface="EB Garamond" pitchFamily="34" charset="-122"/>
                <a:cs typeface="EB Garamond" pitchFamily="34" charset="-120"/>
              </a:rPr>
              <a:t>— An Islamic lifetime gift — only valid if you truly give up control.</a:t>
            </a:r>
            <a:endParaRPr lang="en-US" sz="1200" dirty="0"/>
          </a:p>
        </p:txBody>
      </p:sp>
      <p:sp>
        <p:nvSpPr>
          <p:cNvPr id="24" name="Text 21"/>
          <p:cNvSpPr/>
          <p:nvPr/>
        </p:nvSpPr>
        <p:spPr>
          <a:xfrm>
            <a:off x="6324448" y="5458968"/>
            <a:ext cx="5318608" cy="448056"/>
          </a:xfrm>
          <a:prstGeom prst="rect">
            <a:avLst/>
          </a:prstGeom>
          <a:noFill/>
          <a:ln/>
        </p:spPr>
        <p:txBody>
          <a:bodyPr wrap="square" lIns="0" tIns="0" rIns="0" bIns="0" rtlCol="0" anchor="ctr"/>
          <a:lstStyle/>
          <a:p>
            <a:pPr marL="0" indent="0">
              <a:buNone/>
            </a:pPr>
            <a:r>
              <a:rPr lang="en-US" sz="1200" b="1" dirty="0">
                <a:solidFill>
                  <a:srgbClr val="0E3B34"/>
                </a:solidFill>
                <a:latin typeface="EB Garamond" pitchFamily="34" charset="0"/>
                <a:ea typeface="EB Garamond" pitchFamily="34" charset="-122"/>
                <a:cs typeface="EB Garamond" pitchFamily="34" charset="-120"/>
              </a:rPr>
              <a:t>LPA  </a:t>
            </a:r>
            <a:r>
              <a:rPr lang="en-US" sz="1200" dirty="0">
                <a:solidFill>
                  <a:srgbClr val="5E726B"/>
                </a:solidFill>
                <a:latin typeface="EB Garamond" pitchFamily="34" charset="0"/>
                <a:ea typeface="EB Garamond" pitchFamily="34" charset="-122"/>
                <a:cs typeface="EB Garamond" pitchFamily="34" charset="-120"/>
              </a:rPr>
              <a:t>— Lasting Power of Attorney — lets someone act for you if you lose capacity.</a:t>
            </a:r>
            <a:endParaRPr lang="en-US" sz="1200" dirty="0"/>
          </a:p>
        </p:txBody>
      </p:sp>
      <p:sp>
        <p:nvSpPr>
          <p:cNvPr id="26" name="Text 22"/>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27" name="Text 23"/>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111</a:t>
            </a:r>
            <a:endParaRPr lang="en-US" sz="105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IN A NUTSHELL</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Key lessons to take home</a:t>
            </a:r>
            <a:endParaRPr lang="en-US" sz="3300" dirty="0"/>
          </a:p>
        </p:txBody>
      </p:sp>
      <p:sp>
        <p:nvSpPr>
          <p:cNvPr id="6" name="Shape 3"/>
          <p:cNvSpPr/>
          <p:nvPr/>
        </p:nvSpPr>
        <p:spPr>
          <a:xfrm>
            <a:off x="548640" y="1645920"/>
            <a:ext cx="5318608"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7" name="Text 4"/>
          <p:cNvSpPr/>
          <p:nvPr/>
        </p:nvSpPr>
        <p:spPr>
          <a:xfrm>
            <a:off x="822960" y="1755648"/>
            <a:ext cx="4769968" cy="32004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Write</a:t>
            </a:r>
            <a:endParaRPr lang="en-US" sz="2000" dirty="0"/>
          </a:p>
        </p:txBody>
      </p:sp>
      <p:sp>
        <p:nvSpPr>
          <p:cNvPr id="8" name="Text 5"/>
          <p:cNvSpPr/>
          <p:nvPr/>
        </p:nvSpPr>
        <p:spPr>
          <a:xfrm>
            <a:off x="822960" y="2084832"/>
            <a:ext cx="4769968" cy="411480"/>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Write a valid Islamic will — don’t delay.</a:t>
            </a:r>
            <a:endParaRPr lang="en-US" dirty="0"/>
          </a:p>
        </p:txBody>
      </p:sp>
      <p:sp>
        <p:nvSpPr>
          <p:cNvPr id="9" name="Shape 6"/>
          <p:cNvSpPr/>
          <p:nvPr/>
        </p:nvSpPr>
        <p:spPr>
          <a:xfrm>
            <a:off x="6324448" y="1645920"/>
            <a:ext cx="5318608" cy="914400"/>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0" name="Text 7"/>
          <p:cNvSpPr/>
          <p:nvPr/>
        </p:nvSpPr>
        <p:spPr>
          <a:xfrm>
            <a:off x="6598768" y="1755648"/>
            <a:ext cx="4769968" cy="32004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Register</a:t>
            </a:r>
            <a:endParaRPr lang="en-US" sz="2000" dirty="0"/>
          </a:p>
        </p:txBody>
      </p:sp>
      <p:sp>
        <p:nvSpPr>
          <p:cNvPr id="11" name="Text 8"/>
          <p:cNvSpPr/>
          <p:nvPr/>
        </p:nvSpPr>
        <p:spPr>
          <a:xfrm>
            <a:off x="6598768" y="2084832"/>
            <a:ext cx="4769968" cy="411480"/>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Register your marriage so your spouse is protected.</a:t>
            </a:r>
            <a:endParaRPr lang="en-US" dirty="0"/>
          </a:p>
        </p:txBody>
      </p:sp>
      <p:sp>
        <p:nvSpPr>
          <p:cNvPr id="12" name="Shape 9"/>
          <p:cNvSpPr/>
          <p:nvPr/>
        </p:nvSpPr>
        <p:spPr>
          <a:xfrm>
            <a:off x="548640" y="2651760"/>
            <a:ext cx="5318608"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13" name="Text 10"/>
          <p:cNvSpPr/>
          <p:nvPr/>
        </p:nvSpPr>
        <p:spPr>
          <a:xfrm>
            <a:off x="822960" y="2761488"/>
            <a:ext cx="4769968" cy="32004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Secure</a:t>
            </a:r>
            <a:endParaRPr lang="en-US" sz="2000" dirty="0"/>
          </a:p>
        </p:txBody>
      </p:sp>
      <p:sp>
        <p:nvSpPr>
          <p:cNvPr id="14" name="Text 11"/>
          <p:cNvSpPr/>
          <p:nvPr/>
        </p:nvSpPr>
        <p:spPr>
          <a:xfrm>
            <a:off x="822960" y="3090672"/>
            <a:ext cx="4769968" cy="411480"/>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Secure the widow’s home and rights.</a:t>
            </a:r>
            <a:endParaRPr lang="en-US" dirty="0"/>
          </a:p>
        </p:txBody>
      </p:sp>
      <p:sp>
        <p:nvSpPr>
          <p:cNvPr id="15" name="Shape 12"/>
          <p:cNvSpPr/>
          <p:nvPr/>
        </p:nvSpPr>
        <p:spPr>
          <a:xfrm>
            <a:off x="6324448" y="2651760"/>
            <a:ext cx="5318608" cy="914400"/>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6" name="Text 13"/>
          <p:cNvSpPr/>
          <p:nvPr/>
        </p:nvSpPr>
        <p:spPr>
          <a:xfrm>
            <a:off x="6598768" y="2761488"/>
            <a:ext cx="4769968" cy="32004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Protect</a:t>
            </a:r>
            <a:endParaRPr lang="en-US" sz="2000" dirty="0"/>
          </a:p>
        </p:txBody>
      </p:sp>
      <p:sp>
        <p:nvSpPr>
          <p:cNvPr id="17" name="Text 14"/>
          <p:cNvSpPr/>
          <p:nvPr/>
        </p:nvSpPr>
        <p:spPr>
          <a:xfrm>
            <a:off x="6598768" y="3090672"/>
            <a:ext cx="4769968" cy="411480"/>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Protect vulnerable heirs with trusts/provisions.</a:t>
            </a:r>
            <a:endParaRPr lang="en-US" dirty="0"/>
          </a:p>
        </p:txBody>
      </p:sp>
      <p:sp>
        <p:nvSpPr>
          <p:cNvPr id="18" name="Shape 15"/>
          <p:cNvSpPr/>
          <p:nvPr/>
        </p:nvSpPr>
        <p:spPr>
          <a:xfrm>
            <a:off x="548640" y="3657600"/>
            <a:ext cx="5318608"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19" name="Text 16"/>
          <p:cNvSpPr/>
          <p:nvPr/>
        </p:nvSpPr>
        <p:spPr>
          <a:xfrm>
            <a:off x="822960" y="3767328"/>
            <a:ext cx="4769968" cy="32004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Plan</a:t>
            </a:r>
            <a:endParaRPr lang="en-US" sz="2000" dirty="0"/>
          </a:p>
        </p:txBody>
      </p:sp>
      <p:sp>
        <p:nvSpPr>
          <p:cNvPr id="20" name="Text 17"/>
          <p:cNvSpPr/>
          <p:nvPr/>
        </p:nvSpPr>
        <p:spPr>
          <a:xfrm>
            <a:off x="822960" y="4096512"/>
            <a:ext cx="4769968" cy="411480"/>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Plan for inheritance tax — keep it halal &amp; legal.</a:t>
            </a:r>
            <a:endParaRPr lang="en-US" dirty="0"/>
          </a:p>
        </p:txBody>
      </p:sp>
      <p:sp>
        <p:nvSpPr>
          <p:cNvPr id="21" name="Shape 18"/>
          <p:cNvSpPr/>
          <p:nvPr/>
        </p:nvSpPr>
        <p:spPr>
          <a:xfrm>
            <a:off x="6324448" y="3657600"/>
            <a:ext cx="5318608" cy="914400"/>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22" name="Text 19"/>
          <p:cNvSpPr/>
          <p:nvPr/>
        </p:nvSpPr>
        <p:spPr>
          <a:xfrm>
            <a:off x="6598768" y="3767328"/>
            <a:ext cx="4769968" cy="32004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Leave</a:t>
            </a:r>
            <a:endParaRPr lang="en-US" sz="2000" dirty="0"/>
          </a:p>
        </p:txBody>
      </p:sp>
      <p:sp>
        <p:nvSpPr>
          <p:cNvPr id="23" name="Text 20"/>
          <p:cNvSpPr/>
          <p:nvPr/>
        </p:nvSpPr>
        <p:spPr>
          <a:xfrm>
            <a:off x="6598768" y="4096512"/>
            <a:ext cx="4769968" cy="411480"/>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Leave a charitable legacy (up to one-third).</a:t>
            </a:r>
            <a:endParaRPr lang="en-US" dirty="0"/>
          </a:p>
        </p:txBody>
      </p:sp>
      <p:sp>
        <p:nvSpPr>
          <p:cNvPr id="24" name="Shape 21"/>
          <p:cNvSpPr/>
          <p:nvPr/>
        </p:nvSpPr>
        <p:spPr>
          <a:xfrm>
            <a:off x="548640" y="4663440"/>
            <a:ext cx="5318608" cy="914400"/>
          </a:xfrm>
          <a:prstGeom prst="roundRect">
            <a:avLst>
              <a:gd name="adj" fmla="val 8000"/>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25" name="Text 22"/>
          <p:cNvSpPr/>
          <p:nvPr/>
        </p:nvSpPr>
        <p:spPr>
          <a:xfrm>
            <a:off x="822960" y="4773168"/>
            <a:ext cx="4769968" cy="32004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Review</a:t>
            </a:r>
            <a:endParaRPr lang="en-US" sz="2000" dirty="0"/>
          </a:p>
        </p:txBody>
      </p:sp>
      <p:sp>
        <p:nvSpPr>
          <p:cNvPr id="26" name="Text 23"/>
          <p:cNvSpPr/>
          <p:nvPr/>
        </p:nvSpPr>
        <p:spPr>
          <a:xfrm>
            <a:off x="822960" y="5102352"/>
            <a:ext cx="4769968" cy="411480"/>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Review every 3–5 years; tell family where it is.</a:t>
            </a:r>
            <a:endParaRPr lang="en-US" dirty="0"/>
          </a:p>
        </p:txBody>
      </p:sp>
      <p:sp>
        <p:nvSpPr>
          <p:cNvPr id="27" name="Shape 24"/>
          <p:cNvSpPr/>
          <p:nvPr/>
        </p:nvSpPr>
        <p:spPr>
          <a:xfrm>
            <a:off x="6324448" y="4663440"/>
            <a:ext cx="5318608" cy="914400"/>
          </a:xfrm>
          <a:prstGeom prst="roundRect">
            <a:avLst>
              <a:gd name="adj" fmla="val 8000"/>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28" name="Text 25"/>
          <p:cNvSpPr/>
          <p:nvPr/>
        </p:nvSpPr>
        <p:spPr>
          <a:xfrm>
            <a:off x="6598768" y="4773168"/>
            <a:ext cx="4769968" cy="320040"/>
          </a:xfrm>
          <a:prstGeom prst="rect">
            <a:avLst/>
          </a:prstGeom>
          <a:noFill/>
          <a:ln/>
        </p:spPr>
        <p:txBody>
          <a:bodyPr wrap="square" lIns="0" tIns="0" rIns="0" bIns="0" rtlCol="0" anchor="ctr"/>
          <a:lstStyle/>
          <a:p>
            <a:pPr marL="0" indent="0">
              <a:buNone/>
            </a:pPr>
            <a:r>
              <a:rPr lang="en-US" sz="2000" b="1" dirty="0">
                <a:solidFill>
                  <a:srgbClr val="9C7B33"/>
                </a:solidFill>
                <a:latin typeface="EB Garamond" pitchFamily="34" charset="0"/>
                <a:ea typeface="EB Garamond" pitchFamily="34" charset="-122"/>
                <a:cs typeface="EB Garamond" pitchFamily="34" charset="-120"/>
              </a:rPr>
              <a:t>Remember</a:t>
            </a:r>
            <a:endParaRPr lang="en-US" sz="2000" dirty="0"/>
          </a:p>
        </p:txBody>
      </p:sp>
      <p:sp>
        <p:nvSpPr>
          <p:cNvPr id="29" name="Text 26"/>
          <p:cNvSpPr/>
          <p:nvPr/>
        </p:nvSpPr>
        <p:spPr>
          <a:xfrm>
            <a:off x="6598768" y="5102352"/>
            <a:ext cx="4769968" cy="411480"/>
          </a:xfrm>
          <a:prstGeom prst="rect">
            <a:avLst/>
          </a:prstGeom>
          <a:noFill/>
          <a:ln/>
        </p:spPr>
        <p:txBody>
          <a:bodyPr wrap="square" lIns="0" tIns="0" rIns="0" bIns="0" rtlCol="0" anchor="ctr"/>
          <a:lstStyle/>
          <a:p>
            <a:pPr marL="0" indent="0">
              <a:buNone/>
            </a:pPr>
            <a:r>
              <a:rPr lang="en-US" dirty="0">
                <a:solidFill>
                  <a:srgbClr val="1C2B27"/>
                </a:solidFill>
                <a:latin typeface="EB Garamond" pitchFamily="34" charset="0"/>
                <a:ea typeface="EB Garamond" pitchFamily="34" charset="-122"/>
                <a:cs typeface="EB Garamond" pitchFamily="34" charset="-120"/>
              </a:rPr>
              <a:t>Remember: the shares are Allah’s, not ours.</a:t>
            </a:r>
            <a:endParaRPr lang="en-US" dirty="0"/>
          </a:p>
        </p:txBody>
      </p:sp>
      <p:sp>
        <p:nvSpPr>
          <p:cNvPr id="31" name="Text 27"/>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32" name="Text 28"/>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112</a:t>
            </a:r>
            <a:endParaRPr lang="en-US" sz="105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75488"/>
            <a:ext cx="566928" cy="566928"/>
          </a:xfrm>
          <a:prstGeom prst="ellipse">
            <a:avLst/>
          </a:prstGeom>
          <a:solidFill>
            <a:srgbClr val="EAF3EF"/>
          </a:solidFill>
          <a:ln/>
        </p:spPr>
        <p:txBody>
          <a:bodyPr/>
          <a:lstStyle/>
          <a:p>
            <a:endParaRPr lang="en-GB" dirty="0"/>
          </a:p>
        </p:txBody>
      </p:sp>
      <p:pic>
        <p:nvPicPr>
          <p:cNvPr id="3" name="Image 0" descr="preencoded.png"/>
          <p:cNvPicPr>
            <a:picLocks noChangeAspect="1"/>
          </p:cNvPicPr>
          <p:nvPr/>
        </p:nvPicPr>
        <p:blipFill>
          <a:blip r:embed="rId3"/>
          <a:stretch>
            <a:fillRect/>
          </a:stretch>
        </p:blipFill>
        <p:spPr>
          <a:xfrm>
            <a:off x="676656" y="603504"/>
            <a:ext cx="310896" cy="310896"/>
          </a:xfrm>
          <a:prstGeom prst="rect">
            <a:avLst/>
          </a:prstGeom>
        </p:spPr>
      </p:pic>
      <p:sp>
        <p:nvSpPr>
          <p:cNvPr id="4" name="Text 1"/>
          <p:cNvSpPr/>
          <p:nvPr/>
        </p:nvSpPr>
        <p:spPr>
          <a:xfrm>
            <a:off x="1325880" y="457200"/>
            <a:ext cx="10317175" cy="274320"/>
          </a:xfrm>
          <a:prstGeom prst="rect">
            <a:avLst/>
          </a:prstGeom>
          <a:noFill/>
          <a:ln/>
        </p:spPr>
        <p:txBody>
          <a:bodyPr wrap="square" lIns="0" tIns="0" rIns="0" bIns="0" rtlCol="0" anchor="ctr"/>
          <a:lstStyle/>
          <a:p>
            <a:pPr marL="0" indent="0">
              <a:buNone/>
            </a:pPr>
            <a:r>
              <a:rPr lang="en-US" sz="1350" b="1" kern="0" spc="200" dirty="0">
                <a:solidFill>
                  <a:srgbClr val="9C7B33"/>
                </a:solidFill>
                <a:latin typeface="EB Garamond" pitchFamily="34" charset="0"/>
                <a:ea typeface="EB Garamond" pitchFamily="34" charset="-122"/>
                <a:cs typeface="EB Garamond" pitchFamily="34" charset="-120"/>
              </a:rPr>
              <a:t>YOU DON’T HAVE TO DO THIS ALONE</a:t>
            </a:r>
            <a:endParaRPr lang="en-US" sz="1350" dirty="0"/>
          </a:p>
        </p:txBody>
      </p:sp>
      <p:sp>
        <p:nvSpPr>
          <p:cNvPr id="5" name="Text 2"/>
          <p:cNvSpPr/>
          <p:nvPr/>
        </p:nvSpPr>
        <p:spPr>
          <a:xfrm>
            <a:off x="1325880" y="713232"/>
            <a:ext cx="10317175" cy="640080"/>
          </a:xfrm>
          <a:prstGeom prst="rect">
            <a:avLst/>
          </a:prstGeom>
          <a:noFill/>
          <a:ln/>
        </p:spPr>
        <p:txBody>
          <a:bodyPr wrap="square" lIns="0" tIns="0" rIns="0" bIns="0" rtlCol="0" anchor="ctr"/>
          <a:lstStyle/>
          <a:p>
            <a:pPr marL="0" indent="0">
              <a:buNone/>
            </a:pPr>
            <a:r>
              <a:rPr lang="en-US" sz="3300" b="1" dirty="0">
                <a:solidFill>
                  <a:srgbClr val="0E3B34"/>
                </a:solidFill>
                <a:latin typeface="EB Garamond" pitchFamily="34" charset="0"/>
                <a:ea typeface="EB Garamond" pitchFamily="34" charset="-122"/>
                <a:cs typeface="EB Garamond" pitchFamily="34" charset="-120"/>
              </a:rPr>
              <a:t>Where to get help</a:t>
            </a:r>
            <a:endParaRPr lang="en-US" sz="3300" dirty="0"/>
          </a:p>
        </p:txBody>
      </p:sp>
      <p:sp>
        <p:nvSpPr>
          <p:cNvPr id="6" name="Text 3"/>
          <p:cNvSpPr/>
          <p:nvPr/>
        </p:nvSpPr>
        <p:spPr>
          <a:xfrm>
            <a:off x="548640" y="1481328"/>
            <a:ext cx="11094415" cy="365760"/>
          </a:xfrm>
          <a:prstGeom prst="rect">
            <a:avLst/>
          </a:prstGeom>
          <a:noFill/>
          <a:ln/>
        </p:spPr>
        <p:txBody>
          <a:bodyPr wrap="square" lIns="0" tIns="0" rIns="0" bIns="0" rtlCol="0" anchor="ctr"/>
          <a:lstStyle/>
          <a:p>
            <a:pPr marL="0" indent="0">
              <a:buNone/>
            </a:pPr>
            <a:r>
              <a:rPr lang="en-US" dirty="0">
                <a:solidFill>
                  <a:srgbClr val="5E726B"/>
                </a:solidFill>
                <a:latin typeface="EB Garamond" pitchFamily="34" charset="0"/>
                <a:ea typeface="EB Garamond" pitchFamily="34" charset="-122"/>
                <a:cs typeface="EB Garamond" pitchFamily="34" charset="-120"/>
              </a:rPr>
              <a:t>A sound Islamic will usually takes two specialists working together — plus your community:</a:t>
            </a:r>
            <a:endParaRPr lang="en-US" dirty="0"/>
          </a:p>
        </p:txBody>
      </p:sp>
      <p:sp>
        <p:nvSpPr>
          <p:cNvPr id="7" name="Shape 4"/>
          <p:cNvSpPr/>
          <p:nvPr/>
        </p:nvSpPr>
        <p:spPr>
          <a:xfrm>
            <a:off x="548640" y="2011680"/>
            <a:ext cx="536432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8" name="Shape 5"/>
          <p:cNvSpPr/>
          <p:nvPr/>
        </p:nvSpPr>
        <p:spPr>
          <a:xfrm>
            <a:off x="822960" y="2304288"/>
            <a:ext cx="640080" cy="640080"/>
          </a:xfrm>
          <a:prstGeom prst="ellipse">
            <a:avLst/>
          </a:prstGeom>
          <a:solidFill>
            <a:srgbClr val="FFFFFF"/>
          </a:solidFill>
          <a:ln/>
        </p:spPr>
        <p:txBody>
          <a:bodyPr/>
          <a:lstStyle/>
          <a:p>
            <a:endParaRPr lang="en-GB" sz="2400" dirty="0"/>
          </a:p>
        </p:txBody>
      </p:sp>
      <p:pic>
        <p:nvPicPr>
          <p:cNvPr id="9" name="Image 1" descr="preencoded.png"/>
          <p:cNvPicPr>
            <a:picLocks noChangeAspect="1"/>
          </p:cNvPicPr>
          <p:nvPr/>
        </p:nvPicPr>
        <p:blipFill>
          <a:blip r:embed="rId4"/>
          <a:stretch>
            <a:fillRect/>
          </a:stretch>
        </p:blipFill>
        <p:spPr>
          <a:xfrm>
            <a:off x="960120" y="2441448"/>
            <a:ext cx="365760" cy="365760"/>
          </a:xfrm>
          <a:prstGeom prst="rect">
            <a:avLst/>
          </a:prstGeom>
        </p:spPr>
      </p:pic>
      <p:sp>
        <p:nvSpPr>
          <p:cNvPr id="10" name="Text 6"/>
          <p:cNvSpPr/>
          <p:nvPr/>
        </p:nvSpPr>
        <p:spPr>
          <a:xfrm>
            <a:off x="1600200" y="2212848"/>
            <a:ext cx="412988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A qualified Mufti / scholar</a:t>
            </a:r>
            <a:endParaRPr lang="en-US" sz="2000" dirty="0"/>
          </a:p>
        </p:txBody>
      </p:sp>
      <p:sp>
        <p:nvSpPr>
          <p:cNvPr id="11" name="Text 7"/>
          <p:cNvSpPr/>
          <p:nvPr/>
        </p:nvSpPr>
        <p:spPr>
          <a:xfrm>
            <a:off x="1600200" y="2615184"/>
            <a:ext cx="4084168" cy="731520"/>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Confirms your exact Sharī‘ah shares and checks the wording is Islamically sound — e.g. a recognised Sharī‘ah panel.</a:t>
            </a:r>
            <a:endParaRPr lang="en-US" sz="1600" dirty="0"/>
          </a:p>
        </p:txBody>
      </p:sp>
      <p:sp>
        <p:nvSpPr>
          <p:cNvPr id="12" name="Shape 8"/>
          <p:cNvSpPr/>
          <p:nvPr/>
        </p:nvSpPr>
        <p:spPr>
          <a:xfrm>
            <a:off x="6278728" y="2011680"/>
            <a:ext cx="5364328" cy="1417320"/>
          </a:xfrm>
          <a:prstGeom prst="roundRect">
            <a:avLst>
              <a:gd name="adj" fmla="val 5161"/>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13" name="Shape 9"/>
          <p:cNvSpPr/>
          <p:nvPr/>
        </p:nvSpPr>
        <p:spPr>
          <a:xfrm>
            <a:off x="6553048" y="2304288"/>
            <a:ext cx="640080" cy="640080"/>
          </a:xfrm>
          <a:prstGeom prst="ellipse">
            <a:avLst/>
          </a:prstGeom>
          <a:solidFill>
            <a:srgbClr val="FFFFFF"/>
          </a:solidFill>
          <a:ln/>
        </p:spPr>
        <p:txBody>
          <a:bodyPr/>
          <a:lstStyle/>
          <a:p>
            <a:endParaRPr lang="en-GB" sz="2400" dirty="0"/>
          </a:p>
        </p:txBody>
      </p:sp>
      <p:pic>
        <p:nvPicPr>
          <p:cNvPr id="14" name="Image 2" descr="preencoded.png"/>
          <p:cNvPicPr>
            <a:picLocks noChangeAspect="1"/>
          </p:cNvPicPr>
          <p:nvPr/>
        </p:nvPicPr>
        <p:blipFill>
          <a:blip r:embed="rId5"/>
          <a:stretch>
            <a:fillRect/>
          </a:stretch>
        </p:blipFill>
        <p:spPr>
          <a:xfrm>
            <a:off x="6690208" y="2441448"/>
            <a:ext cx="365760" cy="365760"/>
          </a:xfrm>
          <a:prstGeom prst="rect">
            <a:avLst/>
          </a:prstGeom>
        </p:spPr>
      </p:pic>
      <p:sp>
        <p:nvSpPr>
          <p:cNvPr id="15" name="Text 10"/>
          <p:cNvSpPr/>
          <p:nvPr/>
        </p:nvSpPr>
        <p:spPr>
          <a:xfrm>
            <a:off x="7330288" y="2212848"/>
            <a:ext cx="412988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A solicitor / will-writer</a:t>
            </a:r>
            <a:endParaRPr lang="en-US" sz="2000" dirty="0"/>
          </a:p>
        </p:txBody>
      </p:sp>
      <p:sp>
        <p:nvSpPr>
          <p:cNvPr id="16" name="Text 11"/>
          <p:cNvSpPr/>
          <p:nvPr/>
        </p:nvSpPr>
        <p:spPr>
          <a:xfrm>
            <a:off x="7330288" y="2615184"/>
            <a:ext cx="4084168" cy="731520"/>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Drafts a legally valid will, sets up any trusts, and helps you make the most of your IHT allowances.</a:t>
            </a:r>
            <a:endParaRPr lang="en-US" sz="1600" dirty="0"/>
          </a:p>
        </p:txBody>
      </p:sp>
      <p:sp>
        <p:nvSpPr>
          <p:cNvPr id="17" name="Shape 12"/>
          <p:cNvSpPr/>
          <p:nvPr/>
        </p:nvSpPr>
        <p:spPr>
          <a:xfrm>
            <a:off x="548640" y="3657600"/>
            <a:ext cx="5364328" cy="1417320"/>
          </a:xfrm>
          <a:prstGeom prst="roundRect">
            <a:avLst>
              <a:gd name="adj" fmla="val 5161"/>
            </a:avLst>
          </a:prstGeom>
          <a:solidFill>
            <a:srgbClr val="EAF3EF"/>
          </a:solidFill>
          <a:ln/>
          <a:effectLst>
            <a:outerShdw blurRad="88900" dist="38100" dir="5400000" algn="bl" rotWithShape="0">
              <a:srgbClr val="000000">
                <a:alpha val="13000"/>
              </a:srgbClr>
            </a:outerShdw>
          </a:effectLst>
        </p:spPr>
        <p:txBody>
          <a:bodyPr/>
          <a:lstStyle/>
          <a:p>
            <a:endParaRPr lang="en-GB" sz="2400" dirty="0"/>
          </a:p>
        </p:txBody>
      </p:sp>
      <p:sp>
        <p:nvSpPr>
          <p:cNvPr id="18" name="Shape 13"/>
          <p:cNvSpPr/>
          <p:nvPr/>
        </p:nvSpPr>
        <p:spPr>
          <a:xfrm>
            <a:off x="822960" y="3950208"/>
            <a:ext cx="640080" cy="640080"/>
          </a:xfrm>
          <a:prstGeom prst="ellipse">
            <a:avLst/>
          </a:prstGeom>
          <a:solidFill>
            <a:srgbClr val="FFFFFF"/>
          </a:solidFill>
          <a:ln/>
        </p:spPr>
        <p:txBody>
          <a:bodyPr/>
          <a:lstStyle/>
          <a:p>
            <a:endParaRPr lang="en-GB" sz="2400" dirty="0"/>
          </a:p>
        </p:txBody>
      </p:sp>
      <p:pic>
        <p:nvPicPr>
          <p:cNvPr id="19" name="Image 3" descr="preencoded.png"/>
          <p:cNvPicPr>
            <a:picLocks noChangeAspect="1"/>
          </p:cNvPicPr>
          <p:nvPr/>
        </p:nvPicPr>
        <p:blipFill>
          <a:blip r:embed="rId6"/>
          <a:stretch>
            <a:fillRect/>
          </a:stretch>
        </p:blipFill>
        <p:spPr>
          <a:xfrm>
            <a:off x="960120" y="4087368"/>
            <a:ext cx="365760" cy="365760"/>
          </a:xfrm>
          <a:prstGeom prst="rect">
            <a:avLst/>
          </a:prstGeom>
        </p:spPr>
      </p:pic>
      <p:sp>
        <p:nvSpPr>
          <p:cNvPr id="20" name="Text 14"/>
          <p:cNvSpPr/>
          <p:nvPr/>
        </p:nvSpPr>
        <p:spPr>
          <a:xfrm>
            <a:off x="1600200" y="3858768"/>
            <a:ext cx="412988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An Islamic will service</a:t>
            </a:r>
            <a:endParaRPr lang="en-US" sz="2000" dirty="0"/>
          </a:p>
        </p:txBody>
      </p:sp>
      <p:sp>
        <p:nvSpPr>
          <p:cNvPr id="21" name="Text 15"/>
          <p:cNvSpPr/>
          <p:nvPr/>
        </p:nvSpPr>
        <p:spPr>
          <a:xfrm>
            <a:off x="1600200" y="4261104"/>
            <a:ext cx="4084168" cy="731520"/>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Some organisations combine both — Sharī‘ah-checked AND legally drafted — often alongside charitable giving.</a:t>
            </a:r>
            <a:endParaRPr lang="en-US" sz="1600" dirty="0"/>
          </a:p>
        </p:txBody>
      </p:sp>
      <p:sp>
        <p:nvSpPr>
          <p:cNvPr id="22" name="Shape 16"/>
          <p:cNvSpPr/>
          <p:nvPr/>
        </p:nvSpPr>
        <p:spPr>
          <a:xfrm>
            <a:off x="6278728" y="3657600"/>
            <a:ext cx="5364328" cy="1417320"/>
          </a:xfrm>
          <a:prstGeom prst="roundRect">
            <a:avLst>
              <a:gd name="adj" fmla="val 5161"/>
            </a:avLst>
          </a:prstGeom>
          <a:solidFill>
            <a:srgbClr val="F3F7F5"/>
          </a:solidFill>
          <a:ln/>
          <a:effectLst>
            <a:outerShdw blurRad="88900" dist="38100" dir="5400000" algn="bl" rotWithShape="0">
              <a:srgbClr val="000000">
                <a:alpha val="13000"/>
              </a:srgbClr>
            </a:outerShdw>
          </a:effectLst>
        </p:spPr>
        <p:txBody>
          <a:bodyPr/>
          <a:lstStyle/>
          <a:p>
            <a:endParaRPr lang="en-GB" sz="2400" dirty="0"/>
          </a:p>
        </p:txBody>
      </p:sp>
      <p:sp>
        <p:nvSpPr>
          <p:cNvPr id="23" name="Shape 17"/>
          <p:cNvSpPr/>
          <p:nvPr/>
        </p:nvSpPr>
        <p:spPr>
          <a:xfrm>
            <a:off x="6553048" y="3950208"/>
            <a:ext cx="640080" cy="640080"/>
          </a:xfrm>
          <a:prstGeom prst="ellipse">
            <a:avLst/>
          </a:prstGeom>
          <a:solidFill>
            <a:srgbClr val="FFFFFF"/>
          </a:solidFill>
          <a:ln/>
        </p:spPr>
        <p:txBody>
          <a:bodyPr/>
          <a:lstStyle/>
          <a:p>
            <a:endParaRPr lang="en-GB" sz="2400" dirty="0"/>
          </a:p>
        </p:txBody>
      </p:sp>
      <p:pic>
        <p:nvPicPr>
          <p:cNvPr id="24" name="Image 4" descr="preencoded.png"/>
          <p:cNvPicPr>
            <a:picLocks noChangeAspect="1"/>
          </p:cNvPicPr>
          <p:nvPr/>
        </p:nvPicPr>
        <p:blipFill>
          <a:blip r:embed="rId7"/>
          <a:stretch>
            <a:fillRect/>
          </a:stretch>
        </p:blipFill>
        <p:spPr>
          <a:xfrm>
            <a:off x="6690208" y="4087368"/>
            <a:ext cx="365760" cy="365760"/>
          </a:xfrm>
          <a:prstGeom prst="rect">
            <a:avLst/>
          </a:prstGeom>
        </p:spPr>
      </p:pic>
      <p:sp>
        <p:nvSpPr>
          <p:cNvPr id="25" name="Text 18"/>
          <p:cNvSpPr/>
          <p:nvPr/>
        </p:nvSpPr>
        <p:spPr>
          <a:xfrm>
            <a:off x="7330288" y="3858768"/>
            <a:ext cx="4129888" cy="411480"/>
          </a:xfrm>
          <a:prstGeom prst="rect">
            <a:avLst/>
          </a:prstGeom>
          <a:noFill/>
          <a:ln/>
        </p:spPr>
        <p:txBody>
          <a:bodyPr wrap="square" lIns="0" tIns="0" rIns="0" bIns="0" rtlCol="0" anchor="ctr"/>
          <a:lstStyle/>
          <a:p>
            <a:pPr marL="0" indent="0">
              <a:buNone/>
            </a:pPr>
            <a:r>
              <a:rPr lang="en-US" sz="2000" b="1" dirty="0">
                <a:solidFill>
                  <a:srgbClr val="0E3B34"/>
                </a:solidFill>
                <a:latin typeface="EB Garamond" pitchFamily="34" charset="0"/>
                <a:ea typeface="EB Garamond" pitchFamily="34" charset="-122"/>
                <a:cs typeface="EB Garamond" pitchFamily="34" charset="-120"/>
              </a:rPr>
              <a:t>Your local imam &amp; community</a:t>
            </a:r>
            <a:endParaRPr lang="en-US" sz="2000" dirty="0"/>
          </a:p>
        </p:txBody>
      </p:sp>
      <p:sp>
        <p:nvSpPr>
          <p:cNvPr id="26" name="Text 19"/>
          <p:cNvSpPr/>
          <p:nvPr/>
        </p:nvSpPr>
        <p:spPr>
          <a:xfrm>
            <a:off x="7330288" y="4261104"/>
            <a:ext cx="4084168" cy="731520"/>
          </a:xfrm>
          <a:prstGeom prst="rect">
            <a:avLst/>
          </a:prstGeom>
          <a:noFill/>
          <a:ln/>
        </p:spPr>
        <p:txBody>
          <a:bodyPr wrap="square" lIns="0" tIns="0" rIns="0" bIns="0" rtlCol="0" anchor="t"/>
          <a:lstStyle/>
          <a:p>
            <a:pPr marL="0" indent="0">
              <a:buNone/>
            </a:pPr>
            <a:r>
              <a:rPr lang="en-US" sz="1600" dirty="0">
                <a:solidFill>
                  <a:srgbClr val="1C2B27"/>
                </a:solidFill>
                <a:latin typeface="EB Garamond" pitchFamily="34" charset="0"/>
                <a:ea typeface="EB Garamond" pitchFamily="34" charset="-122"/>
                <a:cs typeface="EB Garamond" pitchFamily="34" charset="-120"/>
              </a:rPr>
              <a:t>For trusted guidance, referrals, and help getting started. Don’t let not knowing where to begin stop you.</a:t>
            </a:r>
            <a:endParaRPr lang="en-US" sz="1600" dirty="0"/>
          </a:p>
        </p:txBody>
      </p:sp>
      <p:sp>
        <p:nvSpPr>
          <p:cNvPr id="27" name="Shape 20"/>
          <p:cNvSpPr/>
          <p:nvPr/>
        </p:nvSpPr>
        <p:spPr>
          <a:xfrm>
            <a:off x="548640" y="5321808"/>
            <a:ext cx="11094415" cy="749808"/>
          </a:xfrm>
          <a:prstGeom prst="roundRect">
            <a:avLst>
              <a:gd name="adj" fmla="val 9756"/>
            </a:avLst>
          </a:prstGeom>
          <a:solidFill>
            <a:srgbClr val="E9F2EE"/>
          </a:solidFill>
          <a:ln/>
        </p:spPr>
        <p:txBody>
          <a:bodyPr/>
          <a:lstStyle/>
          <a:p>
            <a:endParaRPr lang="en-GB" sz="2400" dirty="0"/>
          </a:p>
        </p:txBody>
      </p:sp>
      <p:sp>
        <p:nvSpPr>
          <p:cNvPr id="28" name="Text 21"/>
          <p:cNvSpPr/>
          <p:nvPr/>
        </p:nvSpPr>
        <p:spPr>
          <a:xfrm>
            <a:off x="822960" y="5413248"/>
            <a:ext cx="10545775" cy="548640"/>
          </a:xfrm>
          <a:prstGeom prst="rect">
            <a:avLst/>
          </a:prstGeom>
          <a:noFill/>
          <a:ln/>
        </p:spPr>
        <p:txBody>
          <a:bodyPr wrap="square" lIns="0" tIns="0" rIns="0" bIns="0" rtlCol="0" anchor="ctr"/>
          <a:lstStyle/>
          <a:p>
            <a:pPr marL="0" indent="0" algn="ctr">
              <a:buNone/>
            </a:pPr>
            <a:r>
              <a:rPr lang="en-US" dirty="0"/>
              <a:t>A project of </a:t>
            </a:r>
            <a:r>
              <a:rPr lang="en-US" b="1" dirty="0"/>
              <a:t>Imamwrites.com</a:t>
            </a:r>
          </a:p>
        </p:txBody>
      </p:sp>
      <p:sp>
        <p:nvSpPr>
          <p:cNvPr id="30" name="Text 22"/>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E726B"/>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31" name="Text 23"/>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113</a:t>
            </a:r>
            <a:endParaRPr lang="en-US" sz="105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93">
    <p:bg>
      <p:bgPr>
        <a:solidFill>
          <a:srgbClr val="0E3B34"/>
        </a:solidFill>
        <a:effectLst/>
      </p:bgPr>
    </p:bg>
    <p:spTree>
      <p:nvGrpSpPr>
        <p:cNvPr id="1" name=""/>
        <p:cNvGrpSpPr/>
        <p:nvPr/>
      </p:nvGrpSpPr>
      <p:grpSpPr>
        <a:xfrm>
          <a:off x="0" y="0"/>
          <a:ext cx="0" cy="0"/>
          <a:chOff x="0" y="0"/>
          <a:chExt cx="0" cy="0"/>
        </a:xfrm>
      </p:grpSpPr>
      <p:sp>
        <p:nvSpPr>
          <p:cNvPr id="2" name="Shape 0"/>
          <p:cNvSpPr/>
          <p:nvPr/>
        </p:nvSpPr>
        <p:spPr>
          <a:xfrm>
            <a:off x="-1645920" y="-1645920"/>
            <a:ext cx="5029200" cy="5029200"/>
          </a:xfrm>
          <a:prstGeom prst="ellipse">
            <a:avLst/>
          </a:prstGeom>
          <a:solidFill>
            <a:srgbClr val="2C7A6B">
              <a:alpha val="30000"/>
            </a:srgbClr>
          </a:solidFill>
          <a:ln/>
        </p:spPr>
        <p:txBody>
          <a:bodyPr/>
          <a:lstStyle/>
          <a:p>
            <a:endParaRPr lang="en-GB" dirty="0"/>
          </a:p>
        </p:txBody>
      </p:sp>
      <p:sp>
        <p:nvSpPr>
          <p:cNvPr id="3" name="Shape 1"/>
          <p:cNvSpPr/>
          <p:nvPr/>
        </p:nvSpPr>
        <p:spPr>
          <a:xfrm>
            <a:off x="8991295" y="4114800"/>
            <a:ext cx="4572000" cy="4572000"/>
          </a:xfrm>
          <a:prstGeom prst="ellipse">
            <a:avLst/>
          </a:prstGeom>
          <a:solidFill>
            <a:srgbClr val="2C7A6B">
              <a:alpha val="22000"/>
            </a:srgbClr>
          </a:solidFill>
          <a:ln/>
        </p:spPr>
        <p:txBody>
          <a:bodyPr/>
          <a:lstStyle/>
          <a:p>
            <a:endParaRPr lang="en-GB" dirty="0"/>
          </a:p>
        </p:txBody>
      </p:sp>
      <p:sp>
        <p:nvSpPr>
          <p:cNvPr id="4" name="Shape 2"/>
          <p:cNvSpPr/>
          <p:nvPr/>
        </p:nvSpPr>
        <p:spPr>
          <a:xfrm>
            <a:off x="5364328" y="914400"/>
            <a:ext cx="1463040" cy="1463040"/>
          </a:xfrm>
          <a:prstGeom prst="ellipse">
            <a:avLst/>
          </a:prstGeom>
          <a:solidFill>
            <a:srgbClr val="C8A35A"/>
          </a:solidFill>
          <a:ln/>
          <a:effectLst>
            <a:outerShdw blurRad="88900" dist="38100" dir="5400000" algn="bl" rotWithShape="0">
              <a:srgbClr val="000000">
                <a:alpha val="13000"/>
              </a:srgbClr>
            </a:outerShdw>
          </a:effectLst>
        </p:spPr>
        <p:txBody>
          <a:bodyPr/>
          <a:lstStyle/>
          <a:p>
            <a:endParaRPr lang="en-GB" dirty="0"/>
          </a:p>
        </p:txBody>
      </p:sp>
      <p:pic>
        <p:nvPicPr>
          <p:cNvPr id="5" name="Image 0" descr="preencoded.png"/>
          <p:cNvPicPr>
            <a:picLocks noChangeAspect="1"/>
          </p:cNvPicPr>
          <p:nvPr/>
        </p:nvPicPr>
        <p:blipFill>
          <a:blip r:embed="rId3"/>
          <a:stretch>
            <a:fillRect/>
          </a:stretch>
        </p:blipFill>
        <p:spPr>
          <a:xfrm>
            <a:off x="5711800" y="1298448"/>
            <a:ext cx="768096" cy="694944"/>
          </a:xfrm>
          <a:prstGeom prst="rect">
            <a:avLst/>
          </a:prstGeom>
        </p:spPr>
      </p:pic>
      <p:sp>
        <p:nvSpPr>
          <p:cNvPr id="6" name="Text 3"/>
          <p:cNvSpPr/>
          <p:nvPr/>
        </p:nvSpPr>
        <p:spPr>
          <a:xfrm>
            <a:off x="914400" y="2743200"/>
            <a:ext cx="10362895" cy="1280160"/>
          </a:xfrm>
          <a:prstGeom prst="rect">
            <a:avLst/>
          </a:prstGeom>
          <a:noFill/>
          <a:ln/>
        </p:spPr>
        <p:txBody>
          <a:bodyPr wrap="square" lIns="0" tIns="0" rIns="0" bIns="0" rtlCol="0" anchor="ctr"/>
          <a:lstStyle/>
          <a:p>
            <a:pPr marL="0" indent="0" algn="ctr">
              <a:lnSpc>
                <a:spcPct val="100000"/>
              </a:lnSpc>
              <a:buNone/>
            </a:pPr>
            <a:r>
              <a:rPr lang="en-US" sz="2900" i="1" dirty="0">
                <a:solidFill>
                  <a:srgbClr val="FFFFFF"/>
                </a:solidFill>
                <a:latin typeface="EB Garamond" pitchFamily="34" charset="0"/>
                <a:ea typeface="EB Garamond" pitchFamily="34" charset="-122"/>
                <a:cs typeface="EB Garamond" pitchFamily="34" charset="-120"/>
              </a:rPr>
              <a:t>“Leaving your heirs wealthy is better</a:t>
            </a:r>
            <a:endParaRPr lang="en-US" sz="2900" dirty="0"/>
          </a:p>
          <a:p>
            <a:pPr marL="0" indent="0" algn="ctr">
              <a:lnSpc>
                <a:spcPct val="100000"/>
              </a:lnSpc>
              <a:buNone/>
            </a:pPr>
            <a:r>
              <a:rPr lang="en-US" sz="2900" i="1" dirty="0">
                <a:solidFill>
                  <a:srgbClr val="FFFFFF"/>
                </a:solidFill>
                <a:latin typeface="EB Garamond" pitchFamily="34" charset="0"/>
                <a:ea typeface="EB Garamond" pitchFamily="34" charset="-122"/>
                <a:cs typeface="EB Garamond" pitchFamily="34" charset="-120"/>
              </a:rPr>
              <a:t>than leaving them in need.”</a:t>
            </a:r>
            <a:endParaRPr lang="en-US" sz="2900" dirty="0"/>
          </a:p>
        </p:txBody>
      </p:sp>
      <p:sp>
        <p:nvSpPr>
          <p:cNvPr id="7" name="Text 4"/>
          <p:cNvSpPr/>
          <p:nvPr/>
        </p:nvSpPr>
        <p:spPr>
          <a:xfrm>
            <a:off x="914400" y="3977640"/>
            <a:ext cx="10362895" cy="365760"/>
          </a:xfrm>
          <a:prstGeom prst="rect">
            <a:avLst/>
          </a:prstGeom>
          <a:noFill/>
          <a:ln/>
        </p:spPr>
        <p:txBody>
          <a:bodyPr wrap="square" lIns="0" tIns="0" rIns="0" bIns="0" rtlCol="0" anchor="ctr"/>
          <a:lstStyle/>
          <a:p>
            <a:pPr marL="0" indent="0" algn="ctr">
              <a:buNone/>
            </a:pPr>
            <a:r>
              <a:rPr lang="en-US" sz="1550" dirty="0">
                <a:solidFill>
                  <a:srgbClr val="C8A35A"/>
                </a:solidFill>
                <a:latin typeface="EB Garamond" pitchFamily="34" charset="0"/>
                <a:ea typeface="EB Garamond" pitchFamily="34" charset="-122"/>
                <a:cs typeface="EB Garamond" pitchFamily="34" charset="-120"/>
              </a:rPr>
              <a:t>— The Prophet ﷺ (Bukhari &amp; Muslim)</a:t>
            </a:r>
            <a:endParaRPr lang="en-US" sz="1550" dirty="0"/>
          </a:p>
        </p:txBody>
      </p:sp>
      <p:sp>
        <p:nvSpPr>
          <p:cNvPr id="8" name="Text 5"/>
          <p:cNvSpPr/>
          <p:nvPr/>
        </p:nvSpPr>
        <p:spPr>
          <a:xfrm>
            <a:off x="914400" y="4663440"/>
            <a:ext cx="10362895" cy="365760"/>
          </a:xfrm>
          <a:prstGeom prst="rect">
            <a:avLst/>
          </a:prstGeom>
          <a:noFill/>
          <a:ln/>
        </p:spPr>
        <p:txBody>
          <a:bodyPr wrap="square" lIns="0" tIns="0" rIns="0" bIns="0" rtlCol="0" anchor="ctr"/>
          <a:lstStyle/>
          <a:p>
            <a:pPr marL="0" indent="0" algn="ctr">
              <a:buNone/>
            </a:pPr>
            <a:r>
              <a:rPr lang="en-US" sz="1600" dirty="0">
                <a:solidFill>
                  <a:srgbClr val="5FA392"/>
                </a:solidFill>
                <a:latin typeface="EB Garamond" pitchFamily="34" charset="0"/>
                <a:ea typeface="EB Garamond" pitchFamily="34" charset="-122"/>
                <a:cs typeface="EB Garamond" pitchFamily="34" charset="-120"/>
              </a:rPr>
              <a:t>Write your will. Protect your family. Earn ongoing reward.</a:t>
            </a:r>
            <a:endParaRPr lang="en-US" sz="1600" dirty="0"/>
          </a:p>
        </p:txBody>
      </p:sp>
      <p:sp>
        <p:nvSpPr>
          <p:cNvPr id="9" name="Text 6"/>
          <p:cNvSpPr/>
          <p:nvPr/>
        </p:nvSpPr>
        <p:spPr>
          <a:xfrm>
            <a:off x="914400" y="5257800"/>
            <a:ext cx="10362895" cy="365760"/>
          </a:xfrm>
          <a:prstGeom prst="rect">
            <a:avLst/>
          </a:prstGeom>
          <a:noFill/>
          <a:ln/>
        </p:spPr>
        <p:txBody>
          <a:bodyPr wrap="square" lIns="0" tIns="0" rIns="0" bIns="0" rtlCol="0" anchor="ctr"/>
          <a:lstStyle/>
          <a:p>
            <a:pPr marL="0" indent="0" algn="ctr">
              <a:buNone/>
            </a:pPr>
            <a:r>
              <a:rPr lang="en-US" sz="1350" i="1" dirty="0">
                <a:solidFill>
                  <a:srgbClr val="5FA392"/>
                </a:solidFill>
                <a:latin typeface="EB Garamond" pitchFamily="34" charset="0"/>
                <a:ea typeface="EB Garamond" pitchFamily="34" charset="-122"/>
                <a:cs typeface="EB Garamond" pitchFamily="34" charset="-120"/>
              </a:rPr>
              <a:t>Always confirm your shares with a reliable Mufti and the legal/tax position with a qualified solicitor.</a:t>
            </a:r>
            <a:endParaRPr lang="en-US" sz="1350" dirty="0"/>
          </a:p>
        </p:txBody>
      </p:sp>
      <p:sp>
        <p:nvSpPr>
          <p:cNvPr id="11" name="Text 7"/>
          <p:cNvSpPr/>
          <p:nvPr/>
        </p:nvSpPr>
        <p:spPr>
          <a:xfrm>
            <a:off x="548640" y="6400800"/>
            <a:ext cx="7315200" cy="274320"/>
          </a:xfrm>
          <a:prstGeom prst="rect">
            <a:avLst/>
          </a:prstGeom>
          <a:noFill/>
          <a:ln/>
        </p:spPr>
        <p:txBody>
          <a:bodyPr wrap="square" lIns="0" tIns="0" rIns="0" bIns="0" rtlCol="0" anchor="ctr"/>
          <a:lstStyle/>
          <a:p>
            <a:pPr marL="0" indent="0" algn="l">
              <a:buNone/>
            </a:pPr>
            <a:r>
              <a:rPr lang="en-US" sz="1050" dirty="0">
                <a:solidFill>
                  <a:srgbClr val="5FA392"/>
                </a:solidFill>
                <a:latin typeface="EB Garamond" pitchFamily="34" charset="0"/>
                <a:ea typeface="EB Garamond" pitchFamily="34" charset="-122"/>
                <a:cs typeface="EB Garamond" pitchFamily="34" charset="-120"/>
              </a:rPr>
              <a:t>Islamic Wills, Estates &amp; Inheritance Planning  ·  UK</a:t>
            </a:r>
            <a:endParaRPr lang="en-US" sz="1050" dirty="0"/>
          </a:p>
        </p:txBody>
      </p:sp>
      <p:sp>
        <p:nvSpPr>
          <p:cNvPr id="12" name="Text 8"/>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FA392"/>
                </a:solidFill>
                <a:latin typeface="EB Garamond" pitchFamily="34" charset="0"/>
                <a:ea typeface="EB Garamond" pitchFamily="34" charset="-122"/>
                <a:cs typeface="EB Garamond" pitchFamily="34" charset="-120"/>
              </a:rPr>
              <a:t>114</a:t>
            </a:r>
            <a:endParaRPr lang="en-US" sz="105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
    <p:bg>
      <p:bgPr>
        <a:solidFill>
          <a:srgbClr val="0E3B36"/>
        </a:solidFill>
        <a:effectLst/>
      </p:bgPr>
    </p:bg>
    <p:spTree>
      <p:nvGrpSpPr>
        <p:cNvPr id="1" name=""/>
        <p:cNvGrpSpPr/>
        <p:nvPr/>
      </p:nvGrpSpPr>
      <p:grpSpPr>
        <a:xfrm>
          <a:off x="0" y="0"/>
          <a:ext cx="0" cy="0"/>
          <a:chOff x="0" y="0"/>
          <a:chExt cx="0" cy="0"/>
        </a:xfrm>
      </p:grpSpPr>
      <p:sp>
        <p:nvSpPr>
          <p:cNvPr id="2" name="Shape 0"/>
          <p:cNvSpPr/>
          <p:nvPr/>
        </p:nvSpPr>
        <p:spPr>
          <a:xfrm>
            <a:off x="8595360" y="3566160"/>
            <a:ext cx="4937760" cy="4937760"/>
          </a:xfrm>
          <a:prstGeom prst="ellipse">
            <a:avLst/>
          </a:prstGeom>
          <a:solidFill>
            <a:srgbClr val="0E3B36"/>
          </a:solidFill>
          <a:ln w="15875">
            <a:solidFill>
              <a:srgbClr val="1E5049"/>
            </a:solidFill>
            <a:prstDash val="solid"/>
          </a:ln>
        </p:spPr>
        <p:txBody>
          <a:bodyPr/>
          <a:lstStyle/>
          <a:p>
            <a:endParaRPr lang="en-GB" dirty="0"/>
          </a:p>
        </p:txBody>
      </p:sp>
      <p:sp>
        <p:nvSpPr>
          <p:cNvPr id="3" name="Shape 1"/>
          <p:cNvSpPr/>
          <p:nvPr/>
        </p:nvSpPr>
        <p:spPr>
          <a:xfrm>
            <a:off x="10058400" y="5120640"/>
            <a:ext cx="2011680" cy="2011680"/>
          </a:xfrm>
          <a:prstGeom prst="ellipse">
            <a:avLst/>
          </a:prstGeom>
          <a:solidFill>
            <a:srgbClr val="1E5049"/>
          </a:solidFill>
          <a:ln/>
        </p:spPr>
        <p:txBody>
          <a:bodyPr/>
          <a:lstStyle/>
          <a:p>
            <a:endParaRPr lang="en-GB" dirty="0"/>
          </a:p>
        </p:txBody>
      </p:sp>
      <p:sp>
        <p:nvSpPr>
          <p:cNvPr id="4" name="Text 2"/>
          <p:cNvSpPr txBox="1"/>
          <p:nvPr/>
        </p:nvSpPr>
        <p:spPr>
          <a:xfrm>
            <a:off x="822960" y="749808"/>
            <a:ext cx="7498080" cy="365760"/>
          </a:xfrm>
          <a:prstGeom prst="rect">
            <a:avLst/>
          </a:prstGeom>
          <a:noFill/>
          <a:ln/>
        </p:spPr>
        <p:txBody>
          <a:bodyPr wrap="square" lIns="0" tIns="0" rIns="0" bIns="0" rtlCol="0" anchor="ctr"/>
          <a:lstStyle/>
          <a:p>
            <a:pPr marL="0" indent="0">
              <a:buNone/>
            </a:pPr>
            <a:r>
              <a:rPr lang="en-US" sz="1500" kern="0" spc="300" dirty="0">
                <a:solidFill>
                  <a:srgbClr val="C8A45A"/>
                </a:solidFill>
                <a:latin typeface="EB Garamond" pitchFamily="34" charset="0"/>
                <a:ea typeface="EB Garamond" pitchFamily="34" charset="-122"/>
                <a:cs typeface="EB Garamond" pitchFamily="34" charset="-120"/>
              </a:rPr>
              <a:t>SHOW YOUR APPRECIATION</a:t>
            </a:r>
            <a:endParaRPr lang="en-US" sz="1500" dirty="0"/>
          </a:p>
        </p:txBody>
      </p:sp>
      <p:sp>
        <p:nvSpPr>
          <p:cNvPr id="5" name="Text 3"/>
          <p:cNvSpPr txBox="1"/>
          <p:nvPr/>
        </p:nvSpPr>
        <p:spPr>
          <a:xfrm>
            <a:off x="786384" y="1097280"/>
            <a:ext cx="7498080" cy="1005840"/>
          </a:xfrm>
          <a:prstGeom prst="rect">
            <a:avLst/>
          </a:prstGeom>
          <a:noFill/>
          <a:ln/>
        </p:spPr>
        <p:txBody>
          <a:bodyPr wrap="square" lIns="0" tIns="0" rIns="0" bIns="0" rtlCol="0" anchor="ctr"/>
          <a:lstStyle/>
          <a:p>
            <a:pPr marL="0" indent="0">
              <a:buNone/>
            </a:pPr>
            <a:r>
              <a:rPr lang="en-US" sz="4400" dirty="0">
                <a:solidFill>
                  <a:srgbClr val="FCFCFC"/>
                </a:solidFill>
                <a:latin typeface="EB Garamond" pitchFamily="34" charset="0"/>
                <a:ea typeface="EB Garamond" pitchFamily="34" charset="-122"/>
                <a:cs typeface="EB Garamond" pitchFamily="34" charset="-120"/>
              </a:rPr>
              <a:t>A </a:t>
            </a:r>
            <a:r>
              <a:rPr lang="en-US" sz="4400" dirty="0" err="1">
                <a:solidFill>
                  <a:srgbClr val="FCFCFC"/>
                </a:solidFill>
                <a:latin typeface="EB Garamond" pitchFamily="34" charset="0"/>
                <a:ea typeface="EB Garamond" pitchFamily="34" charset="-122"/>
                <a:cs typeface="EB Garamond" pitchFamily="34" charset="-120"/>
              </a:rPr>
              <a:t>Qahwa</a:t>
            </a:r>
            <a:r>
              <a:rPr lang="en-US" sz="4400" dirty="0">
                <a:solidFill>
                  <a:srgbClr val="FCFCFC"/>
                </a:solidFill>
                <a:latin typeface="EB Garamond" pitchFamily="34" charset="0"/>
                <a:ea typeface="EB Garamond" pitchFamily="34" charset="-122"/>
                <a:cs typeface="EB Garamond" pitchFamily="34" charset="-120"/>
              </a:rPr>
              <a:t> gets the job done</a:t>
            </a:r>
            <a:endParaRPr lang="en-US" sz="4400" dirty="0"/>
          </a:p>
        </p:txBody>
      </p:sp>
      <p:sp>
        <p:nvSpPr>
          <p:cNvPr id="6" name="Text 4"/>
          <p:cNvSpPr txBox="1"/>
          <p:nvPr/>
        </p:nvSpPr>
        <p:spPr>
          <a:xfrm>
            <a:off x="822960" y="2286000"/>
            <a:ext cx="6949440" cy="1005840"/>
          </a:xfrm>
          <a:prstGeom prst="rect">
            <a:avLst/>
          </a:prstGeom>
          <a:noFill/>
          <a:ln/>
        </p:spPr>
        <p:txBody>
          <a:bodyPr wrap="square" lIns="0" tIns="0" rIns="0" bIns="0" rtlCol="0" anchor="ctr"/>
          <a:lstStyle/>
          <a:p>
            <a:pPr marL="0" indent="0">
              <a:lnSpc>
                <a:spcPct val="105000"/>
              </a:lnSpc>
              <a:buNone/>
            </a:pPr>
            <a:r>
              <a:rPr lang="en-US" sz="2000" i="1" dirty="0">
                <a:solidFill>
                  <a:srgbClr val="DCE8E3"/>
                </a:solidFill>
                <a:latin typeface="EB Garamond" pitchFamily="34" charset="0"/>
                <a:ea typeface="EB Garamond" pitchFamily="34" charset="-122"/>
                <a:cs typeface="EB Garamond" pitchFamily="34" charset="-120"/>
              </a:rPr>
              <a:t>If this workshop helped you, you are welcome to support the work behind it. Every contribution helps keep these resources free for others.</a:t>
            </a:r>
            <a:endParaRPr lang="en-US" sz="2000" dirty="0"/>
          </a:p>
        </p:txBody>
      </p:sp>
      <p:sp>
        <p:nvSpPr>
          <p:cNvPr id="7" name="Shape 5"/>
          <p:cNvSpPr/>
          <p:nvPr/>
        </p:nvSpPr>
        <p:spPr>
          <a:xfrm>
            <a:off x="841248" y="3529584"/>
            <a:ext cx="1371600" cy="0"/>
          </a:xfrm>
          <a:prstGeom prst="line">
            <a:avLst/>
          </a:prstGeom>
          <a:noFill/>
          <a:ln w="25400">
            <a:solidFill>
              <a:srgbClr val="C8A45A"/>
            </a:solidFill>
            <a:prstDash val="solid"/>
          </a:ln>
        </p:spPr>
        <p:txBody>
          <a:bodyPr/>
          <a:lstStyle/>
          <a:p>
            <a:endParaRPr lang="en-GB" dirty="0"/>
          </a:p>
        </p:txBody>
      </p:sp>
      <p:sp>
        <p:nvSpPr>
          <p:cNvPr id="8" name="Text 6"/>
          <p:cNvSpPr txBox="1"/>
          <p:nvPr/>
        </p:nvSpPr>
        <p:spPr>
          <a:xfrm>
            <a:off x="822960" y="3794760"/>
            <a:ext cx="6949440" cy="457200"/>
          </a:xfrm>
          <a:prstGeom prst="rect">
            <a:avLst/>
          </a:prstGeom>
          <a:noFill/>
          <a:ln/>
        </p:spPr>
        <p:txBody>
          <a:bodyPr wrap="square" lIns="0" tIns="0" rIns="0" bIns="0" rtlCol="0" anchor="ctr"/>
          <a:lstStyle/>
          <a:p>
            <a:pPr marL="0" indent="0">
              <a:buNone/>
            </a:pPr>
            <a:r>
              <a:rPr lang="en-US" sz="2000" dirty="0">
                <a:solidFill>
                  <a:srgbClr val="DCE8E3"/>
                </a:solidFill>
                <a:latin typeface="EB Garamond" pitchFamily="34" charset="0"/>
                <a:ea typeface="EB Garamond" pitchFamily="34" charset="-122"/>
                <a:cs typeface="EB Garamond" pitchFamily="34" charset="-120"/>
              </a:rPr>
              <a:t>A project of </a:t>
            </a:r>
            <a:r>
              <a:rPr lang="en-US" sz="2000" b="1" dirty="0">
                <a:solidFill>
                  <a:srgbClr val="C8A45A"/>
                </a:solidFill>
                <a:latin typeface="EB Garamond" pitchFamily="34" charset="0"/>
                <a:ea typeface="EB Garamond" pitchFamily="34" charset="-122"/>
                <a:cs typeface="EB Garamond" pitchFamily="34" charset="-120"/>
              </a:rPr>
              <a:t>imamwrites.com</a:t>
            </a:r>
            <a:endParaRPr lang="en-US" sz="2000" dirty="0"/>
          </a:p>
        </p:txBody>
      </p:sp>
      <p:sp>
        <p:nvSpPr>
          <p:cNvPr id="9" name="Shape 7"/>
          <p:cNvSpPr/>
          <p:nvPr/>
        </p:nvSpPr>
        <p:spPr>
          <a:xfrm>
            <a:off x="8366760" y="1234440"/>
            <a:ext cx="2971800" cy="3977640"/>
          </a:xfrm>
          <a:prstGeom prst="roundRect">
            <a:avLst>
              <a:gd name="adj" fmla="val 4308"/>
            </a:avLst>
          </a:prstGeom>
          <a:solidFill>
            <a:srgbClr val="FFFFFF"/>
          </a:solidFill>
          <a:ln/>
          <a:effectLst>
            <a:outerShdw blurRad="177800" dist="63500" dir="5400000" algn="bl" rotWithShape="0">
              <a:srgbClr val="000000">
                <a:alpha val="28000"/>
              </a:srgbClr>
            </a:outerShdw>
          </a:effectLst>
        </p:spPr>
        <p:txBody>
          <a:bodyPr/>
          <a:lstStyle/>
          <a:p>
            <a:endParaRPr lang="en-GB" dirty="0"/>
          </a:p>
        </p:txBody>
      </p:sp>
      <p:pic>
        <p:nvPicPr>
          <p:cNvPr id="10" name="Image 0" descr="preencoded.png"/>
          <p:cNvPicPr>
            <a:picLocks noChangeAspect="1"/>
          </p:cNvPicPr>
          <p:nvPr/>
        </p:nvPicPr>
        <p:blipFill>
          <a:blip r:embed="rId2"/>
          <a:stretch>
            <a:fillRect/>
          </a:stretch>
        </p:blipFill>
        <p:spPr>
          <a:xfrm>
            <a:off x="8933688" y="1691640"/>
            <a:ext cx="1837944" cy="1837944"/>
          </a:xfrm>
          <a:prstGeom prst="rect">
            <a:avLst/>
          </a:prstGeom>
        </p:spPr>
      </p:pic>
      <p:sp>
        <p:nvSpPr>
          <p:cNvPr id="11" name="Text 8"/>
          <p:cNvSpPr txBox="1"/>
          <p:nvPr/>
        </p:nvSpPr>
        <p:spPr>
          <a:xfrm>
            <a:off x="8549640" y="3721608"/>
            <a:ext cx="2606040" cy="320040"/>
          </a:xfrm>
          <a:prstGeom prst="rect">
            <a:avLst/>
          </a:prstGeom>
          <a:noFill/>
          <a:ln/>
        </p:spPr>
        <p:txBody>
          <a:bodyPr wrap="square" lIns="0" tIns="0" rIns="0" bIns="0" rtlCol="0" anchor="ctr"/>
          <a:lstStyle/>
          <a:p>
            <a:pPr marL="0" indent="0" algn="ctr">
              <a:buNone/>
            </a:pPr>
            <a:r>
              <a:rPr lang="en-US" sz="1600" i="1" dirty="0">
                <a:solidFill>
                  <a:srgbClr val="6B7C76"/>
                </a:solidFill>
                <a:latin typeface="EB Garamond" pitchFamily="34" charset="0"/>
                <a:ea typeface="EB Garamond" pitchFamily="34" charset="-122"/>
                <a:cs typeface="EB Garamond" pitchFamily="34" charset="-120"/>
              </a:rPr>
              <a:t>Scan, or visit</a:t>
            </a:r>
            <a:endParaRPr lang="en-US" sz="1600" dirty="0"/>
          </a:p>
        </p:txBody>
      </p:sp>
      <p:sp>
        <p:nvSpPr>
          <p:cNvPr id="12" name="Text 9"/>
          <p:cNvSpPr txBox="1"/>
          <p:nvPr/>
        </p:nvSpPr>
        <p:spPr>
          <a:xfrm>
            <a:off x="8549640" y="4032504"/>
            <a:ext cx="2606040" cy="365760"/>
          </a:xfrm>
          <a:prstGeom prst="rect">
            <a:avLst/>
          </a:prstGeom>
          <a:noFill/>
          <a:ln/>
        </p:spPr>
        <p:txBody>
          <a:bodyPr wrap="square" lIns="0" tIns="0" rIns="0" bIns="0" rtlCol="0" anchor="ctr"/>
          <a:lstStyle/>
          <a:p>
            <a:pPr marL="0" indent="0" algn="ctr">
              <a:buNone/>
            </a:pPr>
            <a:r>
              <a:rPr lang="en-US" sz="2000" b="1" dirty="0">
                <a:solidFill>
                  <a:srgbClr val="0E3B36"/>
                </a:solidFill>
                <a:latin typeface="EB Garamond" pitchFamily="34" charset="0"/>
                <a:ea typeface="EB Garamond" pitchFamily="34" charset="-122"/>
                <a:cs typeface="EB Garamond" pitchFamily="34" charset="-120"/>
              </a:rPr>
              <a:t>ko-fi.com/abusulaym94</a:t>
            </a:r>
            <a:endParaRPr lang="en-US" sz="2000" dirty="0"/>
          </a:p>
        </p:txBody>
      </p:sp>
      <p:sp>
        <p:nvSpPr>
          <p:cNvPr id="13" name="Text 10"/>
          <p:cNvSpPr txBox="1"/>
          <p:nvPr/>
        </p:nvSpPr>
        <p:spPr>
          <a:xfrm>
            <a:off x="8549640" y="4526280"/>
            <a:ext cx="2606040" cy="320040"/>
          </a:xfrm>
          <a:prstGeom prst="rect">
            <a:avLst/>
          </a:prstGeom>
          <a:noFill/>
          <a:ln/>
        </p:spPr>
        <p:txBody>
          <a:bodyPr wrap="square" lIns="0" tIns="0" rIns="0" bIns="0" rtlCol="0" anchor="ctr"/>
          <a:lstStyle/>
          <a:p>
            <a:pPr marL="0" indent="0" algn="ctr">
              <a:buNone/>
            </a:pPr>
            <a:r>
              <a:rPr lang="en-US" sz="1600" i="1" dirty="0">
                <a:solidFill>
                  <a:srgbClr val="A6842F"/>
                </a:solidFill>
                <a:latin typeface="EB Garamond" pitchFamily="34" charset="0"/>
                <a:ea typeface="EB Garamond" pitchFamily="34" charset="-122"/>
                <a:cs typeface="EB Garamond" pitchFamily="34" charset="-120"/>
              </a:rPr>
              <a:t>Qahwa Fund</a:t>
            </a:r>
            <a:endParaRPr lang="en-US" sz="1600" dirty="0"/>
          </a:p>
        </p:txBody>
      </p:sp>
      <p:sp>
        <p:nvSpPr>
          <p:cNvPr id="14" name="Text 11"/>
          <p:cNvSpPr txBox="1"/>
          <p:nvPr/>
        </p:nvSpPr>
        <p:spPr>
          <a:xfrm>
            <a:off x="822960" y="6455664"/>
            <a:ext cx="8229600" cy="274320"/>
          </a:xfrm>
          <a:prstGeom prst="rect">
            <a:avLst/>
          </a:prstGeom>
          <a:noFill/>
          <a:ln/>
        </p:spPr>
        <p:txBody>
          <a:bodyPr wrap="square" lIns="0" tIns="0" rIns="0" bIns="0" rtlCol="0" anchor="ctr"/>
          <a:lstStyle/>
          <a:p>
            <a:pPr marL="0" indent="0">
              <a:buNone/>
            </a:pPr>
            <a:r>
              <a:rPr lang="en-US" sz="1100" dirty="0">
                <a:solidFill>
                  <a:srgbClr val="9FB4AD"/>
                </a:solidFill>
                <a:latin typeface="EB Garamond" pitchFamily="34" charset="0"/>
                <a:ea typeface="EB Garamond" pitchFamily="34" charset="-122"/>
                <a:cs typeface="EB Garamond" pitchFamily="34" charset="-120"/>
              </a:rPr>
              <a:t>Islamic Wills, Estates &amp; Inheritance Planning</a:t>
            </a:r>
            <a:r>
              <a:rPr lang="en-US" sz="1100" dirty="0">
                <a:solidFill>
                  <a:srgbClr val="1E5049"/>
                </a:solidFill>
                <a:latin typeface="EB Garamond" pitchFamily="34" charset="0"/>
                <a:ea typeface="EB Garamond" pitchFamily="34" charset="-122"/>
                <a:cs typeface="EB Garamond" pitchFamily="34" charset="-120"/>
              </a:rPr>
              <a:t>    ·    </a:t>
            </a:r>
            <a:r>
              <a:rPr lang="en-US" sz="1100" dirty="0">
                <a:solidFill>
                  <a:srgbClr val="9FB4AD"/>
                </a:solidFill>
                <a:latin typeface="EB Garamond" pitchFamily="34" charset="0"/>
                <a:ea typeface="EB Garamond" pitchFamily="34" charset="-122"/>
                <a:cs typeface="EB Garamond" pitchFamily="34" charset="-120"/>
              </a:rPr>
              <a:t>UK</a:t>
            </a:r>
            <a:endParaRPr lang="en-US" sz="1100" dirty="0"/>
          </a:p>
        </p:txBody>
      </p:sp>
      <p:sp>
        <p:nvSpPr>
          <p:cNvPr id="15" name="Slide Number 115"/>
          <p:cNvSpPr/>
          <p:nvPr/>
        </p:nvSpPr>
        <p:spPr>
          <a:xfrm>
            <a:off x="11094415" y="6400800"/>
            <a:ext cx="548640" cy="274320"/>
          </a:xfrm>
          <a:prstGeom prst="rect">
            <a:avLst/>
          </a:prstGeom>
          <a:noFill/>
          <a:ln/>
        </p:spPr>
        <p:txBody>
          <a:bodyPr wrap="square" lIns="0" tIns="0" rIns="0" bIns="0" rtlCol="0" anchor="ctr"/>
          <a:lstStyle/>
          <a:p>
            <a:pPr marL="0" indent="0" algn="r">
              <a:buNone/>
            </a:pPr>
            <a:r>
              <a:rPr lang="en-US" sz="1050" dirty="0">
                <a:solidFill>
                  <a:srgbClr val="5E726B"/>
                </a:solidFill>
                <a:latin typeface="EB Garamond" pitchFamily="34" charset="0"/>
                <a:ea typeface="EB Garamond" pitchFamily="34" charset="-122"/>
                <a:cs typeface="EB Garamond" pitchFamily="34" charset="-120"/>
              </a:rPr>
              <a:t>115</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EB Garamond"/>
        <a:ea typeface=""/>
        <a:cs typeface=""/>
        <a:font script="Jpan" typeface="游ゴシック Light"/>
        <a:font script="Hang" typeface="맑은 고딕"/>
        <a:font script="Hans" typeface="等线 Light"/>
        <a:font script="Hant" typeface="新細明體"/>
        <a:font script="Arab" typeface="Amiri"/>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EB Garamond"/>
        <a:ea typeface=""/>
        <a:cs typeface=""/>
        <a:font script="Jpan" typeface="游ゴシック"/>
        <a:font script="Hang" typeface="맑은 고딕"/>
        <a:font script="Hans" typeface="等线"/>
        <a:font script="Hant" typeface="新細明體"/>
        <a:font script="Arab" typeface="Amir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24432</Words>
  <Application>Microsoft Office PowerPoint</Application>
  <PresentationFormat>Widescreen</PresentationFormat>
  <Paragraphs>1967</Paragraphs>
  <Slides>106</Slides>
  <Notes>94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106</vt:i4>
      </vt:variant>
    </vt:vector>
  </HeadingPairs>
  <TitlesOfParts>
    <vt:vector size="110" baseType="lpstr">
      <vt:lpstr>Amiri</vt:lpstr>
      <vt:lpstr>Arial</vt:lpstr>
      <vt:lpstr>EB 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Wills, Estate &amp; Inheritance Planning (UK)</dc:title>
  <dc:subject>PptxGenJS Presentation</dc:subject>
  <dc:creator>Islamic Wills Workshop</dc:creator>
  <cp:lastModifiedBy>Abdullah Patel</cp:lastModifiedBy>
  <cp:revision>3</cp:revision>
  <dcterms:created xsi:type="dcterms:W3CDTF">2026-06-17T08:15:44Z</dcterms:created>
  <dcterms:modified xsi:type="dcterms:W3CDTF">2026-09-26T06:52:55Z</dcterms:modified>
</cp:coreProperties>
</file>