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1" r:id="rId3"/>
    <p:sldId id="264" r:id="rId4"/>
    <p:sldId id="265" r:id="rId5"/>
    <p:sldId id="262" r:id="rId6"/>
    <p:sldId id="263" r:id="rId7"/>
    <p:sldId id="257" r:id="rId8"/>
    <p:sldId id="272" r:id="rId9"/>
    <p:sldId id="258" r:id="rId10"/>
    <p:sldId id="266" r:id="rId11"/>
    <p:sldId id="260" r:id="rId12"/>
    <p:sldId id="259" r:id="rId13"/>
    <p:sldId id="267" r:id="rId14"/>
    <p:sldId id="268" r:id="rId15"/>
    <p:sldId id="269" r:id="rId16"/>
    <p:sldId id="270" r:id="rId17"/>
    <p:sldId id="271" r:id="rId18"/>
    <p:sldId id="275" r:id="rId19"/>
    <p:sldId id="277" r:id="rId20"/>
    <p:sldId id="281" r:id="rId21"/>
    <p:sldId id="280" r:id="rId22"/>
    <p:sldId id="282" r:id="rId23"/>
    <p:sldId id="283" r:id="rId24"/>
    <p:sldId id="284" r:id="rId25"/>
    <p:sldId id="285" r:id="rId26"/>
    <p:sldId id="276" r:id="rId27"/>
    <p:sldId id="292" r:id="rId28"/>
    <p:sldId id="291" r:id="rId29"/>
    <p:sldId id="286" r:id="rId30"/>
    <p:sldId id="287" r:id="rId31"/>
    <p:sldId id="288" r:id="rId32"/>
    <p:sldId id="279" r:id="rId33"/>
    <p:sldId id="289" r:id="rId34"/>
    <p:sldId id="274" r:id="rId35"/>
    <p:sldId id="273" r:id="rId36"/>
    <p:sldId id="278" r:id="rId37"/>
    <p:sldId id="290" r:id="rId3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FDA8D3B-5D3C-4858-92F0-86C10A7B237D}" v="6" dt="2025-07-05T01:22:20.21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0" d="100"/>
          <a:sy n="70" d="100"/>
        </p:scale>
        <p:origin x="528" y="2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microsoft.com/office/2016/11/relationships/changesInfo" Target="changesInfos/changesInfo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bdullah Patel" userId="38f6260ccd64058b" providerId="LiveId" clId="{9FDA8D3B-5D3C-4858-92F0-86C10A7B237D}"/>
    <pc:docChg chg="custSel modSld">
      <pc:chgData name="Abdullah Patel" userId="38f6260ccd64058b" providerId="LiveId" clId="{9FDA8D3B-5D3C-4858-92F0-86C10A7B237D}" dt="2025-07-05T01:26:04.442" v="42" actId="20577"/>
      <pc:docMkLst>
        <pc:docMk/>
      </pc:docMkLst>
      <pc:sldChg chg="modSp mod">
        <pc:chgData name="Abdullah Patel" userId="38f6260ccd64058b" providerId="LiveId" clId="{9FDA8D3B-5D3C-4858-92F0-86C10A7B237D}" dt="2025-07-05T01:26:04.442" v="42" actId="20577"/>
        <pc:sldMkLst>
          <pc:docMk/>
          <pc:sldMk cId="3817737019" sldId="271"/>
        </pc:sldMkLst>
        <pc:spChg chg="mod">
          <ac:chgData name="Abdullah Patel" userId="38f6260ccd64058b" providerId="LiveId" clId="{9FDA8D3B-5D3C-4858-92F0-86C10A7B237D}" dt="2025-07-05T01:26:04.442" v="42" actId="20577"/>
          <ac:spMkLst>
            <pc:docMk/>
            <pc:sldMk cId="3817737019" sldId="271"/>
            <ac:spMk id="3" creationId="{5DB22237-AFF5-4D49-BC5D-D75404D851A4}"/>
          </ac:spMkLst>
        </pc:spChg>
      </pc:sldChg>
      <pc:sldChg chg="modSp mod">
        <pc:chgData name="Abdullah Patel" userId="38f6260ccd64058b" providerId="LiveId" clId="{9FDA8D3B-5D3C-4858-92F0-86C10A7B237D}" dt="2025-07-05T01:19:47.648" v="2" actId="20577"/>
        <pc:sldMkLst>
          <pc:docMk/>
          <pc:sldMk cId="4204984776" sldId="273"/>
        </pc:sldMkLst>
        <pc:spChg chg="mod">
          <ac:chgData name="Abdullah Patel" userId="38f6260ccd64058b" providerId="LiveId" clId="{9FDA8D3B-5D3C-4858-92F0-86C10A7B237D}" dt="2025-07-05T01:19:47.648" v="2" actId="20577"/>
          <ac:spMkLst>
            <pc:docMk/>
            <pc:sldMk cId="4204984776" sldId="273"/>
            <ac:spMk id="3" creationId="{33608D32-B0E5-4F93-8331-FAA4E11A1167}"/>
          </ac:spMkLst>
        </pc:spChg>
      </pc:sldChg>
      <pc:sldChg chg="modSp mod">
        <pc:chgData name="Abdullah Patel" userId="38f6260ccd64058b" providerId="LiveId" clId="{9FDA8D3B-5D3C-4858-92F0-86C10A7B237D}" dt="2025-07-05T01:19:59.482" v="3" actId="20577"/>
        <pc:sldMkLst>
          <pc:docMk/>
          <pc:sldMk cId="182681596" sldId="274"/>
        </pc:sldMkLst>
        <pc:spChg chg="mod">
          <ac:chgData name="Abdullah Patel" userId="38f6260ccd64058b" providerId="LiveId" clId="{9FDA8D3B-5D3C-4858-92F0-86C10A7B237D}" dt="2025-07-05T01:19:59.482" v="3" actId="20577"/>
          <ac:spMkLst>
            <pc:docMk/>
            <pc:sldMk cId="182681596" sldId="274"/>
            <ac:spMk id="3" creationId="{8F64E327-D404-432A-B188-9339DE7C8AAA}"/>
          </ac:spMkLst>
        </pc:spChg>
      </pc:sldChg>
      <pc:sldChg chg="modSp mod">
        <pc:chgData name="Abdullah Patel" userId="38f6260ccd64058b" providerId="LiveId" clId="{9FDA8D3B-5D3C-4858-92F0-86C10A7B237D}" dt="2025-07-05T01:22:23.311" v="28" actId="20577"/>
        <pc:sldMkLst>
          <pc:docMk/>
          <pc:sldMk cId="2048172963" sldId="276"/>
        </pc:sldMkLst>
        <pc:spChg chg="mod">
          <ac:chgData name="Abdullah Patel" userId="38f6260ccd64058b" providerId="LiveId" clId="{9FDA8D3B-5D3C-4858-92F0-86C10A7B237D}" dt="2025-07-05T01:22:23.311" v="28" actId="20577"/>
          <ac:spMkLst>
            <pc:docMk/>
            <pc:sldMk cId="2048172963" sldId="276"/>
            <ac:spMk id="3" creationId="{2B68A899-56B4-4395-B820-3894E13943B4}"/>
          </ac:spMkLst>
        </pc:spChg>
      </pc:sldChg>
      <pc:sldChg chg="modSp mod">
        <pc:chgData name="Abdullah Patel" userId="38f6260ccd64058b" providerId="LiveId" clId="{9FDA8D3B-5D3C-4858-92F0-86C10A7B237D}" dt="2025-07-05T01:23:56.425" v="34" actId="20577"/>
        <pc:sldMkLst>
          <pc:docMk/>
          <pc:sldMk cId="3754079711" sldId="277"/>
        </pc:sldMkLst>
        <pc:spChg chg="mod">
          <ac:chgData name="Abdullah Patel" userId="38f6260ccd64058b" providerId="LiveId" clId="{9FDA8D3B-5D3C-4858-92F0-86C10A7B237D}" dt="2025-07-05T01:23:56.425" v="34" actId="20577"/>
          <ac:spMkLst>
            <pc:docMk/>
            <pc:sldMk cId="3754079711" sldId="277"/>
            <ac:spMk id="3" creationId="{11FBA1EF-6C10-4492-9E69-0CB7AE55F148}"/>
          </ac:spMkLst>
        </pc:spChg>
      </pc:sldChg>
      <pc:sldChg chg="modSp mod">
        <pc:chgData name="Abdullah Patel" userId="38f6260ccd64058b" providerId="LiveId" clId="{9FDA8D3B-5D3C-4858-92F0-86C10A7B237D}" dt="2025-07-05T01:22:44.323" v="32" actId="20577"/>
        <pc:sldMkLst>
          <pc:docMk/>
          <pc:sldMk cId="2972496437" sldId="285"/>
        </pc:sldMkLst>
        <pc:spChg chg="mod">
          <ac:chgData name="Abdullah Patel" userId="38f6260ccd64058b" providerId="LiveId" clId="{9FDA8D3B-5D3C-4858-92F0-86C10A7B237D}" dt="2025-07-05T01:22:44.323" v="32" actId="20577"/>
          <ac:spMkLst>
            <pc:docMk/>
            <pc:sldMk cId="2972496437" sldId="285"/>
            <ac:spMk id="3" creationId="{3DC816AE-B6E7-4D21-BEAB-21F8F2EF305C}"/>
          </ac:spMkLst>
        </pc:spChg>
      </pc:sldChg>
      <pc:sldChg chg="modSp">
        <pc:chgData name="Abdullah Patel" userId="38f6260ccd64058b" providerId="LiveId" clId="{9FDA8D3B-5D3C-4858-92F0-86C10A7B237D}" dt="2025-07-05T01:21:02.914" v="15"/>
        <pc:sldMkLst>
          <pc:docMk/>
          <pc:sldMk cId="1369253455" sldId="286"/>
        </pc:sldMkLst>
        <pc:spChg chg="mod">
          <ac:chgData name="Abdullah Patel" userId="38f6260ccd64058b" providerId="LiveId" clId="{9FDA8D3B-5D3C-4858-92F0-86C10A7B237D}" dt="2025-07-05T01:21:02.914" v="15"/>
          <ac:spMkLst>
            <pc:docMk/>
            <pc:sldMk cId="1369253455" sldId="286"/>
            <ac:spMk id="3" creationId="{DEAC5F24-4E79-443A-8A3E-29F35E170A0B}"/>
          </ac:spMkLst>
        </pc:spChg>
      </pc:sldChg>
      <pc:sldChg chg="modSp mod">
        <pc:chgData name="Abdullah Patel" userId="38f6260ccd64058b" providerId="LiveId" clId="{9FDA8D3B-5D3C-4858-92F0-86C10A7B237D}" dt="2025-07-05T01:20:38.043" v="12" actId="20577"/>
        <pc:sldMkLst>
          <pc:docMk/>
          <pc:sldMk cId="3781114108" sldId="287"/>
        </pc:sldMkLst>
        <pc:spChg chg="mod">
          <ac:chgData name="Abdullah Patel" userId="38f6260ccd64058b" providerId="LiveId" clId="{9FDA8D3B-5D3C-4858-92F0-86C10A7B237D}" dt="2025-07-05T01:20:38.043" v="12" actId="20577"/>
          <ac:spMkLst>
            <pc:docMk/>
            <pc:sldMk cId="3781114108" sldId="287"/>
            <ac:spMk id="3" creationId="{9DB13C4B-DD45-4D11-A51C-B4CD752D0038}"/>
          </ac:spMkLst>
        </pc:spChg>
      </pc:sldChg>
      <pc:sldChg chg="modSp mod">
        <pc:chgData name="Abdullah Patel" userId="38f6260ccd64058b" providerId="LiveId" clId="{9FDA8D3B-5D3C-4858-92F0-86C10A7B237D}" dt="2025-07-05T01:21:30.561" v="17" actId="114"/>
        <pc:sldMkLst>
          <pc:docMk/>
          <pc:sldMk cId="153025282" sldId="291"/>
        </pc:sldMkLst>
        <pc:spChg chg="mod">
          <ac:chgData name="Abdullah Patel" userId="38f6260ccd64058b" providerId="LiveId" clId="{9FDA8D3B-5D3C-4858-92F0-86C10A7B237D}" dt="2025-07-05T01:21:30.561" v="17" actId="114"/>
          <ac:spMkLst>
            <pc:docMk/>
            <pc:sldMk cId="153025282" sldId="291"/>
            <ac:spMk id="3" creationId="{6703CDF1-C2FE-4CB3-946F-761CBC46B9A5}"/>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7/5/2025</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7/5/2025</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7/5/2025</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7/5/2025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7/5/2025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61BEF0D-F0BB-DE4B-95CE-6DB70DBA9567}" type="datetimeFigureOut">
              <a:rPr lang="en-US" dirty="0"/>
              <a:pPr/>
              <a:t>7/5/2025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7/5/2025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7/5/2025</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7/5/2025</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cliparts.co/question-marks" TargetMode="External"/><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s://muslimmatters.org/2013/11/13/prophet-know-grandson-al-hussain-going-martyred/"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s://islamicportal.co.uk/spending-on-the-family-on-ashura-10-muharram/" TargetMode="External"/><Relationship Id="rId2" Type="http://schemas.openxmlformats.org/officeDocument/2006/relationships/hyperlink" Target="https://www.ilmgate.org/spending-on-ones-family-on-the-day-of-ashura/"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cliparts.co/question-marks" TargetMode="External"/><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A406D2-BFBF-4E37-8F70-FF45FBC192FC}"/>
              </a:ext>
            </a:extLst>
          </p:cNvPr>
          <p:cNvSpPr>
            <a:spLocks noGrp="1"/>
          </p:cNvSpPr>
          <p:nvPr>
            <p:ph type="ctrTitle"/>
          </p:nvPr>
        </p:nvSpPr>
        <p:spPr>
          <a:xfrm>
            <a:off x="581191" y="1020431"/>
            <a:ext cx="10993549" cy="2082533"/>
          </a:xfrm>
        </p:spPr>
        <p:txBody>
          <a:bodyPr/>
          <a:lstStyle/>
          <a:p>
            <a:r>
              <a:rPr lang="en-GB" dirty="0"/>
              <a:t>Muharram: the </a:t>
            </a:r>
            <a:r>
              <a:rPr lang="en-GB" dirty="0" err="1"/>
              <a:t>islamic</a:t>
            </a:r>
            <a:r>
              <a:rPr lang="en-GB" dirty="0"/>
              <a:t> new year</a:t>
            </a:r>
            <a:br>
              <a:rPr lang="en-GB" dirty="0"/>
            </a:br>
            <a:endParaRPr lang="en-GB" dirty="0"/>
          </a:p>
        </p:txBody>
      </p:sp>
      <p:sp>
        <p:nvSpPr>
          <p:cNvPr id="3" name="Subtitle 2">
            <a:extLst>
              <a:ext uri="{FF2B5EF4-FFF2-40B4-BE49-F238E27FC236}">
                <a16:creationId xmlns:a16="http://schemas.microsoft.com/office/drawing/2014/main" id="{E140C0AA-2C51-4807-89E3-55915973EDCF}"/>
              </a:ext>
            </a:extLst>
          </p:cNvPr>
          <p:cNvSpPr>
            <a:spLocks noGrp="1"/>
          </p:cNvSpPr>
          <p:nvPr>
            <p:ph type="subTitle" idx="1"/>
          </p:nvPr>
        </p:nvSpPr>
        <p:spPr>
          <a:xfrm>
            <a:off x="581191" y="3216481"/>
            <a:ext cx="10993546" cy="2224949"/>
          </a:xfrm>
        </p:spPr>
        <p:txBody>
          <a:bodyPr>
            <a:normAutofit/>
          </a:bodyPr>
          <a:lstStyle/>
          <a:p>
            <a:r>
              <a:rPr lang="en-GB" sz="2500" dirty="0">
                <a:solidFill>
                  <a:schemeClr val="bg1"/>
                </a:solidFill>
              </a:rPr>
              <a:t>Virtues, History and key events</a:t>
            </a:r>
          </a:p>
          <a:p>
            <a:endParaRPr lang="en-GB" sz="2500" dirty="0">
              <a:solidFill>
                <a:schemeClr val="bg1"/>
              </a:solidFill>
            </a:endParaRPr>
          </a:p>
          <a:p>
            <a:r>
              <a:rPr lang="en-GB" sz="2500" dirty="0">
                <a:solidFill>
                  <a:schemeClr val="bg1"/>
                </a:solidFill>
              </a:rPr>
              <a:t>Written and prepared by: Maulana Abdullah AS patel</a:t>
            </a:r>
          </a:p>
        </p:txBody>
      </p:sp>
    </p:spTree>
    <p:extLst>
      <p:ext uri="{BB962C8B-B14F-4D97-AF65-F5344CB8AC3E}">
        <p14:creationId xmlns:p14="http://schemas.microsoft.com/office/powerpoint/2010/main" val="11918348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6EC42F-9B83-4365-AC76-302C318C3E46}"/>
              </a:ext>
            </a:extLst>
          </p:cNvPr>
          <p:cNvSpPr>
            <a:spLocks noGrp="1"/>
          </p:cNvSpPr>
          <p:nvPr>
            <p:ph type="title"/>
          </p:nvPr>
        </p:nvSpPr>
        <p:spPr/>
        <p:txBody>
          <a:bodyPr/>
          <a:lstStyle/>
          <a:p>
            <a:r>
              <a:rPr lang="en-GB" dirty="0"/>
              <a:t>Fasting in </a:t>
            </a:r>
            <a:r>
              <a:rPr lang="en-GB" dirty="0" err="1"/>
              <a:t>muharram</a:t>
            </a:r>
            <a:r>
              <a:rPr lang="en-GB" dirty="0"/>
              <a:t> – before </a:t>
            </a:r>
            <a:r>
              <a:rPr lang="en-GB" dirty="0" err="1"/>
              <a:t>islam</a:t>
            </a:r>
            <a:endParaRPr lang="en-GB" dirty="0"/>
          </a:p>
        </p:txBody>
      </p:sp>
      <p:sp>
        <p:nvSpPr>
          <p:cNvPr id="3" name="Content Placeholder 2">
            <a:extLst>
              <a:ext uri="{FF2B5EF4-FFF2-40B4-BE49-F238E27FC236}">
                <a16:creationId xmlns:a16="http://schemas.microsoft.com/office/drawing/2014/main" id="{959F17B7-6A23-499E-AB96-296D5AE897DC}"/>
              </a:ext>
            </a:extLst>
          </p:cNvPr>
          <p:cNvSpPr>
            <a:spLocks noGrp="1"/>
          </p:cNvSpPr>
          <p:nvPr>
            <p:ph idx="1"/>
          </p:nvPr>
        </p:nvSpPr>
        <p:spPr/>
        <p:txBody>
          <a:bodyPr>
            <a:normAutofit/>
          </a:bodyPr>
          <a:lstStyle/>
          <a:p>
            <a:r>
              <a:rPr lang="en-GB" sz="2500" dirty="0"/>
              <a:t>Fasting on Ashura is ancient practice</a:t>
            </a:r>
          </a:p>
          <a:p>
            <a:r>
              <a:rPr lang="en-GB" sz="2500" dirty="0"/>
              <a:t> The practice of fasting on ‘Ashura was known even in the days of </a:t>
            </a:r>
            <a:r>
              <a:rPr lang="en-GB" sz="2500" dirty="0" err="1"/>
              <a:t>Jahiliyyah</a:t>
            </a:r>
            <a:r>
              <a:rPr lang="en-GB" sz="2500" dirty="0"/>
              <a:t> (ignorance), before the Prophet (SAW)</a:t>
            </a:r>
          </a:p>
          <a:p>
            <a:r>
              <a:rPr lang="en-GB" sz="2500" dirty="0"/>
              <a:t>It was reported that our mother ‘Aisha (R) said, “</a:t>
            </a:r>
            <a:r>
              <a:rPr lang="en-GB" sz="2500" i="1" dirty="0"/>
              <a:t>The people of </a:t>
            </a:r>
            <a:r>
              <a:rPr lang="en-GB" sz="2500" i="1" dirty="0" err="1"/>
              <a:t>Jahiliyyah</a:t>
            </a:r>
            <a:r>
              <a:rPr lang="en-GB" sz="2500" i="1" dirty="0"/>
              <a:t> used to fast on that day”.</a:t>
            </a:r>
            <a:endParaRPr lang="en-GB" sz="2500" dirty="0"/>
          </a:p>
          <a:p>
            <a:r>
              <a:rPr lang="en-GB" sz="2500" dirty="0"/>
              <a:t>Imam Qurtubi said, “</a:t>
            </a:r>
            <a:r>
              <a:rPr lang="en-GB" sz="2500" i="1" dirty="0"/>
              <a:t>Perhaps the Quraish used to fast on that day on the basis of some previous law, like that of Ibrahim (AS) </a:t>
            </a:r>
            <a:r>
              <a:rPr lang="en-GB" sz="2500" dirty="0"/>
              <a:t>.”</a:t>
            </a:r>
          </a:p>
        </p:txBody>
      </p:sp>
    </p:spTree>
    <p:extLst>
      <p:ext uri="{BB962C8B-B14F-4D97-AF65-F5344CB8AC3E}">
        <p14:creationId xmlns:p14="http://schemas.microsoft.com/office/powerpoint/2010/main" val="15272765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F96130-B225-45DE-953F-82BCA929F572}"/>
              </a:ext>
            </a:extLst>
          </p:cNvPr>
          <p:cNvSpPr>
            <a:spLocks noGrp="1"/>
          </p:cNvSpPr>
          <p:nvPr>
            <p:ph type="title"/>
          </p:nvPr>
        </p:nvSpPr>
        <p:spPr/>
        <p:txBody>
          <a:bodyPr/>
          <a:lstStyle/>
          <a:p>
            <a:r>
              <a:rPr lang="en-GB" dirty="0"/>
              <a:t>Fasting on 10th Muharram</a:t>
            </a:r>
          </a:p>
        </p:txBody>
      </p:sp>
      <p:sp>
        <p:nvSpPr>
          <p:cNvPr id="3" name="Content Placeholder 2">
            <a:extLst>
              <a:ext uri="{FF2B5EF4-FFF2-40B4-BE49-F238E27FC236}">
                <a16:creationId xmlns:a16="http://schemas.microsoft.com/office/drawing/2014/main" id="{B5B96B58-80F8-4127-B7E7-C12DEAA166D7}"/>
              </a:ext>
            </a:extLst>
          </p:cNvPr>
          <p:cNvSpPr>
            <a:spLocks noGrp="1"/>
          </p:cNvSpPr>
          <p:nvPr>
            <p:ph idx="1"/>
          </p:nvPr>
        </p:nvSpPr>
        <p:spPr>
          <a:xfrm>
            <a:off x="419670" y="1807272"/>
            <a:ext cx="11352660" cy="4742818"/>
          </a:xfrm>
        </p:spPr>
        <p:txBody>
          <a:bodyPr>
            <a:noAutofit/>
          </a:bodyPr>
          <a:lstStyle/>
          <a:p>
            <a:pPr algn="just" fontAlgn="ctr"/>
            <a:r>
              <a:rPr lang="en-GB" sz="1900" dirty="0"/>
              <a:t>Ibn Abbas RA said, </a:t>
            </a:r>
            <a:r>
              <a:rPr lang="en-GB" sz="1900" i="1" dirty="0"/>
              <a:t>“I never saw the Messenger of Allah so keen to fast any day and give it priority over any other time than the day of '</a:t>
            </a:r>
            <a:r>
              <a:rPr lang="en-GB" sz="1900" i="1" dirty="0" err="1"/>
              <a:t>Aashooraa</a:t>
            </a:r>
            <a:r>
              <a:rPr lang="en-GB" sz="1900" i="1" dirty="0"/>
              <a:t>' and the month of Ramadan.</a:t>
            </a:r>
            <a:r>
              <a:rPr lang="en-GB" sz="1900" dirty="0"/>
              <a:t>” [Al-Bukhari]</a:t>
            </a:r>
          </a:p>
          <a:p>
            <a:pPr algn="just"/>
            <a:r>
              <a:rPr lang="en-GB" sz="1900" dirty="0"/>
              <a:t>The Prophet S said, </a:t>
            </a:r>
            <a:r>
              <a:rPr lang="ur-PK" sz="1900" b="1" dirty="0" err="1"/>
              <a:t>وصيام</a:t>
            </a:r>
            <a:r>
              <a:rPr lang="ur-PK" sz="1900" b="1" dirty="0"/>
              <a:t> </a:t>
            </a:r>
            <a:r>
              <a:rPr lang="ur-PK" sz="1900" b="1" dirty="0" err="1"/>
              <a:t>يوم</a:t>
            </a:r>
            <a:r>
              <a:rPr lang="ur-PK" sz="1900" b="1" dirty="0"/>
              <a:t> </a:t>
            </a:r>
            <a:r>
              <a:rPr lang="ur-PK" sz="1900" b="1" dirty="0" err="1"/>
              <a:t>عاشوراء</a:t>
            </a:r>
            <a:r>
              <a:rPr lang="ur-PK" sz="1900" b="1" dirty="0"/>
              <a:t> </a:t>
            </a:r>
            <a:r>
              <a:rPr lang="ur-PK" sz="1900" b="1" dirty="0" err="1"/>
              <a:t>أحتسب</a:t>
            </a:r>
            <a:r>
              <a:rPr lang="ur-PK" sz="1900" b="1" dirty="0"/>
              <a:t> </a:t>
            </a:r>
            <a:r>
              <a:rPr lang="ur-PK" sz="1900" b="1" dirty="0" err="1"/>
              <a:t>على</a:t>
            </a:r>
            <a:r>
              <a:rPr lang="ur-PK" sz="1900" b="1" dirty="0"/>
              <a:t> </a:t>
            </a:r>
            <a:r>
              <a:rPr lang="ur-PK" sz="1900" b="1" dirty="0" err="1"/>
              <a:t>الله</a:t>
            </a:r>
            <a:r>
              <a:rPr lang="ur-PK" sz="1900" b="1" dirty="0"/>
              <a:t> </a:t>
            </a:r>
            <a:r>
              <a:rPr lang="ur-PK" sz="1900" b="1" dirty="0" err="1"/>
              <a:t>أن</a:t>
            </a:r>
            <a:r>
              <a:rPr lang="ur-PK" sz="1900" b="1" dirty="0"/>
              <a:t> </a:t>
            </a:r>
            <a:r>
              <a:rPr lang="ur-PK" sz="1900" b="1" dirty="0" err="1"/>
              <a:t>يكفر</a:t>
            </a:r>
            <a:r>
              <a:rPr lang="ur-PK" sz="1900" b="1" dirty="0"/>
              <a:t> </a:t>
            </a:r>
            <a:r>
              <a:rPr lang="ur-PK" sz="1900" b="1" dirty="0" err="1"/>
              <a:t>السنة</a:t>
            </a:r>
            <a:r>
              <a:rPr lang="ur-PK" sz="1900" b="1" dirty="0"/>
              <a:t> </a:t>
            </a:r>
            <a:r>
              <a:rPr lang="ur-PK" sz="1900" b="1" dirty="0" err="1"/>
              <a:t>التي</a:t>
            </a:r>
            <a:r>
              <a:rPr lang="ur-PK" sz="1900" b="1" dirty="0"/>
              <a:t> </a:t>
            </a:r>
            <a:r>
              <a:rPr lang="ur-PK" sz="1900" b="1" dirty="0" err="1"/>
              <a:t>قبله</a:t>
            </a:r>
            <a:r>
              <a:rPr lang="ar-SA" sz="1900" b="1" dirty="0"/>
              <a:t>ا</a:t>
            </a:r>
            <a:r>
              <a:rPr lang="en-GB" sz="1900" dirty="0"/>
              <a:t> “</a:t>
            </a:r>
            <a:r>
              <a:rPr lang="en-GB" sz="1900" i="1" dirty="0"/>
              <a:t>For fasting the day of ‘Ashura’, I hope that Allah will accept it as expiation (or minor sins) for the past year.</a:t>
            </a:r>
            <a:r>
              <a:rPr lang="en-GB" sz="1900" dirty="0"/>
              <a:t>” [Muslim]</a:t>
            </a:r>
          </a:p>
          <a:p>
            <a:pPr algn="just"/>
            <a:r>
              <a:rPr lang="en-GB" sz="1900" dirty="0"/>
              <a:t>Abu Huraira (RA) reports that the Holy Prophet (SAW) said that after Ramadan, the fasts of Muharram have the greatest excellence. [Sahih Muslim]</a:t>
            </a:r>
          </a:p>
          <a:p>
            <a:pPr algn="just"/>
            <a:r>
              <a:rPr lang="en-GB" sz="1900" dirty="0" err="1"/>
              <a:t>Mu’awiyah</a:t>
            </a:r>
            <a:r>
              <a:rPr lang="en-GB" sz="1900" dirty="0"/>
              <a:t> b. Abu Sufyan (RA) relates: I heard the Prophet (SAW) saying: </a:t>
            </a:r>
            <a:r>
              <a:rPr lang="en-GB" sz="1900" i="1" dirty="0"/>
              <a:t>"It is the day of ‘Ashura.  Allah (SWT) has not made fasting obligatory for you, but I am fasting. He who likes to observe fast among you should do so, and he who likes not to observe it, does not have to."</a:t>
            </a:r>
            <a:r>
              <a:rPr lang="en-GB" sz="1900" dirty="0"/>
              <a:t> [Sahih Muslim]</a:t>
            </a:r>
          </a:p>
          <a:p>
            <a:pPr algn="just"/>
            <a:r>
              <a:rPr lang="en-GB" sz="1900" dirty="0"/>
              <a:t>In a hadith reported by Aisha (RA) that the Prophet (SAW) ordered the observance of the fast of Ashura. However, when the fast of Ramadan became compulsory, then whosoever wished, kept this fast and whosoever desired did not observe this fast. (Bukhari Vol.1 Page 268)</a:t>
            </a:r>
          </a:p>
          <a:p>
            <a:pPr algn="just"/>
            <a:r>
              <a:rPr lang="en-GB" sz="1900" dirty="0"/>
              <a:t>Nevertheless, the Prophet (SAW) continued to fast this day and encouraged his Companions to do the same</a:t>
            </a:r>
          </a:p>
        </p:txBody>
      </p:sp>
    </p:spTree>
    <p:extLst>
      <p:ext uri="{BB962C8B-B14F-4D97-AF65-F5344CB8AC3E}">
        <p14:creationId xmlns:p14="http://schemas.microsoft.com/office/powerpoint/2010/main" val="42619254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8FA369-419B-4957-9EB7-4515F78A6D12}"/>
              </a:ext>
            </a:extLst>
          </p:cNvPr>
          <p:cNvSpPr>
            <a:spLocks noGrp="1"/>
          </p:cNvSpPr>
          <p:nvPr>
            <p:ph type="title"/>
          </p:nvPr>
        </p:nvSpPr>
        <p:spPr/>
        <p:txBody>
          <a:bodyPr/>
          <a:lstStyle/>
          <a:p>
            <a:r>
              <a:rPr lang="en-GB" dirty="0"/>
              <a:t>Fasting on multiple days</a:t>
            </a:r>
          </a:p>
        </p:txBody>
      </p:sp>
      <p:sp>
        <p:nvSpPr>
          <p:cNvPr id="3" name="Content Placeholder 2">
            <a:extLst>
              <a:ext uri="{FF2B5EF4-FFF2-40B4-BE49-F238E27FC236}">
                <a16:creationId xmlns:a16="http://schemas.microsoft.com/office/drawing/2014/main" id="{720ABC2E-562C-4A64-899D-F0EBA631F6D7}"/>
              </a:ext>
            </a:extLst>
          </p:cNvPr>
          <p:cNvSpPr>
            <a:spLocks noGrp="1"/>
          </p:cNvSpPr>
          <p:nvPr>
            <p:ph idx="1"/>
          </p:nvPr>
        </p:nvSpPr>
        <p:spPr>
          <a:xfrm>
            <a:off x="306355" y="1937901"/>
            <a:ext cx="11579289" cy="4528214"/>
          </a:xfrm>
        </p:spPr>
        <p:txBody>
          <a:bodyPr>
            <a:normAutofit/>
          </a:bodyPr>
          <a:lstStyle/>
          <a:p>
            <a:pPr algn="just"/>
            <a:r>
              <a:rPr lang="en-GB" sz="2000" dirty="0"/>
              <a:t>“When the Messenger of Allah (SAW) fasted on ‘Ashura´ and commanded the Muslims to fast as well, they said, ‘O Messenger of Allah, it is a day that is venerated by the Jews and Christians.’ The Messenger of Allah (SAW) said, ‘</a:t>
            </a:r>
            <a:r>
              <a:rPr lang="en-GB" sz="2000" b="1" i="1" dirty="0"/>
              <a:t>If I live to see the next year, inshaAllah, we will fast on the ninth day too</a:t>
            </a:r>
            <a:r>
              <a:rPr lang="en-GB" sz="2000" i="1" dirty="0"/>
              <a:t>.’ </a:t>
            </a:r>
            <a:r>
              <a:rPr lang="en-GB" sz="2000" dirty="0"/>
              <a:t>But it so happened that the Messenger of Allah (SAW) passed away before the next year came</a:t>
            </a:r>
            <a:r>
              <a:rPr lang="en-GB" sz="2000" i="1" dirty="0"/>
              <a:t>.” </a:t>
            </a:r>
            <a:r>
              <a:rPr lang="en-GB" sz="2000" dirty="0"/>
              <a:t>(Muslim, 1916). </a:t>
            </a:r>
          </a:p>
          <a:p>
            <a:pPr algn="just"/>
            <a:r>
              <a:rPr lang="en-GB" sz="2000" dirty="0"/>
              <a:t>It is extra-rewarding to fast on both the 9</a:t>
            </a:r>
            <a:r>
              <a:rPr lang="en-GB" sz="2000" baseline="30000" dirty="0"/>
              <a:t>th</a:t>
            </a:r>
            <a:r>
              <a:rPr lang="en-GB" sz="2000" dirty="0"/>
              <a:t> and 10</a:t>
            </a:r>
            <a:r>
              <a:rPr lang="en-GB" sz="2000" baseline="30000" dirty="0"/>
              <a:t>th</a:t>
            </a:r>
            <a:r>
              <a:rPr lang="en-GB" sz="2000" dirty="0"/>
              <a:t> of Muharram, or the 10</a:t>
            </a:r>
            <a:r>
              <a:rPr lang="en-GB" sz="2000" baseline="30000" dirty="0"/>
              <a:t>th</a:t>
            </a:r>
            <a:r>
              <a:rPr lang="en-GB" sz="2000" dirty="0"/>
              <a:t> and 11</a:t>
            </a:r>
            <a:r>
              <a:rPr lang="en-GB" sz="2000" baseline="30000" dirty="0"/>
              <a:t>th</a:t>
            </a:r>
            <a:r>
              <a:rPr lang="en-GB" sz="2000" dirty="0"/>
              <a:t> Muharram, because:</a:t>
            </a:r>
          </a:p>
          <a:p>
            <a:pPr marL="342900" indent="-342900" algn="just">
              <a:buFont typeface="+mj-lt"/>
              <a:buAutoNum type="arabicPeriod"/>
            </a:pPr>
            <a:r>
              <a:rPr lang="en-GB" sz="2000" dirty="0"/>
              <a:t>The intention behind it is to be different from the Jews, who only venerate the tenth day. </a:t>
            </a:r>
          </a:p>
          <a:p>
            <a:pPr marL="342900" indent="-342900" algn="just">
              <a:buFont typeface="+mj-lt"/>
              <a:buAutoNum type="arabicPeriod"/>
            </a:pPr>
            <a:r>
              <a:rPr lang="en-GB" sz="2000" dirty="0"/>
              <a:t>The intention is to add another day’s fast to ‘Ashura´. This is similar to not fasting on Friday particularly</a:t>
            </a:r>
          </a:p>
          <a:p>
            <a:pPr marL="342900" indent="-342900" algn="just">
              <a:buFont typeface="+mj-lt"/>
              <a:buAutoNum type="arabicPeriod"/>
            </a:pPr>
            <a:r>
              <a:rPr lang="en-GB" sz="2000" dirty="0"/>
              <a:t>To be on the safe side and make sure that one fasts on the tenth, in case there is some error in sighting the crescent moon at the beginning of Muharram and the ninth is in fact the tenth.</a:t>
            </a:r>
          </a:p>
        </p:txBody>
      </p:sp>
    </p:spTree>
    <p:extLst>
      <p:ext uri="{BB962C8B-B14F-4D97-AF65-F5344CB8AC3E}">
        <p14:creationId xmlns:p14="http://schemas.microsoft.com/office/powerpoint/2010/main" val="34899272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2A6979-FCF3-4292-B1FD-6A32AEC40AE3}"/>
              </a:ext>
            </a:extLst>
          </p:cNvPr>
          <p:cNvSpPr>
            <a:spLocks noGrp="1"/>
          </p:cNvSpPr>
          <p:nvPr>
            <p:ph type="title"/>
          </p:nvPr>
        </p:nvSpPr>
        <p:spPr/>
        <p:txBody>
          <a:bodyPr/>
          <a:lstStyle/>
          <a:p>
            <a:r>
              <a:rPr lang="en-GB" dirty="0"/>
              <a:t>10</a:t>
            </a:r>
            <a:r>
              <a:rPr lang="en-GB" baseline="30000" dirty="0"/>
              <a:t>th</a:t>
            </a:r>
            <a:r>
              <a:rPr lang="en-GB" dirty="0"/>
              <a:t> Muharram </a:t>
            </a:r>
            <a:r>
              <a:rPr lang="en-GB" dirty="0" err="1"/>
              <a:t>bid’ats</a:t>
            </a:r>
            <a:endParaRPr lang="en-GB" dirty="0"/>
          </a:p>
        </p:txBody>
      </p:sp>
      <p:sp>
        <p:nvSpPr>
          <p:cNvPr id="3" name="Content Placeholder 2">
            <a:extLst>
              <a:ext uri="{FF2B5EF4-FFF2-40B4-BE49-F238E27FC236}">
                <a16:creationId xmlns:a16="http://schemas.microsoft.com/office/drawing/2014/main" id="{069F0FCB-158D-4314-85E2-01347F8997AB}"/>
              </a:ext>
            </a:extLst>
          </p:cNvPr>
          <p:cNvSpPr>
            <a:spLocks noGrp="1"/>
          </p:cNvSpPr>
          <p:nvPr>
            <p:ph idx="1"/>
          </p:nvPr>
        </p:nvSpPr>
        <p:spPr>
          <a:xfrm>
            <a:off x="410339" y="2141308"/>
            <a:ext cx="11371322" cy="3678303"/>
          </a:xfrm>
        </p:spPr>
        <p:txBody>
          <a:bodyPr>
            <a:noAutofit/>
          </a:bodyPr>
          <a:lstStyle/>
          <a:p>
            <a:r>
              <a:rPr lang="en-GB" sz="2500" dirty="0"/>
              <a:t>Innovations on Ashura</a:t>
            </a:r>
          </a:p>
          <a:p>
            <a:r>
              <a:rPr lang="en-GB" sz="2500" dirty="0"/>
              <a:t>Wearing kohl to seek blessing</a:t>
            </a:r>
          </a:p>
          <a:p>
            <a:r>
              <a:rPr lang="en-GB" sz="2500" dirty="0"/>
              <a:t>Taking a special bath</a:t>
            </a:r>
          </a:p>
          <a:p>
            <a:r>
              <a:rPr lang="en-GB" sz="2500" dirty="0"/>
              <a:t>Wearing henna</a:t>
            </a:r>
          </a:p>
          <a:p>
            <a:r>
              <a:rPr lang="en-GB" sz="2500" dirty="0"/>
              <a:t>Special effort in shaking hands with one another</a:t>
            </a:r>
          </a:p>
          <a:p>
            <a:r>
              <a:rPr lang="en-GB" sz="2500" dirty="0"/>
              <a:t>Cooking grains (</a:t>
            </a:r>
            <a:r>
              <a:rPr lang="en-GB" sz="2500" dirty="0" err="1"/>
              <a:t>huboob</a:t>
            </a:r>
            <a:r>
              <a:rPr lang="en-GB" sz="2500" dirty="0"/>
              <a:t> or “</a:t>
            </a:r>
            <a:r>
              <a:rPr lang="en-GB" sz="2500" dirty="0" err="1"/>
              <a:t>khichra</a:t>
            </a:r>
            <a:r>
              <a:rPr lang="en-GB" sz="2500" dirty="0"/>
              <a:t>”)</a:t>
            </a:r>
          </a:p>
          <a:p>
            <a:r>
              <a:rPr lang="en-GB" sz="2500" dirty="0"/>
              <a:t>Some other people mark this day by grieving and mourning, wailing and rending their garments in memory of the martyrdom of Sayyiduna Husain (RA)</a:t>
            </a:r>
          </a:p>
        </p:txBody>
      </p:sp>
    </p:spTree>
    <p:extLst>
      <p:ext uri="{BB962C8B-B14F-4D97-AF65-F5344CB8AC3E}">
        <p14:creationId xmlns:p14="http://schemas.microsoft.com/office/powerpoint/2010/main" val="16579079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9E44AD-42C4-49AC-AD03-6F08E7CFCB41}"/>
              </a:ext>
            </a:extLst>
          </p:cNvPr>
          <p:cNvSpPr>
            <a:spLocks noGrp="1"/>
          </p:cNvSpPr>
          <p:nvPr>
            <p:ph type="title"/>
          </p:nvPr>
        </p:nvSpPr>
        <p:spPr/>
        <p:txBody>
          <a:bodyPr/>
          <a:lstStyle/>
          <a:p>
            <a:r>
              <a:rPr lang="en-GB" dirty="0"/>
              <a:t>10</a:t>
            </a:r>
            <a:r>
              <a:rPr lang="en-GB" baseline="30000" dirty="0"/>
              <a:t>th</a:t>
            </a:r>
            <a:r>
              <a:rPr lang="en-GB" dirty="0"/>
              <a:t> </a:t>
            </a:r>
            <a:r>
              <a:rPr lang="en-GB" dirty="0" err="1"/>
              <a:t>muharram</a:t>
            </a:r>
            <a:r>
              <a:rPr lang="en-GB" dirty="0"/>
              <a:t> myths</a:t>
            </a:r>
          </a:p>
        </p:txBody>
      </p:sp>
      <p:sp>
        <p:nvSpPr>
          <p:cNvPr id="3" name="Content Placeholder 2">
            <a:extLst>
              <a:ext uri="{FF2B5EF4-FFF2-40B4-BE49-F238E27FC236}">
                <a16:creationId xmlns:a16="http://schemas.microsoft.com/office/drawing/2014/main" id="{EAE2A64C-E2DD-49EC-BA05-A4517D0B29C6}"/>
              </a:ext>
            </a:extLst>
          </p:cNvPr>
          <p:cNvSpPr>
            <a:spLocks noGrp="1"/>
          </p:cNvSpPr>
          <p:nvPr>
            <p:ph idx="1"/>
          </p:nvPr>
        </p:nvSpPr>
        <p:spPr>
          <a:xfrm>
            <a:off x="424437" y="1919239"/>
            <a:ext cx="11306009" cy="4442373"/>
          </a:xfrm>
        </p:spPr>
        <p:txBody>
          <a:bodyPr>
            <a:noAutofit/>
          </a:bodyPr>
          <a:lstStyle/>
          <a:p>
            <a:r>
              <a:rPr lang="en-GB" sz="2500" dirty="0"/>
              <a:t>This is the day in which Adam (</a:t>
            </a:r>
            <a:r>
              <a:rPr lang="en-GB" sz="2500" dirty="0" err="1"/>
              <a:t>Alayhis</a:t>
            </a:r>
            <a:r>
              <a:rPr lang="en-GB" sz="2500" dirty="0"/>
              <a:t> salaam) was created.</a:t>
            </a:r>
          </a:p>
          <a:p>
            <a:r>
              <a:rPr lang="en-GB" sz="2500" dirty="0"/>
              <a:t>This is the day in which Ibrahim was born.</a:t>
            </a:r>
          </a:p>
          <a:p>
            <a:r>
              <a:rPr lang="en-GB" sz="2500" dirty="0"/>
              <a:t>This is the day in which Allah accepted the repentance of </a:t>
            </a:r>
            <a:r>
              <a:rPr lang="en-GB" sz="2500" dirty="0" err="1"/>
              <a:t>Sayyidina</a:t>
            </a:r>
            <a:r>
              <a:rPr lang="en-GB" sz="2500" dirty="0"/>
              <a:t> Adam (</a:t>
            </a:r>
            <a:r>
              <a:rPr lang="en-GB" sz="2500" dirty="0" err="1"/>
              <a:t>Alayhis</a:t>
            </a:r>
            <a:r>
              <a:rPr lang="en-GB" sz="2500" dirty="0"/>
              <a:t> salaam).</a:t>
            </a:r>
          </a:p>
          <a:p>
            <a:r>
              <a:rPr lang="en-GB" sz="2500" dirty="0"/>
              <a:t>This is the day on which the </a:t>
            </a:r>
            <a:r>
              <a:rPr lang="en-GB" sz="2500" dirty="0" err="1"/>
              <a:t>Qiyaamah</a:t>
            </a:r>
            <a:r>
              <a:rPr lang="en-GB" sz="2500" dirty="0"/>
              <a:t> (doomsday) will take place.</a:t>
            </a:r>
          </a:p>
          <a:p>
            <a:r>
              <a:rPr lang="en-GB" sz="2500" dirty="0"/>
              <a:t>We should not marry in Muharram</a:t>
            </a:r>
          </a:p>
          <a:p>
            <a:r>
              <a:rPr lang="en-GB" sz="2500" dirty="0"/>
              <a:t>Whoever takes bath in the day of ‘Ashura’ will never get ill.</a:t>
            </a:r>
          </a:p>
          <a:p>
            <a:r>
              <a:rPr lang="en-GB" sz="2500" b="1" dirty="0"/>
              <a:t>All these and other similar whims and fancies are totally baseless and the traditions referred to in this respect are not worthy of any credit.</a:t>
            </a:r>
          </a:p>
        </p:txBody>
      </p:sp>
    </p:spTree>
    <p:extLst>
      <p:ext uri="{BB962C8B-B14F-4D97-AF65-F5344CB8AC3E}">
        <p14:creationId xmlns:p14="http://schemas.microsoft.com/office/powerpoint/2010/main" val="7397727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791E6F-9AD5-44BB-8E3F-E79EE72CCA01}"/>
              </a:ext>
            </a:extLst>
          </p:cNvPr>
          <p:cNvSpPr>
            <a:spLocks noGrp="1"/>
          </p:cNvSpPr>
          <p:nvPr>
            <p:ph type="title"/>
          </p:nvPr>
        </p:nvSpPr>
        <p:spPr>
          <a:xfrm>
            <a:off x="581192" y="702156"/>
            <a:ext cx="11029616" cy="1013800"/>
          </a:xfrm>
        </p:spPr>
        <p:txBody>
          <a:bodyPr/>
          <a:lstStyle/>
          <a:p>
            <a:r>
              <a:rPr lang="en-GB" dirty="0"/>
              <a:t>Spending on the family on </a:t>
            </a:r>
            <a:r>
              <a:rPr lang="en-GB" dirty="0" err="1"/>
              <a:t>ashura</a:t>
            </a:r>
            <a:endParaRPr lang="en-GB" dirty="0"/>
          </a:p>
        </p:txBody>
      </p:sp>
      <p:sp>
        <p:nvSpPr>
          <p:cNvPr id="3" name="Content Placeholder 2">
            <a:extLst>
              <a:ext uri="{FF2B5EF4-FFF2-40B4-BE49-F238E27FC236}">
                <a16:creationId xmlns:a16="http://schemas.microsoft.com/office/drawing/2014/main" id="{096C4ADD-33C7-4A09-9A05-5770A0FF2D96}"/>
              </a:ext>
            </a:extLst>
          </p:cNvPr>
          <p:cNvSpPr>
            <a:spLocks noGrp="1"/>
          </p:cNvSpPr>
          <p:nvPr>
            <p:ph idx="1"/>
          </p:nvPr>
        </p:nvSpPr>
        <p:spPr>
          <a:xfrm>
            <a:off x="462590" y="1984554"/>
            <a:ext cx="11266819" cy="4703629"/>
          </a:xfrm>
        </p:spPr>
        <p:txBody>
          <a:bodyPr>
            <a:noAutofit/>
          </a:bodyPr>
          <a:lstStyle/>
          <a:p>
            <a:pPr marL="0" indent="0" algn="ctr">
              <a:buNone/>
            </a:pPr>
            <a:r>
              <a:rPr lang="ar-SA" sz="2800" b="1" dirty="0"/>
              <a:t>من وسع على عياله يوم عاشوراء وسع الله عليه سائر سنته</a:t>
            </a:r>
            <a:br>
              <a:rPr lang="ar-SA" sz="2800" dirty="0"/>
            </a:br>
            <a:r>
              <a:rPr lang="en-GB" sz="2800" dirty="0"/>
              <a:t>“</a:t>
            </a:r>
            <a:r>
              <a:rPr lang="en-GB" sz="2800" i="1" dirty="0"/>
              <a:t>Whoever expands his expenditure on his family on the day of ‘Ashura,  Allah will increase his sustenance for the rest of that year.”</a:t>
            </a:r>
          </a:p>
          <a:p>
            <a:r>
              <a:rPr lang="en-GB" dirty="0"/>
              <a:t>Many Ulama consider it authentic and agreeable, however, the correct view according to the great Muhaddith, Shaykh Muhammad Yunus </a:t>
            </a:r>
            <a:r>
              <a:rPr lang="en-GB" dirty="0" err="1"/>
              <a:t>Jonpuri</a:t>
            </a:r>
            <a:r>
              <a:rPr lang="en-GB" dirty="0"/>
              <a:t> RA, is that the chains are weak, but strengthened when combined. This resonates the statement of Imam </a:t>
            </a:r>
            <a:r>
              <a:rPr lang="en-GB" dirty="0" err="1"/>
              <a:t>Bayhaqī</a:t>
            </a:r>
            <a:r>
              <a:rPr lang="en-GB" dirty="0"/>
              <a:t>, who writes that the chains of this narration are weak but when combined they provide some strength.</a:t>
            </a:r>
          </a:p>
          <a:p>
            <a:r>
              <a:rPr lang="en-GB" dirty="0"/>
              <a:t>Even if considered weak, scholars generally agree on the permissibility of acting upon weak narrations for virtuous actions, as long as they are not fabricated. </a:t>
            </a:r>
          </a:p>
          <a:p>
            <a:r>
              <a:rPr lang="en-GB" dirty="0"/>
              <a:t>We should practice upon this, hoping for Allah’s grace and generosity to enshroud us, as was practiced by numerous great Ulama of the past.</a:t>
            </a:r>
          </a:p>
          <a:p>
            <a:r>
              <a:rPr lang="en-GB" dirty="0"/>
              <a:t>We should </a:t>
            </a:r>
            <a:r>
              <a:rPr lang="en-GB" b="1" dirty="0"/>
              <a:t>not </a:t>
            </a:r>
            <a:r>
              <a:rPr lang="en-GB" dirty="0"/>
              <a:t>consider this to be a sunnah act, and should not overemphasise it, by considering it a necessity</a:t>
            </a:r>
          </a:p>
          <a:p>
            <a:r>
              <a:rPr lang="en-GB" dirty="0"/>
              <a:t>Do not criticise those who choose not to practice, nor those who practice it,</a:t>
            </a:r>
          </a:p>
        </p:txBody>
      </p:sp>
    </p:spTree>
    <p:extLst>
      <p:ext uri="{BB962C8B-B14F-4D97-AF65-F5344CB8AC3E}">
        <p14:creationId xmlns:p14="http://schemas.microsoft.com/office/powerpoint/2010/main" val="41876371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078A52F-85EA-4C0B-962B-D9D9DD4DD7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2" name="Rectangle 11">
            <a:extLst>
              <a:ext uri="{FF2B5EF4-FFF2-40B4-BE49-F238E27FC236}">
                <a16:creationId xmlns:a16="http://schemas.microsoft.com/office/drawing/2014/main" id="{919797D5-5700-4683-B30A-5B4D56CB82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4" name="Rectangle 13">
            <a:extLst>
              <a:ext uri="{FF2B5EF4-FFF2-40B4-BE49-F238E27FC236}">
                <a16:creationId xmlns:a16="http://schemas.microsoft.com/office/drawing/2014/main" id="{4856A7B9-9801-42EC-A4C9-7E22A56EF5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6" name="Rectangle 15">
            <a:extLst>
              <a:ext uri="{FF2B5EF4-FFF2-40B4-BE49-F238E27FC236}">
                <a16:creationId xmlns:a16="http://schemas.microsoft.com/office/drawing/2014/main" id="{8AD54DB8-C150-4290-85D6-F5B0262BFE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useBgFill="1">
        <p:nvSpPr>
          <p:cNvPr id="18" name="Rectangle 17">
            <a:extLst>
              <a:ext uri="{FF2B5EF4-FFF2-40B4-BE49-F238E27FC236}">
                <a16:creationId xmlns:a16="http://schemas.microsoft.com/office/drawing/2014/main" id="{379F11E2-8BA5-4C5C-AE7C-361E5EA011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A picture containing object&#10;&#10;Description automatically generated">
            <a:extLst>
              <a:ext uri="{FF2B5EF4-FFF2-40B4-BE49-F238E27FC236}">
                <a16:creationId xmlns:a16="http://schemas.microsoft.com/office/drawing/2014/main" id="{BC5856BA-4376-4FB4-A5B1-F16EFF6987C0}"/>
              </a:ext>
            </a:extLst>
          </p:cNvPr>
          <p:cNvPicPr>
            <a:picLocks noGrp="1" noChangeAspect="1"/>
          </p:cNvPicPr>
          <p:nvPr>
            <p:ph idx="1"/>
          </p:nvPr>
        </p:nvPicPr>
        <p:blipFill rotWithShape="1">
          <a:blip r:embed="rId2">
            <a:extLst>
              <a:ext uri="{837473B0-CC2E-450A-ABE3-18F120FF3D39}">
                <a1611:picAttrSrcUrl xmlns:a1611="http://schemas.microsoft.com/office/drawing/2016/11/main" r:id="rId3"/>
              </a:ext>
            </a:extLst>
          </a:blip>
          <a:srcRect t="20680" r="2" b="2852"/>
          <a:stretch/>
        </p:blipFill>
        <p:spPr>
          <a:xfrm>
            <a:off x="446534" y="723899"/>
            <a:ext cx="7498616" cy="5676901"/>
          </a:xfrm>
          <a:prstGeom prst="rect">
            <a:avLst/>
          </a:prstGeom>
        </p:spPr>
      </p:pic>
      <p:sp>
        <p:nvSpPr>
          <p:cNvPr id="20" name="Rectangle 19">
            <a:extLst>
              <a:ext uri="{FF2B5EF4-FFF2-40B4-BE49-F238E27FC236}">
                <a16:creationId xmlns:a16="http://schemas.microsoft.com/office/drawing/2014/main" id="{7C00E1DA-EC7C-40FC-95E3-11FDCD2E42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723899"/>
            <a:ext cx="3703320" cy="5666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 name="Title 1">
            <a:extLst>
              <a:ext uri="{FF2B5EF4-FFF2-40B4-BE49-F238E27FC236}">
                <a16:creationId xmlns:a16="http://schemas.microsoft.com/office/drawing/2014/main" id="{F92DA250-AC15-4FE7-B178-2C5C98718CFF}"/>
              </a:ext>
            </a:extLst>
          </p:cNvPr>
          <p:cNvSpPr>
            <a:spLocks noGrp="1"/>
          </p:cNvSpPr>
          <p:nvPr>
            <p:ph type="title"/>
          </p:nvPr>
        </p:nvSpPr>
        <p:spPr>
          <a:xfrm>
            <a:off x="8296275" y="1419225"/>
            <a:ext cx="3081576" cy="2085869"/>
          </a:xfrm>
        </p:spPr>
        <p:txBody>
          <a:bodyPr vert="horz" lIns="91440" tIns="45720" rIns="91440" bIns="45720" rtlCol="0" anchor="b">
            <a:normAutofit/>
          </a:bodyPr>
          <a:lstStyle/>
          <a:p>
            <a:r>
              <a:rPr lang="en-US" sz="3600">
                <a:solidFill>
                  <a:srgbClr val="FFFFFF"/>
                </a:solidFill>
              </a:rPr>
              <a:t>Break – Questions?</a:t>
            </a:r>
          </a:p>
        </p:txBody>
      </p:sp>
      <p:grpSp>
        <p:nvGrpSpPr>
          <p:cNvPr id="22" name="Group 21">
            <a:extLst>
              <a:ext uri="{FF2B5EF4-FFF2-40B4-BE49-F238E27FC236}">
                <a16:creationId xmlns:a16="http://schemas.microsoft.com/office/drawing/2014/main" id="{9A421166-2996-41A7-B094-AE5316F347D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46534" y="453643"/>
            <a:ext cx="11298933" cy="98554"/>
            <a:chOff x="446534" y="453643"/>
            <a:chExt cx="11298933" cy="98554"/>
          </a:xfrm>
        </p:grpSpPr>
        <p:sp>
          <p:nvSpPr>
            <p:cNvPr id="23" name="Rectangle 22">
              <a:extLst>
                <a:ext uri="{FF2B5EF4-FFF2-40B4-BE49-F238E27FC236}">
                  <a16:creationId xmlns:a16="http://schemas.microsoft.com/office/drawing/2014/main" id="{FDBB1B92-A3EB-43E4-8FAB-D20E8ED14C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4" name="Rectangle 23">
              <a:extLst>
                <a:ext uri="{FF2B5EF4-FFF2-40B4-BE49-F238E27FC236}">
                  <a16:creationId xmlns:a16="http://schemas.microsoft.com/office/drawing/2014/main" id="{3F3972F4-FE7E-48EA-AAD8-9BE5750A66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5" name="Rectangle 24">
              <a:extLst>
                <a:ext uri="{FF2B5EF4-FFF2-40B4-BE49-F238E27FC236}">
                  <a16:creationId xmlns:a16="http://schemas.microsoft.com/office/drawing/2014/main" id="{221614E5-870B-4D5E-A43B-8FF7E53234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Tree>
    <p:extLst>
      <p:ext uri="{BB962C8B-B14F-4D97-AF65-F5344CB8AC3E}">
        <p14:creationId xmlns:p14="http://schemas.microsoft.com/office/powerpoint/2010/main" val="35964627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C91C1E-F0EA-4586-9BA2-CBC404308BEA}"/>
              </a:ext>
            </a:extLst>
          </p:cNvPr>
          <p:cNvSpPr>
            <a:spLocks noGrp="1"/>
          </p:cNvSpPr>
          <p:nvPr>
            <p:ph type="title"/>
          </p:nvPr>
        </p:nvSpPr>
        <p:spPr/>
        <p:txBody>
          <a:bodyPr/>
          <a:lstStyle/>
          <a:p>
            <a:r>
              <a:rPr lang="en-GB" dirty="0"/>
              <a:t>Karbala – the martyrdom of Sayyiduna Husain RA</a:t>
            </a:r>
          </a:p>
        </p:txBody>
      </p:sp>
      <p:sp>
        <p:nvSpPr>
          <p:cNvPr id="3" name="Content Placeholder 2">
            <a:extLst>
              <a:ext uri="{FF2B5EF4-FFF2-40B4-BE49-F238E27FC236}">
                <a16:creationId xmlns:a16="http://schemas.microsoft.com/office/drawing/2014/main" id="{5DB22237-AFF5-4D49-BC5D-D75404D851A4}"/>
              </a:ext>
            </a:extLst>
          </p:cNvPr>
          <p:cNvSpPr>
            <a:spLocks noGrp="1"/>
          </p:cNvSpPr>
          <p:nvPr>
            <p:ph idx="1"/>
          </p:nvPr>
        </p:nvSpPr>
        <p:spPr>
          <a:xfrm>
            <a:off x="383176" y="2053106"/>
            <a:ext cx="11227632" cy="4102738"/>
          </a:xfrm>
        </p:spPr>
        <p:txBody>
          <a:bodyPr>
            <a:noAutofit/>
          </a:bodyPr>
          <a:lstStyle/>
          <a:p>
            <a:pPr algn="just"/>
            <a:r>
              <a:rPr lang="en-GB" sz="3100" dirty="0"/>
              <a:t>A brief intro and some starting principles:</a:t>
            </a:r>
          </a:p>
          <a:p>
            <a:pPr marL="342900" indent="-342900" algn="just">
              <a:buFont typeface="+mj-lt"/>
              <a:buAutoNum type="arabicPeriod"/>
            </a:pPr>
            <a:r>
              <a:rPr lang="en-GB" sz="3100" dirty="0"/>
              <a:t>We are in no position to judge the Sahaba or their decisions</a:t>
            </a:r>
          </a:p>
          <a:p>
            <a:pPr marL="342900" indent="-342900" algn="just">
              <a:buFont typeface="+mj-lt"/>
              <a:buAutoNum type="arabicPeriod"/>
            </a:pPr>
            <a:r>
              <a:rPr lang="en-GB" sz="3100" dirty="0"/>
              <a:t>We will not provide a personally political analysis or critique of decisions made</a:t>
            </a:r>
          </a:p>
          <a:p>
            <a:pPr marL="342900" indent="-342900" algn="just">
              <a:buFont typeface="+mj-lt"/>
              <a:buAutoNum type="arabicPeriod"/>
            </a:pPr>
            <a:r>
              <a:rPr lang="en-GB" sz="3100" dirty="0"/>
              <a:t>We will reserve judgement on Yazid b. </a:t>
            </a:r>
            <a:r>
              <a:rPr lang="en-GB" sz="3100" dirty="0" err="1"/>
              <a:t>Mu’awiyah</a:t>
            </a:r>
            <a:r>
              <a:rPr lang="en-GB" sz="3100" dirty="0"/>
              <a:t> due to the conflicting reports</a:t>
            </a:r>
          </a:p>
          <a:p>
            <a:pPr marL="342900" indent="-342900" algn="just">
              <a:buFont typeface="+mj-lt"/>
              <a:buAutoNum type="arabicPeriod"/>
            </a:pPr>
            <a:r>
              <a:rPr lang="en-GB" sz="3100" dirty="0"/>
              <a:t>We will disagree with the Shi’a interpretations and welcome peaceful dialogue, not aggressive opposition</a:t>
            </a:r>
          </a:p>
        </p:txBody>
      </p:sp>
    </p:spTree>
    <p:extLst>
      <p:ext uri="{BB962C8B-B14F-4D97-AF65-F5344CB8AC3E}">
        <p14:creationId xmlns:p14="http://schemas.microsoft.com/office/powerpoint/2010/main" val="38177370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945A44-9247-4DDA-8A7F-05CB10772F10}"/>
              </a:ext>
            </a:extLst>
          </p:cNvPr>
          <p:cNvSpPr>
            <a:spLocks noGrp="1"/>
          </p:cNvSpPr>
          <p:nvPr>
            <p:ph type="title"/>
          </p:nvPr>
        </p:nvSpPr>
        <p:spPr/>
        <p:txBody>
          <a:bodyPr/>
          <a:lstStyle/>
          <a:p>
            <a:r>
              <a:rPr lang="en-GB" dirty="0"/>
              <a:t>A background/ context of the events before </a:t>
            </a:r>
            <a:r>
              <a:rPr lang="en-GB" dirty="0" err="1"/>
              <a:t>karbala</a:t>
            </a:r>
            <a:br>
              <a:rPr lang="en-GB" dirty="0"/>
            </a:br>
            <a:r>
              <a:rPr lang="en-GB" dirty="0"/>
              <a:t>the rule of the Umayyads (Sayyiduna </a:t>
            </a:r>
            <a:r>
              <a:rPr lang="en-GB" dirty="0" err="1"/>
              <a:t>Mu’awiyah</a:t>
            </a:r>
            <a:r>
              <a:rPr lang="en-GB" dirty="0"/>
              <a:t> </a:t>
            </a:r>
            <a:r>
              <a:rPr lang="en-GB" dirty="0" err="1"/>
              <a:t>ra</a:t>
            </a:r>
            <a:r>
              <a:rPr lang="en-GB" dirty="0"/>
              <a:t>)</a:t>
            </a:r>
          </a:p>
        </p:txBody>
      </p:sp>
      <p:sp>
        <p:nvSpPr>
          <p:cNvPr id="3" name="Content Placeholder 2">
            <a:extLst>
              <a:ext uri="{FF2B5EF4-FFF2-40B4-BE49-F238E27FC236}">
                <a16:creationId xmlns:a16="http://schemas.microsoft.com/office/drawing/2014/main" id="{E0706AB6-F8C6-419B-B360-949BB22BBAFF}"/>
              </a:ext>
            </a:extLst>
          </p:cNvPr>
          <p:cNvSpPr>
            <a:spLocks noGrp="1"/>
          </p:cNvSpPr>
          <p:nvPr>
            <p:ph idx="1"/>
          </p:nvPr>
        </p:nvSpPr>
        <p:spPr/>
        <p:txBody>
          <a:bodyPr/>
          <a:lstStyle/>
          <a:p>
            <a:pPr fontAlgn="ctr"/>
            <a:r>
              <a:rPr lang="en-GB" dirty="0"/>
              <a:t>Sayyiduna Hasan RA is made </a:t>
            </a:r>
            <a:r>
              <a:rPr lang="en-GB" dirty="0" err="1"/>
              <a:t>khalifa</a:t>
            </a:r>
            <a:r>
              <a:rPr lang="en-GB" dirty="0"/>
              <a:t> after his father. Lasts for 6 months</a:t>
            </a:r>
          </a:p>
          <a:p>
            <a:pPr fontAlgn="ctr"/>
            <a:r>
              <a:rPr lang="en-GB" dirty="0"/>
              <a:t>Sayyiduna </a:t>
            </a:r>
            <a:r>
              <a:rPr lang="en-GB" dirty="0" err="1"/>
              <a:t>Mu'awiyah</a:t>
            </a:r>
            <a:r>
              <a:rPr lang="en-GB" dirty="0"/>
              <a:t> (bro in law of Nabi, son of Abu Sufyan b. </a:t>
            </a:r>
            <a:r>
              <a:rPr lang="en-GB" dirty="0" err="1"/>
              <a:t>Harb</a:t>
            </a:r>
            <a:r>
              <a:rPr lang="en-GB" dirty="0"/>
              <a:t>, from the Banu </a:t>
            </a:r>
            <a:r>
              <a:rPr lang="en-GB" dirty="0" err="1"/>
              <a:t>Umayyah</a:t>
            </a:r>
            <a:r>
              <a:rPr lang="en-GB" dirty="0"/>
              <a:t>, therefore Umayyads) takes it from Sayyiduna Hasan despite the objections of Sayyiduna Husain RA, and Hasan RA hands it over to avoid another civil war. Hasan RA then goes to Madina to retire. Dies in 50 H, during time of </a:t>
            </a:r>
            <a:r>
              <a:rPr lang="en-GB" dirty="0" err="1"/>
              <a:t>Mu'awiyah</a:t>
            </a:r>
            <a:endParaRPr lang="en-GB" dirty="0"/>
          </a:p>
          <a:p>
            <a:pPr fontAlgn="ctr"/>
            <a:r>
              <a:rPr lang="en-GB" dirty="0"/>
              <a:t>S </a:t>
            </a:r>
            <a:r>
              <a:rPr lang="en-GB" dirty="0" err="1"/>
              <a:t>Mu'awiyah</a:t>
            </a:r>
            <a:r>
              <a:rPr lang="en-GB" dirty="0"/>
              <a:t> moves the khilafat from Kufa to Sham. </a:t>
            </a:r>
          </a:p>
        </p:txBody>
      </p:sp>
    </p:spTree>
    <p:extLst>
      <p:ext uri="{BB962C8B-B14F-4D97-AF65-F5344CB8AC3E}">
        <p14:creationId xmlns:p14="http://schemas.microsoft.com/office/powerpoint/2010/main" val="26596995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FB7F3C-1772-46B1-AF95-11CB77BE0F6B}"/>
              </a:ext>
            </a:extLst>
          </p:cNvPr>
          <p:cNvSpPr>
            <a:spLocks noGrp="1"/>
          </p:cNvSpPr>
          <p:nvPr>
            <p:ph type="title"/>
          </p:nvPr>
        </p:nvSpPr>
        <p:spPr/>
        <p:txBody>
          <a:bodyPr/>
          <a:lstStyle/>
          <a:p>
            <a:r>
              <a:rPr lang="en-GB" dirty="0"/>
              <a:t>The rule of Sayyiduna </a:t>
            </a:r>
            <a:r>
              <a:rPr lang="en-GB" dirty="0" err="1"/>
              <a:t>Mu’awiyah</a:t>
            </a:r>
            <a:r>
              <a:rPr lang="en-GB" dirty="0"/>
              <a:t> RA</a:t>
            </a:r>
          </a:p>
        </p:txBody>
      </p:sp>
      <p:sp>
        <p:nvSpPr>
          <p:cNvPr id="3" name="Content Placeholder 2">
            <a:extLst>
              <a:ext uri="{FF2B5EF4-FFF2-40B4-BE49-F238E27FC236}">
                <a16:creationId xmlns:a16="http://schemas.microsoft.com/office/drawing/2014/main" id="{11FBA1EF-6C10-4492-9E69-0CB7AE55F148}"/>
              </a:ext>
            </a:extLst>
          </p:cNvPr>
          <p:cNvSpPr>
            <a:spLocks noGrp="1"/>
          </p:cNvSpPr>
          <p:nvPr>
            <p:ph idx="1"/>
          </p:nvPr>
        </p:nvSpPr>
        <p:spPr>
          <a:xfrm>
            <a:off x="389744" y="1903752"/>
            <a:ext cx="11377535" cy="3955048"/>
          </a:xfrm>
        </p:spPr>
        <p:txBody>
          <a:bodyPr/>
          <a:lstStyle/>
          <a:p>
            <a:r>
              <a:rPr lang="en-GB" dirty="0"/>
              <a:t>Husain disapproved, but fought in the army of Muawiyah RA, led by Yazid (born 26 H, not a Sahabi), in the battle of Constantinople (which they lost against Romans, when Abu Ayub RA passed away) anyway in 51 H. </a:t>
            </a:r>
            <a:r>
              <a:rPr lang="en-GB" b="1" dirty="0"/>
              <a:t>Hadith: The first army to attack the city of Caesar is forgiven (Bukhari), </a:t>
            </a:r>
            <a:r>
              <a:rPr lang="en-GB" b="1" i="1" dirty="0" err="1"/>
              <a:t>awwalu</a:t>
            </a:r>
            <a:r>
              <a:rPr lang="en-GB" b="1" i="1" dirty="0"/>
              <a:t> </a:t>
            </a:r>
            <a:r>
              <a:rPr lang="en-GB" b="1" i="1" dirty="0" err="1"/>
              <a:t>jaishin</a:t>
            </a:r>
            <a:r>
              <a:rPr lang="en-GB" b="1" i="1" dirty="0"/>
              <a:t> </a:t>
            </a:r>
            <a:r>
              <a:rPr lang="en-GB" b="1" i="1" dirty="0" err="1"/>
              <a:t>yagzu</a:t>
            </a:r>
            <a:r>
              <a:rPr lang="en-GB" b="1" dirty="0"/>
              <a:t>…</a:t>
            </a:r>
          </a:p>
          <a:p>
            <a:r>
              <a:rPr lang="en-GB" dirty="0"/>
              <a:t>Before the death of Sayyiduna </a:t>
            </a:r>
            <a:r>
              <a:rPr lang="en-GB" dirty="0" err="1"/>
              <a:t>Mu'awiyah</a:t>
            </a:r>
            <a:r>
              <a:rPr lang="en-GB" dirty="0"/>
              <a:t> RA (Rajab 60 H), he appoints his son Yazid as the Ameer after this death, although he was not the most virtuous person to be </a:t>
            </a:r>
            <a:r>
              <a:rPr lang="en-GB" dirty="0" err="1"/>
              <a:t>ameer</a:t>
            </a:r>
            <a:r>
              <a:rPr lang="en-GB" dirty="0"/>
              <a:t>, which is permissible (</a:t>
            </a:r>
            <a:r>
              <a:rPr lang="en-GB" dirty="0" err="1"/>
              <a:t>imamat</a:t>
            </a:r>
            <a:r>
              <a:rPr lang="en-GB" dirty="0"/>
              <a:t> al-</a:t>
            </a:r>
            <a:r>
              <a:rPr lang="en-GB" dirty="0" err="1"/>
              <a:t>mafdhul</a:t>
            </a:r>
            <a:r>
              <a:rPr lang="en-GB" dirty="0"/>
              <a:t>). If Hasan can be </a:t>
            </a:r>
            <a:r>
              <a:rPr lang="en-GB" dirty="0" err="1"/>
              <a:t>ameer</a:t>
            </a:r>
            <a:r>
              <a:rPr lang="en-GB" dirty="0"/>
              <a:t> after Ali, then Yazid can be after </a:t>
            </a:r>
            <a:r>
              <a:rPr lang="en-GB" dirty="0" err="1"/>
              <a:t>Mu'awiyah</a:t>
            </a:r>
            <a:r>
              <a:rPr lang="en-GB" dirty="0"/>
              <a:t>. We cannot ever question the intention of the Sahaba, he will be rewarded for his ijtihad inshaAllah. </a:t>
            </a:r>
          </a:p>
          <a:p>
            <a:r>
              <a:rPr lang="en-GB" dirty="0"/>
              <a:t>Many </a:t>
            </a:r>
            <a:r>
              <a:rPr lang="en-GB" dirty="0" err="1"/>
              <a:t>sahaba</a:t>
            </a:r>
            <a:r>
              <a:rPr lang="en-GB" dirty="0"/>
              <a:t> disagreed with this, for e.g.  Abdullah b. Umar, Abdullah b. Abbas, Abdullah b. Zubair and Husain b. Ali. The first 2 did pledge allegiance, the latter 2 chose not to, due to their fundamental disagreements with his leadership style.</a:t>
            </a:r>
          </a:p>
        </p:txBody>
      </p:sp>
    </p:spTree>
    <p:extLst>
      <p:ext uri="{BB962C8B-B14F-4D97-AF65-F5344CB8AC3E}">
        <p14:creationId xmlns:p14="http://schemas.microsoft.com/office/powerpoint/2010/main" val="37540797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673F42-7868-45EC-8AD1-B95ED665EF43}"/>
              </a:ext>
            </a:extLst>
          </p:cNvPr>
          <p:cNvSpPr>
            <a:spLocks noGrp="1"/>
          </p:cNvSpPr>
          <p:nvPr>
            <p:ph type="title"/>
          </p:nvPr>
        </p:nvSpPr>
        <p:spPr/>
        <p:txBody>
          <a:bodyPr/>
          <a:lstStyle/>
          <a:p>
            <a:r>
              <a:rPr lang="en-GB" dirty="0"/>
              <a:t>contents</a:t>
            </a:r>
          </a:p>
        </p:txBody>
      </p:sp>
      <p:sp>
        <p:nvSpPr>
          <p:cNvPr id="3" name="Content Placeholder 2">
            <a:extLst>
              <a:ext uri="{FF2B5EF4-FFF2-40B4-BE49-F238E27FC236}">
                <a16:creationId xmlns:a16="http://schemas.microsoft.com/office/drawing/2014/main" id="{C316678E-3209-484D-8566-151550B82781}"/>
              </a:ext>
            </a:extLst>
          </p:cNvPr>
          <p:cNvSpPr>
            <a:spLocks noGrp="1"/>
          </p:cNvSpPr>
          <p:nvPr>
            <p:ph idx="1"/>
          </p:nvPr>
        </p:nvSpPr>
        <p:spPr/>
        <p:txBody>
          <a:bodyPr/>
          <a:lstStyle/>
          <a:p>
            <a:pPr marL="342900" indent="-342900">
              <a:buFont typeface="+mj-lt"/>
              <a:buAutoNum type="arabicPeriod"/>
            </a:pPr>
            <a:r>
              <a:rPr lang="en-GB" dirty="0"/>
              <a:t>Origin of the Islamic New Year</a:t>
            </a:r>
          </a:p>
          <a:p>
            <a:pPr marL="342900" indent="-342900">
              <a:buFont typeface="+mj-lt"/>
              <a:buAutoNum type="arabicPeriod"/>
            </a:pPr>
            <a:endParaRPr lang="en-GB" dirty="0"/>
          </a:p>
        </p:txBody>
      </p:sp>
    </p:spTree>
    <p:extLst>
      <p:ext uri="{BB962C8B-B14F-4D97-AF65-F5344CB8AC3E}">
        <p14:creationId xmlns:p14="http://schemas.microsoft.com/office/powerpoint/2010/main" val="31504605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9B2E8-C5AB-4BCA-AD02-9901CCDAE874}"/>
              </a:ext>
            </a:extLst>
          </p:cNvPr>
          <p:cNvSpPr>
            <a:spLocks noGrp="1"/>
          </p:cNvSpPr>
          <p:nvPr>
            <p:ph type="title"/>
          </p:nvPr>
        </p:nvSpPr>
        <p:spPr/>
        <p:txBody>
          <a:bodyPr/>
          <a:lstStyle/>
          <a:p>
            <a:r>
              <a:rPr lang="en-GB" dirty="0"/>
              <a:t>The rule of Yazid b. </a:t>
            </a:r>
            <a:r>
              <a:rPr lang="en-GB" dirty="0" err="1"/>
              <a:t>mu’awiyah</a:t>
            </a:r>
            <a:endParaRPr lang="en-GB" dirty="0"/>
          </a:p>
        </p:txBody>
      </p:sp>
      <p:sp>
        <p:nvSpPr>
          <p:cNvPr id="3" name="Content Placeholder 2">
            <a:extLst>
              <a:ext uri="{FF2B5EF4-FFF2-40B4-BE49-F238E27FC236}">
                <a16:creationId xmlns:a16="http://schemas.microsoft.com/office/drawing/2014/main" id="{2B318B1E-A57C-48B0-A9C4-F73982E20BFD}"/>
              </a:ext>
            </a:extLst>
          </p:cNvPr>
          <p:cNvSpPr>
            <a:spLocks noGrp="1"/>
          </p:cNvSpPr>
          <p:nvPr>
            <p:ph idx="1"/>
          </p:nvPr>
        </p:nvSpPr>
        <p:spPr/>
        <p:txBody>
          <a:bodyPr/>
          <a:lstStyle/>
          <a:p>
            <a:pPr fontAlgn="ctr"/>
            <a:r>
              <a:rPr lang="en-GB" dirty="0"/>
              <a:t>Ramadhan 60 H: Yazid asks S Husain to pledge to him via his Governor in Madina. Husain RA refused and planned to leave Madina for Makkah, because Makkah had sympathisers of Abdullah b. Zubair RA. This news became public, that Husain refused </a:t>
            </a:r>
            <a:r>
              <a:rPr lang="en-GB" dirty="0" err="1"/>
              <a:t>bay'at</a:t>
            </a:r>
            <a:r>
              <a:rPr lang="en-GB" dirty="0"/>
              <a:t>. Kufans were overjoyed.</a:t>
            </a:r>
          </a:p>
          <a:p>
            <a:pPr fontAlgn="ctr"/>
            <a:r>
              <a:rPr lang="en-GB" dirty="0"/>
              <a:t>Kufans tell Husain in Makkah that we will join you. He received more than 60 messages to convince him to join the Kufans, to lead the rebellion against the Umayyads. They even refused to pay Juma until he came as a leader, still burning from when Hasan gave over khilafat to the Umayyads. It was in Kufa that the Shi'a started, just a group of supporters of Ali RA which then became deeply exaggerated, moving from a political movement supporting the </a:t>
            </a:r>
            <a:r>
              <a:rPr lang="en-GB" dirty="0" err="1"/>
              <a:t>Aal</a:t>
            </a:r>
            <a:r>
              <a:rPr lang="en-GB" dirty="0"/>
              <a:t> Bayt to a religious power.</a:t>
            </a:r>
          </a:p>
          <a:p>
            <a:endParaRPr lang="en-GB" dirty="0"/>
          </a:p>
        </p:txBody>
      </p:sp>
    </p:spTree>
    <p:extLst>
      <p:ext uri="{BB962C8B-B14F-4D97-AF65-F5344CB8AC3E}">
        <p14:creationId xmlns:p14="http://schemas.microsoft.com/office/powerpoint/2010/main" val="40817339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0A53DC-A505-45FF-BFA4-DF3F64504D36}"/>
              </a:ext>
            </a:extLst>
          </p:cNvPr>
          <p:cNvSpPr>
            <a:spLocks noGrp="1"/>
          </p:cNvSpPr>
          <p:nvPr>
            <p:ph type="title"/>
          </p:nvPr>
        </p:nvSpPr>
        <p:spPr/>
        <p:txBody>
          <a:bodyPr/>
          <a:lstStyle/>
          <a:p>
            <a:r>
              <a:rPr lang="en-GB" dirty="0"/>
              <a:t>Our opinion of Sayyiduna </a:t>
            </a:r>
            <a:r>
              <a:rPr lang="en-GB" dirty="0" err="1"/>
              <a:t>Mu’awiyah</a:t>
            </a:r>
            <a:r>
              <a:rPr lang="en-GB" dirty="0"/>
              <a:t> RA</a:t>
            </a:r>
          </a:p>
        </p:txBody>
      </p:sp>
      <p:sp>
        <p:nvSpPr>
          <p:cNvPr id="3" name="Content Placeholder 2">
            <a:extLst>
              <a:ext uri="{FF2B5EF4-FFF2-40B4-BE49-F238E27FC236}">
                <a16:creationId xmlns:a16="http://schemas.microsoft.com/office/drawing/2014/main" id="{8600C38F-0F39-47C0-A6D6-0BC8AB669C7D}"/>
              </a:ext>
            </a:extLst>
          </p:cNvPr>
          <p:cNvSpPr>
            <a:spLocks noGrp="1"/>
          </p:cNvSpPr>
          <p:nvPr>
            <p:ph idx="1"/>
          </p:nvPr>
        </p:nvSpPr>
        <p:spPr/>
        <p:txBody>
          <a:bodyPr/>
          <a:lstStyle/>
          <a:p>
            <a:r>
              <a:rPr lang="en-GB" b="1" dirty="0"/>
              <a:t>We will never speak ill of Sayyiduna </a:t>
            </a:r>
            <a:r>
              <a:rPr lang="en-GB" b="1" dirty="0" err="1"/>
              <a:t>Mu'awiyah</a:t>
            </a:r>
            <a:r>
              <a:rPr lang="en-GB" b="1" dirty="0"/>
              <a:t> RA because although - in hindsight - he may have erred in some places, he was from the Sahaba, about whom Allah said, without exception, </a:t>
            </a:r>
            <a:r>
              <a:rPr lang="en-GB" b="1" i="1" dirty="0"/>
              <a:t>He is happy with them and they are happy with Him, </a:t>
            </a:r>
            <a:r>
              <a:rPr lang="en-GB" b="1" dirty="0"/>
              <a:t>so it is not our space to speak.</a:t>
            </a:r>
            <a:endParaRPr lang="en-GB" dirty="0"/>
          </a:p>
          <a:p>
            <a:r>
              <a:rPr lang="en-GB" dirty="0"/>
              <a:t>It is a </a:t>
            </a:r>
            <a:r>
              <a:rPr lang="en-GB" dirty="0" err="1"/>
              <a:t>mutawatir</a:t>
            </a:r>
            <a:r>
              <a:rPr lang="en-GB" dirty="0"/>
              <a:t> statement, that ‘</a:t>
            </a:r>
            <a:r>
              <a:rPr lang="en-GB" b="1" dirty="0"/>
              <a:t>All of the sahabah are upright/ trustworthy’.  </a:t>
            </a:r>
            <a:r>
              <a:rPr lang="en-GB" dirty="0"/>
              <a:t>Any statement questioning his trustworthiness and uprightness are singular narrations and are not enough to dethrone any Sahabi.</a:t>
            </a:r>
          </a:p>
        </p:txBody>
      </p:sp>
    </p:spTree>
    <p:extLst>
      <p:ext uri="{BB962C8B-B14F-4D97-AF65-F5344CB8AC3E}">
        <p14:creationId xmlns:p14="http://schemas.microsoft.com/office/powerpoint/2010/main" val="22027332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DD1E9F-392B-43D6-A6B3-EB35092EEFAF}"/>
              </a:ext>
            </a:extLst>
          </p:cNvPr>
          <p:cNvSpPr>
            <a:spLocks noGrp="1"/>
          </p:cNvSpPr>
          <p:nvPr>
            <p:ph type="title"/>
          </p:nvPr>
        </p:nvSpPr>
        <p:spPr/>
        <p:txBody>
          <a:bodyPr/>
          <a:lstStyle/>
          <a:p>
            <a:r>
              <a:rPr lang="en-GB" dirty="0"/>
              <a:t>Muslim bin Aqeel RA – Husain RA’s scout in </a:t>
            </a:r>
            <a:r>
              <a:rPr lang="en-GB" dirty="0" err="1"/>
              <a:t>kufa</a:t>
            </a:r>
            <a:endParaRPr lang="en-GB" dirty="0"/>
          </a:p>
        </p:txBody>
      </p:sp>
      <p:sp>
        <p:nvSpPr>
          <p:cNvPr id="3" name="Content Placeholder 2">
            <a:extLst>
              <a:ext uri="{FF2B5EF4-FFF2-40B4-BE49-F238E27FC236}">
                <a16:creationId xmlns:a16="http://schemas.microsoft.com/office/drawing/2014/main" id="{09EC5A06-1BAE-4DDD-AFBD-F18879BDB1F9}"/>
              </a:ext>
            </a:extLst>
          </p:cNvPr>
          <p:cNvSpPr>
            <a:spLocks noGrp="1"/>
          </p:cNvSpPr>
          <p:nvPr>
            <p:ph idx="1"/>
          </p:nvPr>
        </p:nvSpPr>
        <p:spPr>
          <a:xfrm>
            <a:off x="434715" y="1888762"/>
            <a:ext cx="11317573" cy="4512038"/>
          </a:xfrm>
        </p:spPr>
        <p:txBody>
          <a:bodyPr>
            <a:normAutofit/>
          </a:bodyPr>
          <a:lstStyle/>
          <a:p>
            <a:r>
              <a:rPr lang="en-GB" dirty="0"/>
              <a:t>To confirm the seriousness of the Kufans, Husain sends his cousin Muslim bin Aqeel RA to check out Kufa. Welcomed and elders take </a:t>
            </a:r>
            <a:r>
              <a:rPr lang="en-GB" dirty="0" err="1"/>
              <a:t>bay'at</a:t>
            </a:r>
            <a:r>
              <a:rPr lang="en-GB" dirty="0"/>
              <a:t> to him. He sends letter to Husain to come to Kufa immediately because the people are showing support and promising loyalty.</a:t>
            </a:r>
          </a:p>
          <a:p>
            <a:pPr fontAlgn="ctr"/>
            <a:r>
              <a:rPr lang="en-GB" dirty="0"/>
              <a:t>Yazid finds out the plan. He sends in </a:t>
            </a:r>
            <a:r>
              <a:rPr lang="en-GB" b="1" dirty="0" err="1"/>
              <a:t>ʿUbayd</a:t>
            </a:r>
            <a:r>
              <a:rPr lang="en-GB" b="1" dirty="0"/>
              <a:t> Allāh ibn </a:t>
            </a:r>
            <a:r>
              <a:rPr lang="en-GB" b="1" dirty="0" err="1"/>
              <a:t>Ziyād</a:t>
            </a:r>
            <a:r>
              <a:rPr lang="en-GB" dirty="0"/>
              <a:t> with 17 people to become Governor of Kufa. </a:t>
            </a:r>
            <a:r>
              <a:rPr lang="en-GB" dirty="0" err="1"/>
              <a:t>UbZ</a:t>
            </a:r>
            <a:r>
              <a:rPr lang="en-GB" dirty="0"/>
              <a:t> was only 28 years old at this time. When he entered, some people of Kufa thought he was Husain, because of his small entourage and wrapping himself up in a shawl, so started celebrating. This confirmed rumours which </a:t>
            </a:r>
            <a:r>
              <a:rPr lang="en-GB" dirty="0" err="1"/>
              <a:t>Ubz</a:t>
            </a:r>
            <a:r>
              <a:rPr lang="en-GB" dirty="0"/>
              <a:t> had been told about Husain's plans to come to Kufa.</a:t>
            </a:r>
          </a:p>
          <a:p>
            <a:pPr fontAlgn="ctr"/>
            <a:r>
              <a:rPr lang="en-GB" dirty="0" err="1"/>
              <a:t>UbZ</a:t>
            </a:r>
            <a:r>
              <a:rPr lang="en-GB" dirty="0"/>
              <a:t> first job: Get to Muslim b. Aqeel. Sent one of his anonymous men with bags of gold to mix with the Kufans posing as a traveller from Shaam, supportive of Husain. Eventually the plan was to get to Muslim b. Aqeel by infiltrating his support group.</a:t>
            </a:r>
          </a:p>
          <a:p>
            <a:pPr fontAlgn="ctr"/>
            <a:r>
              <a:rPr lang="en-GB" dirty="0"/>
              <a:t>The spy finds that Muslim b. Aqeel is being hosted by a noble man called </a:t>
            </a:r>
            <a:r>
              <a:rPr lang="en-GB" b="1" dirty="0" err="1"/>
              <a:t>Haani</a:t>
            </a:r>
            <a:r>
              <a:rPr lang="en-GB" b="1" dirty="0"/>
              <a:t> bin </a:t>
            </a:r>
            <a:r>
              <a:rPr lang="en-GB" b="1" dirty="0" err="1"/>
              <a:t>Urwa</a:t>
            </a:r>
            <a:r>
              <a:rPr lang="en-GB" b="1" dirty="0"/>
              <a:t>, </a:t>
            </a:r>
            <a:r>
              <a:rPr lang="en-GB" dirty="0"/>
              <a:t>apparently a public supporter of the Umayyads, but secretly pro-Husain RA. The spy uncovers the role of </a:t>
            </a:r>
            <a:r>
              <a:rPr lang="en-GB" dirty="0" err="1"/>
              <a:t>Haani</a:t>
            </a:r>
            <a:r>
              <a:rPr lang="en-GB" dirty="0"/>
              <a:t> bin </a:t>
            </a:r>
            <a:r>
              <a:rPr lang="en-GB" dirty="0" err="1"/>
              <a:t>Urwa</a:t>
            </a:r>
            <a:r>
              <a:rPr lang="en-GB" dirty="0"/>
              <a:t> in everything. He is the brains of the people of Kufa.</a:t>
            </a:r>
          </a:p>
        </p:txBody>
      </p:sp>
    </p:spTree>
    <p:extLst>
      <p:ext uri="{BB962C8B-B14F-4D97-AF65-F5344CB8AC3E}">
        <p14:creationId xmlns:p14="http://schemas.microsoft.com/office/powerpoint/2010/main" val="6799526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BA34F2-D0AA-4CA6-B896-2AFFFC2E5BCF}"/>
              </a:ext>
            </a:extLst>
          </p:cNvPr>
          <p:cNvSpPr>
            <a:spLocks noGrp="1"/>
          </p:cNvSpPr>
          <p:nvPr>
            <p:ph type="title"/>
          </p:nvPr>
        </p:nvSpPr>
        <p:spPr/>
        <p:txBody>
          <a:bodyPr/>
          <a:lstStyle/>
          <a:p>
            <a:r>
              <a:rPr lang="en-GB" dirty="0"/>
              <a:t>Muslim b. Aqeel vs </a:t>
            </a:r>
            <a:r>
              <a:rPr lang="en-GB" dirty="0" err="1"/>
              <a:t>ubaidullah</a:t>
            </a:r>
            <a:r>
              <a:rPr lang="en-GB" dirty="0"/>
              <a:t> b. Ziyad – the stand-off</a:t>
            </a:r>
          </a:p>
        </p:txBody>
      </p:sp>
      <p:sp>
        <p:nvSpPr>
          <p:cNvPr id="3" name="Content Placeholder 2">
            <a:extLst>
              <a:ext uri="{FF2B5EF4-FFF2-40B4-BE49-F238E27FC236}">
                <a16:creationId xmlns:a16="http://schemas.microsoft.com/office/drawing/2014/main" id="{07768FB5-3BE6-4A9F-AF92-1B34FD3061F7}"/>
              </a:ext>
            </a:extLst>
          </p:cNvPr>
          <p:cNvSpPr>
            <a:spLocks noGrp="1"/>
          </p:cNvSpPr>
          <p:nvPr>
            <p:ph idx="1"/>
          </p:nvPr>
        </p:nvSpPr>
        <p:spPr>
          <a:xfrm>
            <a:off x="389744" y="1873770"/>
            <a:ext cx="11362545" cy="4572000"/>
          </a:xfrm>
        </p:spPr>
        <p:txBody>
          <a:bodyPr>
            <a:normAutofit/>
          </a:bodyPr>
          <a:lstStyle/>
          <a:p>
            <a:pPr fontAlgn="ctr"/>
            <a:r>
              <a:rPr lang="en-GB" dirty="0" err="1"/>
              <a:t>UbZ</a:t>
            </a:r>
            <a:r>
              <a:rPr lang="en-GB" dirty="0"/>
              <a:t> tortures </a:t>
            </a:r>
            <a:r>
              <a:rPr lang="en-GB" dirty="0" err="1"/>
              <a:t>Haani</a:t>
            </a:r>
            <a:r>
              <a:rPr lang="en-GB" dirty="0"/>
              <a:t>, without killing him. Muslim b. Aqeel knows that the plot is exposed and sends a secret code to his followers, 'YA MANSUR, AMIT', come to fight. Of the 12000 who gave </a:t>
            </a:r>
            <a:r>
              <a:rPr lang="en-GB" dirty="0" err="1"/>
              <a:t>bay'at</a:t>
            </a:r>
            <a:r>
              <a:rPr lang="en-GB" dirty="0"/>
              <a:t>, only 4000 came forth to battle. </a:t>
            </a:r>
          </a:p>
          <a:p>
            <a:pPr fontAlgn="ctr"/>
            <a:r>
              <a:rPr lang="en-GB" dirty="0" err="1"/>
              <a:t>Dhul-Hijjah</a:t>
            </a:r>
            <a:r>
              <a:rPr lang="en-GB" dirty="0"/>
              <a:t>: </a:t>
            </a:r>
            <a:r>
              <a:rPr lang="en-GB" dirty="0" err="1"/>
              <a:t>UbZ</a:t>
            </a:r>
            <a:r>
              <a:rPr lang="en-GB" dirty="0"/>
              <a:t> realises he is outnumbered so turns the Kufans on one another, until the army's number dwindled to about 70 people by Maghrib. Brothers against brothers, negotiations forcing leaders to desert the army. By morning, he is left with nobody, so goes to seek help from people. He enters the house of an old woman posing as a beggar, whose son tells the governor of Muslim's whereabouts. They come to the house and arrest him.</a:t>
            </a:r>
          </a:p>
          <a:p>
            <a:pPr fontAlgn="ctr"/>
            <a:r>
              <a:rPr lang="en-GB" dirty="0"/>
              <a:t>Muslim b. Aqeel sends message via Muhammad Ibn al-</a:t>
            </a:r>
            <a:r>
              <a:rPr lang="en-GB" dirty="0" err="1"/>
              <a:t>Ash'ath</a:t>
            </a:r>
            <a:r>
              <a:rPr lang="en-GB" dirty="0"/>
              <a:t> (the arresting officer) to Husain RA that the Kufans will betray you; I have been arrested. Muslim is killed on 9/10th </a:t>
            </a:r>
            <a:r>
              <a:rPr lang="en-GB" dirty="0" err="1"/>
              <a:t>Dhul-Hijjah</a:t>
            </a:r>
            <a:r>
              <a:rPr lang="en-GB" dirty="0"/>
              <a:t>, thrown from a high place to his death. Husain is already on his way to Kufa (8th DH) due to first message, so the second message to abstain from Kufa did not reach him in time. </a:t>
            </a:r>
          </a:p>
        </p:txBody>
      </p:sp>
    </p:spTree>
    <p:extLst>
      <p:ext uri="{BB962C8B-B14F-4D97-AF65-F5344CB8AC3E}">
        <p14:creationId xmlns:p14="http://schemas.microsoft.com/office/powerpoint/2010/main" val="16661439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3889AB-0FCC-40C5-9C9E-98CFC98CE8FA}"/>
              </a:ext>
            </a:extLst>
          </p:cNvPr>
          <p:cNvSpPr>
            <a:spLocks noGrp="1"/>
          </p:cNvSpPr>
          <p:nvPr>
            <p:ph type="title"/>
          </p:nvPr>
        </p:nvSpPr>
        <p:spPr/>
        <p:txBody>
          <a:bodyPr/>
          <a:lstStyle/>
          <a:p>
            <a:r>
              <a:rPr lang="en-GB" dirty="0"/>
              <a:t>Sayyiduna </a:t>
            </a:r>
            <a:r>
              <a:rPr lang="en-GB" dirty="0" err="1"/>
              <a:t>husain’s</a:t>
            </a:r>
            <a:r>
              <a:rPr lang="en-GB" dirty="0"/>
              <a:t> </a:t>
            </a:r>
            <a:r>
              <a:rPr lang="en-GB" dirty="0" err="1"/>
              <a:t>ra</a:t>
            </a:r>
            <a:r>
              <a:rPr lang="en-GB" dirty="0"/>
              <a:t> journey to </a:t>
            </a:r>
            <a:r>
              <a:rPr lang="en-GB" dirty="0" err="1"/>
              <a:t>kufa</a:t>
            </a:r>
            <a:endParaRPr lang="en-GB" dirty="0"/>
          </a:p>
        </p:txBody>
      </p:sp>
      <p:sp>
        <p:nvSpPr>
          <p:cNvPr id="3" name="Content Placeholder 2">
            <a:extLst>
              <a:ext uri="{FF2B5EF4-FFF2-40B4-BE49-F238E27FC236}">
                <a16:creationId xmlns:a16="http://schemas.microsoft.com/office/drawing/2014/main" id="{4450F8E7-3546-470B-88A7-56F935EBD9B5}"/>
              </a:ext>
            </a:extLst>
          </p:cNvPr>
          <p:cNvSpPr>
            <a:spLocks noGrp="1"/>
          </p:cNvSpPr>
          <p:nvPr>
            <p:ph idx="1"/>
          </p:nvPr>
        </p:nvSpPr>
        <p:spPr>
          <a:xfrm>
            <a:off x="134910" y="1858780"/>
            <a:ext cx="11722309" cy="4796853"/>
          </a:xfrm>
        </p:spPr>
        <p:txBody>
          <a:bodyPr>
            <a:normAutofit lnSpcReduction="10000"/>
          </a:bodyPr>
          <a:lstStyle/>
          <a:p>
            <a:pPr fontAlgn="ctr"/>
            <a:r>
              <a:rPr lang="en-GB" dirty="0"/>
              <a:t>Senior Sahaba advised Husain vs trusting the people of Iraq for a war, and encouraged him to remain in Makkah. They reminded him of how the Kufans betrayed his father Ali RA, causing him to be murdered by a Kharijite. He defended his decision by showing them the letters of support.</a:t>
            </a:r>
          </a:p>
          <a:p>
            <a:pPr fontAlgn="ctr"/>
            <a:r>
              <a:rPr lang="en-GB" dirty="0"/>
              <a:t>Husain RA leaves with his younger brothers, nephews and other family members from Hz Ali's later wives, including Muhammad ibn al-Hanafiyah. Also takes Muslim b. Aqeel's family members and other cousins etc. Muhammad b. Hanafiyah</a:t>
            </a:r>
          </a:p>
          <a:p>
            <a:pPr fontAlgn="ctr"/>
            <a:r>
              <a:rPr lang="en-GB" dirty="0"/>
              <a:t>Muhammad b. Hanafiyah was not supportive of Husain's move. Husain insisted that he had to leave Makkah, otherwise </a:t>
            </a:r>
            <a:r>
              <a:rPr lang="en-GB" dirty="0" err="1"/>
              <a:t>UbZ</a:t>
            </a:r>
            <a:r>
              <a:rPr lang="en-GB" dirty="0"/>
              <a:t> and his people would come here and cause bloodshed in the Haram, which is impossible for me.</a:t>
            </a:r>
          </a:p>
          <a:p>
            <a:pPr fontAlgn="ctr"/>
            <a:r>
              <a:rPr lang="en-GB" dirty="0"/>
              <a:t>Abdullah b. Umar finds Husain </a:t>
            </a:r>
            <a:r>
              <a:rPr lang="en-GB" dirty="0" err="1"/>
              <a:t>en</a:t>
            </a:r>
            <a:r>
              <a:rPr lang="en-GB" dirty="0"/>
              <a:t>-route, and offers him the hadith of Nabi S: Allah had given your grandfather (Nabi) a choice of dunya or akhirat, he chose the akhirat, so as a part of him, you will also not be given a share of the dunya you seek (leadership). Basically, don’t get into these politics. In addition, have you forgotten how Kufans gave your father problems?</a:t>
            </a:r>
          </a:p>
          <a:p>
            <a:pPr fontAlgn="ctr"/>
            <a:r>
              <a:rPr lang="en-GB" dirty="0"/>
              <a:t>Husain leaves for Kufa anyway, </a:t>
            </a:r>
            <a:r>
              <a:rPr lang="en-GB" dirty="0" err="1"/>
              <a:t>UbZ</a:t>
            </a:r>
            <a:r>
              <a:rPr lang="en-GB" dirty="0"/>
              <a:t> is waiting for him. The message reaches Husain RA very close to Kufa. Muslim b Aqeel's sons are in the army, and want revenge. They are on the hunt for </a:t>
            </a:r>
            <a:r>
              <a:rPr lang="en-GB" dirty="0" err="1"/>
              <a:t>UbZ's</a:t>
            </a:r>
            <a:r>
              <a:rPr lang="en-GB" dirty="0"/>
              <a:t> blood and others also said, "The Kufans deserted Muslim, but will never desert you if they saw you. You are the grandson of Nabi, you are this, you are that.“</a:t>
            </a:r>
          </a:p>
          <a:p>
            <a:pPr fontAlgn="ctr"/>
            <a:r>
              <a:rPr lang="en-GB" dirty="0"/>
              <a:t>Husain gives in to the pressure, agrees with them and pushes on. </a:t>
            </a:r>
            <a:r>
              <a:rPr lang="en-GB" dirty="0" err="1"/>
              <a:t>UbZ</a:t>
            </a:r>
            <a:r>
              <a:rPr lang="en-GB" dirty="0"/>
              <a:t> gathers an army of 4000 men who Yazid had actually sent to fight the </a:t>
            </a:r>
            <a:r>
              <a:rPr lang="en-GB" dirty="0" err="1"/>
              <a:t>Daylamites</a:t>
            </a:r>
            <a:r>
              <a:rPr lang="en-GB" dirty="0"/>
              <a:t>, a place North-East from Kufa</a:t>
            </a:r>
          </a:p>
        </p:txBody>
      </p:sp>
    </p:spTree>
    <p:extLst>
      <p:ext uri="{BB962C8B-B14F-4D97-AF65-F5344CB8AC3E}">
        <p14:creationId xmlns:p14="http://schemas.microsoft.com/office/powerpoint/2010/main" val="378566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52C7CE-D1BF-4C9D-812D-02978D7E5C2A}"/>
              </a:ext>
            </a:extLst>
          </p:cNvPr>
          <p:cNvSpPr>
            <a:spLocks noGrp="1"/>
          </p:cNvSpPr>
          <p:nvPr>
            <p:ph type="title"/>
          </p:nvPr>
        </p:nvSpPr>
        <p:spPr/>
        <p:txBody>
          <a:bodyPr/>
          <a:lstStyle/>
          <a:p>
            <a:r>
              <a:rPr lang="en-GB" dirty="0"/>
              <a:t>Yazid’s command to </a:t>
            </a:r>
            <a:r>
              <a:rPr lang="en-GB" dirty="0" err="1"/>
              <a:t>ubaidullah</a:t>
            </a:r>
            <a:r>
              <a:rPr lang="en-GB" dirty="0"/>
              <a:t> b. </a:t>
            </a:r>
            <a:r>
              <a:rPr lang="en-GB" dirty="0" err="1"/>
              <a:t>ziyad</a:t>
            </a:r>
            <a:r>
              <a:rPr lang="en-GB" dirty="0"/>
              <a:t> </a:t>
            </a:r>
          </a:p>
        </p:txBody>
      </p:sp>
      <p:sp>
        <p:nvSpPr>
          <p:cNvPr id="3" name="Content Placeholder 2">
            <a:extLst>
              <a:ext uri="{FF2B5EF4-FFF2-40B4-BE49-F238E27FC236}">
                <a16:creationId xmlns:a16="http://schemas.microsoft.com/office/drawing/2014/main" id="{3DC816AE-B6E7-4D21-BEAB-21F8F2EF305C}"/>
              </a:ext>
            </a:extLst>
          </p:cNvPr>
          <p:cNvSpPr>
            <a:spLocks noGrp="1"/>
          </p:cNvSpPr>
          <p:nvPr>
            <p:ph idx="1"/>
          </p:nvPr>
        </p:nvSpPr>
        <p:spPr/>
        <p:txBody>
          <a:bodyPr/>
          <a:lstStyle/>
          <a:p>
            <a:pPr fontAlgn="ctr"/>
            <a:r>
              <a:rPr lang="en-GB" dirty="0"/>
              <a:t>Yazid had told </a:t>
            </a:r>
            <a:r>
              <a:rPr lang="en-GB" dirty="0" err="1"/>
              <a:t>UbZ</a:t>
            </a:r>
            <a:r>
              <a:rPr lang="en-GB" dirty="0"/>
              <a:t> to stop Husain's army from causing an uprising, but to refrain from attacking them, unless they were attacked. This letter is mentioned explicitly in Tarikh al-Tabari</a:t>
            </a:r>
          </a:p>
          <a:p>
            <a:pPr fontAlgn="ctr"/>
            <a:r>
              <a:rPr lang="en-GB" dirty="0"/>
              <a:t>The army of 4000 come to Karbala. Husain RA's group is intercepted by </a:t>
            </a:r>
            <a:r>
              <a:rPr lang="en-GB" dirty="0" err="1"/>
              <a:t>UbZ's</a:t>
            </a:r>
            <a:r>
              <a:rPr lang="en-GB" dirty="0"/>
              <a:t> army. Most of his group again ran away, and Husain is left only with his family, about 70 or so people.</a:t>
            </a:r>
          </a:p>
          <a:p>
            <a:pPr fontAlgn="ctr"/>
            <a:r>
              <a:rPr lang="en-GB" dirty="0"/>
              <a:t>So remember the order: Khalifa is Yazid, his Governor is </a:t>
            </a:r>
            <a:r>
              <a:rPr lang="en-GB" dirty="0" err="1"/>
              <a:t>UbZ</a:t>
            </a:r>
            <a:r>
              <a:rPr lang="en-GB" dirty="0"/>
              <a:t>, the army leader is Umar bin Sa'd bin Abi Waqqas. Umar was reluctant to attack, but didn’t have the power to desist. He sent a warning to Husain to retreat, because he was unable to disobey the Ameer.</a:t>
            </a:r>
          </a:p>
        </p:txBody>
      </p:sp>
    </p:spTree>
    <p:extLst>
      <p:ext uri="{BB962C8B-B14F-4D97-AF65-F5344CB8AC3E}">
        <p14:creationId xmlns:p14="http://schemas.microsoft.com/office/powerpoint/2010/main" val="29724964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8F6FF8-8A94-4F24-B6FA-595E66564B6F}"/>
              </a:ext>
            </a:extLst>
          </p:cNvPr>
          <p:cNvSpPr>
            <a:spLocks noGrp="1"/>
          </p:cNvSpPr>
          <p:nvPr>
            <p:ph type="title"/>
          </p:nvPr>
        </p:nvSpPr>
        <p:spPr/>
        <p:txBody>
          <a:bodyPr/>
          <a:lstStyle/>
          <a:p>
            <a:r>
              <a:rPr lang="en-GB" dirty="0"/>
              <a:t>What transpired in </a:t>
            </a:r>
            <a:r>
              <a:rPr lang="en-GB" dirty="0" err="1"/>
              <a:t>karbala</a:t>
            </a:r>
            <a:endParaRPr lang="en-GB" dirty="0"/>
          </a:p>
        </p:txBody>
      </p:sp>
      <p:sp>
        <p:nvSpPr>
          <p:cNvPr id="3" name="Content Placeholder 2">
            <a:extLst>
              <a:ext uri="{FF2B5EF4-FFF2-40B4-BE49-F238E27FC236}">
                <a16:creationId xmlns:a16="http://schemas.microsoft.com/office/drawing/2014/main" id="{2B68A899-56B4-4395-B820-3894E13943B4}"/>
              </a:ext>
            </a:extLst>
          </p:cNvPr>
          <p:cNvSpPr>
            <a:spLocks noGrp="1"/>
          </p:cNvSpPr>
          <p:nvPr>
            <p:ph idx="1"/>
          </p:nvPr>
        </p:nvSpPr>
        <p:spPr>
          <a:xfrm>
            <a:off x="356340" y="1985623"/>
            <a:ext cx="11455909" cy="4699989"/>
          </a:xfrm>
        </p:spPr>
        <p:txBody>
          <a:bodyPr>
            <a:normAutofit lnSpcReduction="10000"/>
          </a:bodyPr>
          <a:lstStyle/>
          <a:p>
            <a:pPr marL="0" indent="0" fontAlgn="ctr">
              <a:buNone/>
            </a:pPr>
            <a:r>
              <a:rPr lang="en-GB" b="1" dirty="0"/>
              <a:t>Some days before the battle</a:t>
            </a:r>
          </a:p>
          <a:p>
            <a:pPr fontAlgn="ctr"/>
            <a:r>
              <a:rPr lang="en-GB" dirty="0"/>
              <a:t>When Umar ibn Sa’d, the leader of the army sent by </a:t>
            </a:r>
            <a:r>
              <a:rPr lang="en-GB" dirty="0" err="1"/>
              <a:t>Ubeidullah</a:t>
            </a:r>
            <a:r>
              <a:rPr lang="en-GB" dirty="0"/>
              <a:t> ibn Ziyaad, came in front of </a:t>
            </a:r>
            <a:r>
              <a:rPr lang="en-GB" dirty="0" err="1"/>
              <a:t>Hadhrat</a:t>
            </a:r>
            <a:r>
              <a:rPr lang="en-GB" dirty="0"/>
              <a:t> Husayn, he said,  ‘O Umar!  Allow me one of three options: </a:t>
            </a:r>
          </a:p>
          <a:p>
            <a:pPr marL="0" indent="0">
              <a:buNone/>
            </a:pPr>
            <a:r>
              <a:rPr lang="en-GB" dirty="0"/>
              <a:t>a) Either let me return to where I have come from, i.e. Madinah Munawwara </a:t>
            </a:r>
          </a:p>
          <a:p>
            <a:pPr marL="0" indent="0">
              <a:buNone/>
            </a:pPr>
            <a:r>
              <a:rPr lang="en-GB" dirty="0"/>
              <a:t>b) If that is too difficult, then allow me to proceed to Yazid, at whose hands I shall pledge allegiance,  and he can thereafter judge regarding me as he wills </a:t>
            </a:r>
          </a:p>
          <a:p>
            <a:pPr marL="0" indent="0">
              <a:buNone/>
            </a:pPr>
            <a:r>
              <a:rPr lang="en-GB" dirty="0"/>
              <a:t>c) And if that is not acceptable, then place me in an army heading towards the Turks,  against whom I shall continue fighting till my death </a:t>
            </a:r>
          </a:p>
          <a:p>
            <a:pPr fontAlgn="ctr"/>
            <a:r>
              <a:rPr lang="en-GB" dirty="0"/>
              <a:t>Historical narrations clearly show that Umar ibn Sa’d had no desire to engage in battle with </a:t>
            </a:r>
            <a:r>
              <a:rPr lang="en-GB" dirty="0" err="1"/>
              <a:t>Hadhrat</a:t>
            </a:r>
            <a:r>
              <a:rPr lang="en-GB" dirty="0"/>
              <a:t> Husayn. Rather, when Hadhrat </a:t>
            </a:r>
            <a:r>
              <a:rPr lang="en-GB" dirty="0" err="1"/>
              <a:t>Husein</a:t>
            </a:r>
            <a:r>
              <a:rPr lang="en-GB" dirty="0"/>
              <a:t> made his proposal, agreeing to one of three things (as mentioned above), Umar ibn Sa’d happily agreed, and wrote to </a:t>
            </a:r>
            <a:r>
              <a:rPr lang="en-GB" dirty="0" err="1"/>
              <a:t>Ubeidullah</a:t>
            </a:r>
            <a:r>
              <a:rPr lang="en-GB" dirty="0"/>
              <a:t> ibn </a:t>
            </a:r>
            <a:r>
              <a:rPr lang="en-GB" dirty="0" err="1"/>
              <a:t>Ziyaad</a:t>
            </a:r>
            <a:r>
              <a:rPr lang="en-GB" dirty="0"/>
              <a:t>, seeking his approval. Certain narrations even show Ubaydullah ibn Ziyaad inclining to accept Hadhrat Husein’s proposal of allowing him to proceed to Yazid, but then retracting upon being reprimanded by Shimr ibn Zil-</a:t>
            </a:r>
            <a:r>
              <a:rPr lang="en-GB" dirty="0" err="1"/>
              <a:t>Jaushan</a:t>
            </a:r>
            <a:r>
              <a:rPr lang="en-GB" dirty="0"/>
              <a:t>. Thereafter, narrations make clear mention that Ubaydullah ibn Ziyaad had Shimr ibn Zil-</a:t>
            </a:r>
            <a:r>
              <a:rPr lang="en-GB" dirty="0" err="1"/>
              <a:t>Jaushan</a:t>
            </a:r>
            <a:r>
              <a:rPr lang="en-GB" dirty="0"/>
              <a:t> sent over to the battlefield to ensure that Umar ibn Sa’d engages in battle, with the order that if Umar ibn Sa’d is found reluctant, he should be beheaded, and Shimr should take over.</a:t>
            </a:r>
          </a:p>
        </p:txBody>
      </p:sp>
    </p:spTree>
    <p:extLst>
      <p:ext uri="{BB962C8B-B14F-4D97-AF65-F5344CB8AC3E}">
        <p14:creationId xmlns:p14="http://schemas.microsoft.com/office/powerpoint/2010/main" val="20481729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40DA4-9358-4E9D-A41C-95FC482DA2CC}"/>
              </a:ext>
            </a:extLst>
          </p:cNvPr>
          <p:cNvSpPr>
            <a:spLocks noGrp="1"/>
          </p:cNvSpPr>
          <p:nvPr>
            <p:ph type="title"/>
          </p:nvPr>
        </p:nvSpPr>
        <p:spPr/>
        <p:txBody>
          <a:bodyPr/>
          <a:lstStyle/>
          <a:p>
            <a:r>
              <a:rPr lang="en-GB" dirty="0"/>
              <a:t>9</a:t>
            </a:r>
            <a:r>
              <a:rPr lang="en-GB" baseline="30000" dirty="0"/>
              <a:t>th</a:t>
            </a:r>
            <a:r>
              <a:rPr lang="en-GB" dirty="0"/>
              <a:t> </a:t>
            </a:r>
            <a:r>
              <a:rPr lang="en-GB" dirty="0" err="1"/>
              <a:t>muharram</a:t>
            </a:r>
            <a:r>
              <a:rPr lang="en-GB" dirty="0"/>
              <a:t> - preparation</a:t>
            </a:r>
          </a:p>
        </p:txBody>
      </p:sp>
      <p:sp>
        <p:nvSpPr>
          <p:cNvPr id="3" name="Content Placeholder 2">
            <a:extLst>
              <a:ext uri="{FF2B5EF4-FFF2-40B4-BE49-F238E27FC236}">
                <a16:creationId xmlns:a16="http://schemas.microsoft.com/office/drawing/2014/main" id="{E4C2B6A5-0999-45C8-8F84-587883AF62FF}"/>
              </a:ext>
            </a:extLst>
          </p:cNvPr>
          <p:cNvSpPr>
            <a:spLocks noGrp="1"/>
          </p:cNvSpPr>
          <p:nvPr>
            <p:ph idx="1"/>
          </p:nvPr>
        </p:nvSpPr>
        <p:spPr/>
        <p:txBody>
          <a:bodyPr>
            <a:noAutofit/>
          </a:bodyPr>
          <a:lstStyle/>
          <a:p>
            <a:pPr fontAlgn="ctr"/>
            <a:r>
              <a:rPr lang="en-GB" sz="2500" dirty="0"/>
              <a:t>Sayyiduna Husain RA sees a dream in which Nabi S told him: "You will find peace in us (you will soon pass away and join us)</a:t>
            </a:r>
          </a:p>
          <a:p>
            <a:pPr fontAlgn="ctr"/>
            <a:r>
              <a:rPr lang="en-GB" sz="2500" dirty="0"/>
              <a:t>He then gives a khutba to his family: "If you wish to return, return, because these people want me, not you". His family responded, "There is no life for us after you! What will people say, that we deserted you, for love of the dunya?! We give you our lives and our souls and we will fight </a:t>
            </a:r>
            <a:r>
              <a:rPr lang="en-GB" sz="2500" dirty="0" err="1"/>
              <a:t>til</a:t>
            </a:r>
            <a:r>
              <a:rPr lang="en-GB" sz="2500" dirty="0"/>
              <a:t> we die."</a:t>
            </a:r>
          </a:p>
          <a:p>
            <a:pPr fontAlgn="ctr"/>
            <a:r>
              <a:rPr lang="en-GB" sz="2500" dirty="0"/>
              <a:t>Saeed b. Abdullah al-Hanafi said, "If I were killed 1000x defending you, knowing it would save you and your family, I would love this".</a:t>
            </a:r>
          </a:p>
          <a:p>
            <a:pPr fontAlgn="ctr"/>
            <a:r>
              <a:rPr lang="en-GB" sz="2500" dirty="0"/>
              <a:t>They spent the night in salah, dua and </a:t>
            </a:r>
            <a:r>
              <a:rPr lang="en-GB" sz="2500" dirty="0" err="1"/>
              <a:t>istighfar</a:t>
            </a:r>
            <a:r>
              <a:rPr lang="en-GB" sz="2500" dirty="0"/>
              <a:t>, asking Allah for help</a:t>
            </a:r>
          </a:p>
        </p:txBody>
      </p:sp>
    </p:spTree>
    <p:extLst>
      <p:ext uri="{BB962C8B-B14F-4D97-AF65-F5344CB8AC3E}">
        <p14:creationId xmlns:p14="http://schemas.microsoft.com/office/powerpoint/2010/main" val="18375760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8B440-8670-41DF-8187-0DBD3EF6AECB}"/>
              </a:ext>
            </a:extLst>
          </p:cNvPr>
          <p:cNvSpPr>
            <a:spLocks noGrp="1"/>
          </p:cNvSpPr>
          <p:nvPr>
            <p:ph type="title"/>
          </p:nvPr>
        </p:nvSpPr>
        <p:spPr/>
        <p:txBody>
          <a:bodyPr/>
          <a:lstStyle/>
          <a:p>
            <a:r>
              <a:rPr lang="en-GB" dirty="0"/>
              <a:t>10</a:t>
            </a:r>
            <a:r>
              <a:rPr lang="en-GB" baseline="30000" dirty="0"/>
              <a:t>th</a:t>
            </a:r>
            <a:r>
              <a:rPr lang="en-GB" dirty="0"/>
              <a:t> </a:t>
            </a:r>
            <a:r>
              <a:rPr lang="en-GB" dirty="0" err="1"/>
              <a:t>muharram</a:t>
            </a:r>
            <a:r>
              <a:rPr lang="en-GB" dirty="0"/>
              <a:t> – the battle</a:t>
            </a:r>
          </a:p>
        </p:txBody>
      </p:sp>
      <p:sp>
        <p:nvSpPr>
          <p:cNvPr id="3" name="Content Placeholder 2">
            <a:extLst>
              <a:ext uri="{FF2B5EF4-FFF2-40B4-BE49-F238E27FC236}">
                <a16:creationId xmlns:a16="http://schemas.microsoft.com/office/drawing/2014/main" id="{6703CDF1-C2FE-4CB3-946F-761CBC46B9A5}"/>
              </a:ext>
            </a:extLst>
          </p:cNvPr>
          <p:cNvSpPr>
            <a:spLocks noGrp="1"/>
          </p:cNvSpPr>
          <p:nvPr>
            <p:ph idx="1"/>
          </p:nvPr>
        </p:nvSpPr>
        <p:spPr>
          <a:xfrm>
            <a:off x="399012" y="1978430"/>
            <a:ext cx="11211796" cy="4605250"/>
          </a:xfrm>
        </p:spPr>
        <p:txBody>
          <a:bodyPr>
            <a:normAutofit fontScale="85000" lnSpcReduction="20000"/>
          </a:bodyPr>
          <a:lstStyle/>
          <a:p>
            <a:pPr fontAlgn="ctr"/>
            <a:r>
              <a:rPr lang="en-GB" dirty="0"/>
              <a:t>He led the 72 in Jamat of Fajr and Adorned himself with </a:t>
            </a:r>
            <a:r>
              <a:rPr lang="en-GB" dirty="0" err="1"/>
              <a:t>itr</a:t>
            </a:r>
            <a:endParaRPr lang="en-GB" dirty="0"/>
          </a:p>
          <a:p>
            <a:pPr fontAlgn="ctr"/>
            <a:r>
              <a:rPr lang="en-GB" dirty="0"/>
              <a:t>First to be killed was Ali al-Akbar, the oldest son of Ali</a:t>
            </a:r>
          </a:p>
          <a:p>
            <a:pPr fontAlgn="ctr"/>
            <a:r>
              <a:rPr lang="en-GB" dirty="0"/>
              <a:t>Umm </a:t>
            </a:r>
            <a:r>
              <a:rPr lang="en-GB" dirty="0" err="1"/>
              <a:t>Wahb</a:t>
            </a:r>
            <a:r>
              <a:rPr lang="en-GB" dirty="0"/>
              <a:t> takes a pole and approaches her husband, encouraging him to fight, telling him "Fight and defend the pure children of Nabi S" and seeking permission to join him in battle. Sayyiduna Husain has to force her back into the camp of the women.</a:t>
            </a:r>
          </a:p>
          <a:p>
            <a:pPr fontAlgn="ctr"/>
            <a:r>
              <a:rPr lang="en-GB" dirty="0"/>
              <a:t>They wished to burn the tent of Husain and his family, to which Husain responded: "you want to burn my family alive?! May Allah burn you with fire"</a:t>
            </a:r>
          </a:p>
          <a:p>
            <a:pPr fontAlgn="ctr"/>
            <a:r>
              <a:rPr lang="en-GB" dirty="0"/>
              <a:t>Zuhr time came, so Husain RA asked for a ceasefire to lead his family in Salah. So a person from the Kufans said, "Your salah will not be accepted", to which Habib b. </a:t>
            </a:r>
            <a:r>
              <a:rPr lang="en-GB" dirty="0" err="1"/>
              <a:t>Muzahhir</a:t>
            </a:r>
            <a:r>
              <a:rPr lang="en-GB" dirty="0"/>
              <a:t> said, "Your salah will be accepted, but Allah won't accept the salah of the family of Nabi S?" Habib was then killed and his head taken to </a:t>
            </a:r>
            <a:r>
              <a:rPr lang="en-GB" dirty="0" err="1"/>
              <a:t>UbZ</a:t>
            </a:r>
            <a:r>
              <a:rPr lang="en-GB" dirty="0"/>
              <a:t>.</a:t>
            </a:r>
          </a:p>
          <a:p>
            <a:pPr fontAlgn="ctr"/>
            <a:r>
              <a:rPr lang="en-GB" dirty="0"/>
              <a:t>Any person who approached Husain to kill him would immediately turn back, considering the gravity of the sin, until a man called Malik b. </a:t>
            </a:r>
            <a:r>
              <a:rPr lang="en-GB" dirty="0" err="1"/>
              <a:t>Nusair</a:t>
            </a:r>
            <a:r>
              <a:rPr lang="en-GB" dirty="0"/>
              <a:t> from the Banu </a:t>
            </a:r>
            <a:r>
              <a:rPr lang="en-GB" dirty="0" err="1"/>
              <a:t>Baddaa</a:t>
            </a:r>
            <a:r>
              <a:rPr lang="en-GB" dirty="0"/>
              <a:t> injured his head, causing the blood to build up in his hood. He removed the hood and tied an </a:t>
            </a:r>
            <a:r>
              <a:rPr lang="en-GB" dirty="0" err="1"/>
              <a:t>Imamah</a:t>
            </a:r>
            <a:r>
              <a:rPr lang="en-GB" dirty="0"/>
              <a:t> to his head.</a:t>
            </a:r>
          </a:p>
          <a:p>
            <a:pPr fontAlgn="ctr"/>
            <a:r>
              <a:rPr lang="en-GB" dirty="0"/>
              <a:t>Husain took hold of his youngest son, kissing him, cuddling him. A man from the Banu Asad clan killed the child with an arrow. Husain took his blood and through it to the sky, and said, "Allah if you have prevented help from the sky, then send it when it is better for us, and avenge the wrong-doers."</a:t>
            </a:r>
          </a:p>
          <a:p>
            <a:pPr fontAlgn="ctr"/>
            <a:r>
              <a:rPr lang="en-GB" dirty="0"/>
              <a:t>Husain was overcome by thirst and tried to approach the river but was stopped. He was shot with an arrow and made a dua against them, "</a:t>
            </a:r>
            <a:r>
              <a:rPr lang="en-GB" i="1" dirty="0" err="1"/>
              <a:t>Allahumma</a:t>
            </a:r>
            <a:r>
              <a:rPr lang="en-GB" i="1" dirty="0"/>
              <a:t> </a:t>
            </a:r>
            <a:r>
              <a:rPr lang="en-GB" i="1" dirty="0" err="1"/>
              <a:t>ahsihim</a:t>
            </a:r>
            <a:r>
              <a:rPr lang="en-GB" i="1" dirty="0"/>
              <a:t> </a:t>
            </a:r>
            <a:r>
              <a:rPr lang="en-GB" i="1" dirty="0" err="1"/>
              <a:t>adada</a:t>
            </a:r>
            <a:r>
              <a:rPr lang="en-GB" dirty="0"/>
              <a:t>"…</a:t>
            </a:r>
          </a:p>
          <a:p>
            <a:pPr fontAlgn="ctr"/>
            <a:r>
              <a:rPr lang="en-GB" dirty="0"/>
              <a:t>Shimr's men came to Husain to attack him and Umar followed. He was reproached by Husain's sister Zainab, so he turned away crying. </a:t>
            </a:r>
            <a:r>
              <a:rPr lang="en-GB" dirty="0" err="1"/>
              <a:t>Shimr</a:t>
            </a:r>
            <a:r>
              <a:rPr lang="en-GB" dirty="0"/>
              <a:t> became incensed and asked his men to proceed to kill Husain, and they obliged.</a:t>
            </a:r>
          </a:p>
        </p:txBody>
      </p:sp>
    </p:spTree>
    <p:extLst>
      <p:ext uri="{BB962C8B-B14F-4D97-AF65-F5344CB8AC3E}">
        <p14:creationId xmlns:p14="http://schemas.microsoft.com/office/powerpoint/2010/main" val="1530252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0E0357-C673-4281-B6A9-356D603C3037}"/>
              </a:ext>
            </a:extLst>
          </p:cNvPr>
          <p:cNvSpPr>
            <a:spLocks noGrp="1"/>
          </p:cNvSpPr>
          <p:nvPr>
            <p:ph type="title"/>
          </p:nvPr>
        </p:nvSpPr>
        <p:spPr/>
        <p:txBody>
          <a:bodyPr/>
          <a:lstStyle/>
          <a:p>
            <a:r>
              <a:rPr lang="en-GB" dirty="0"/>
              <a:t>10th Muharram - The battle itself</a:t>
            </a:r>
          </a:p>
        </p:txBody>
      </p:sp>
      <p:sp>
        <p:nvSpPr>
          <p:cNvPr id="3" name="Content Placeholder 2">
            <a:extLst>
              <a:ext uri="{FF2B5EF4-FFF2-40B4-BE49-F238E27FC236}">
                <a16:creationId xmlns:a16="http://schemas.microsoft.com/office/drawing/2014/main" id="{DEAC5F24-4E79-443A-8A3E-29F35E170A0B}"/>
              </a:ext>
            </a:extLst>
          </p:cNvPr>
          <p:cNvSpPr>
            <a:spLocks noGrp="1"/>
          </p:cNvSpPr>
          <p:nvPr>
            <p:ph idx="1"/>
          </p:nvPr>
        </p:nvSpPr>
        <p:spPr/>
        <p:txBody>
          <a:bodyPr/>
          <a:lstStyle/>
          <a:p>
            <a:pPr fontAlgn="ctr"/>
            <a:r>
              <a:rPr lang="en-GB" dirty="0"/>
              <a:t>One good person from </a:t>
            </a:r>
            <a:r>
              <a:rPr lang="en-GB" dirty="0" err="1"/>
              <a:t>Kufan</a:t>
            </a:r>
            <a:r>
              <a:rPr lang="en-GB" dirty="0"/>
              <a:t> joined </a:t>
            </a:r>
            <a:r>
              <a:rPr lang="en-GB" dirty="0" err="1"/>
              <a:t>Husayn</a:t>
            </a:r>
            <a:r>
              <a:rPr lang="en-GB" dirty="0"/>
              <a:t> - </a:t>
            </a:r>
            <a:r>
              <a:rPr lang="en-GB" dirty="0" err="1"/>
              <a:t>Hurr</a:t>
            </a:r>
            <a:r>
              <a:rPr lang="en-GB" dirty="0"/>
              <a:t> bin </a:t>
            </a:r>
            <a:r>
              <a:rPr lang="en-GB" dirty="0" err="1"/>
              <a:t>Yazeed</a:t>
            </a:r>
            <a:endParaRPr lang="en-GB" dirty="0"/>
          </a:p>
          <a:p>
            <a:pPr fontAlgn="ctr"/>
            <a:r>
              <a:rPr lang="en-GB" dirty="0"/>
              <a:t>Umar b. Sa'd was not present when Husayn was killed, as is clear from a narration narrated by Bukhari in his Tarikh</a:t>
            </a:r>
          </a:p>
          <a:p>
            <a:pPr fontAlgn="ctr"/>
            <a:r>
              <a:rPr lang="en-GB" dirty="0"/>
              <a:t>Sinan bin Anas killed Husain RA. Besides the woman in the tents, Hadhrat Zainul-Aabideen (AKA Ali), and one slave, no other member of the caravan of </a:t>
            </a:r>
            <a:r>
              <a:rPr lang="en-GB" dirty="0" err="1"/>
              <a:t>Hadhrat</a:t>
            </a:r>
            <a:r>
              <a:rPr lang="en-GB" dirty="0"/>
              <a:t> Husayn survived.</a:t>
            </a:r>
          </a:p>
          <a:p>
            <a:pPr fontAlgn="ctr"/>
            <a:r>
              <a:rPr lang="en-GB" dirty="0">
                <a:hlinkClick r:id="rId2"/>
              </a:rPr>
              <a:t>https://muslimmatters.org/2013/11/13/prophet-know-grandson-al-hussain-going-martyred/</a:t>
            </a:r>
            <a:r>
              <a:rPr lang="en-GB" dirty="0"/>
              <a:t> Hadith (Ahmad/</a:t>
            </a:r>
            <a:r>
              <a:rPr lang="en-GB" dirty="0" err="1"/>
              <a:t>Tabarani</a:t>
            </a:r>
            <a:r>
              <a:rPr lang="en-GB" dirty="0"/>
              <a:t>): Ali b. Abi Talib once came to Nabi S and saw him crying. 'why do you cry?' Jibreel has told me that my Ummah will kill Husayn close to the Euphrates River. He offered me a sample of the clay which I accepted, and I couldn’t help but cry." Similar hadiths are also narrated of the incident</a:t>
            </a:r>
          </a:p>
        </p:txBody>
      </p:sp>
    </p:spTree>
    <p:extLst>
      <p:ext uri="{BB962C8B-B14F-4D97-AF65-F5344CB8AC3E}">
        <p14:creationId xmlns:p14="http://schemas.microsoft.com/office/powerpoint/2010/main" val="13692534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7E586-85FF-4BCD-BC84-2F39DCD98417}"/>
              </a:ext>
            </a:extLst>
          </p:cNvPr>
          <p:cNvSpPr>
            <a:spLocks noGrp="1"/>
          </p:cNvSpPr>
          <p:nvPr>
            <p:ph type="title"/>
          </p:nvPr>
        </p:nvSpPr>
        <p:spPr/>
        <p:txBody>
          <a:bodyPr/>
          <a:lstStyle/>
          <a:p>
            <a:r>
              <a:rPr lang="en-GB" dirty="0"/>
              <a:t>The </a:t>
            </a:r>
            <a:r>
              <a:rPr lang="en-GB" dirty="0" err="1"/>
              <a:t>islamic</a:t>
            </a:r>
            <a:r>
              <a:rPr lang="en-GB" dirty="0"/>
              <a:t> calendar</a:t>
            </a:r>
          </a:p>
        </p:txBody>
      </p:sp>
      <p:sp>
        <p:nvSpPr>
          <p:cNvPr id="3" name="Content Placeholder 2">
            <a:extLst>
              <a:ext uri="{FF2B5EF4-FFF2-40B4-BE49-F238E27FC236}">
                <a16:creationId xmlns:a16="http://schemas.microsoft.com/office/drawing/2014/main" id="{B6F26BDE-D8FE-4084-92EE-81FF33900CFD}"/>
              </a:ext>
            </a:extLst>
          </p:cNvPr>
          <p:cNvSpPr>
            <a:spLocks noGrp="1"/>
          </p:cNvSpPr>
          <p:nvPr>
            <p:ph idx="1"/>
          </p:nvPr>
        </p:nvSpPr>
        <p:spPr>
          <a:xfrm>
            <a:off x="487886" y="1884784"/>
            <a:ext cx="11029615" cy="4497355"/>
          </a:xfrm>
        </p:spPr>
        <p:txBody>
          <a:bodyPr>
            <a:noAutofit/>
          </a:bodyPr>
          <a:lstStyle/>
          <a:p>
            <a:pPr algn="just"/>
            <a:r>
              <a:rPr lang="en-GB" sz="2500" dirty="0"/>
              <a:t>The Islamic Calendar is based on the Lunar Calendar consisting of 354/ 355 days.</a:t>
            </a:r>
          </a:p>
          <a:p>
            <a:pPr algn="just"/>
            <a:r>
              <a:rPr lang="en-GB" sz="2500" dirty="0"/>
              <a:t>It is 10-11 days shorter than the Solar Calendar.</a:t>
            </a:r>
          </a:p>
          <a:p>
            <a:pPr algn="just"/>
            <a:r>
              <a:rPr lang="en-GB" sz="2500" dirty="0"/>
              <a:t>The Lunar month is based on the time it takes the moon to complete a single orbit around the earth and, on average, it is just over 29½ days.</a:t>
            </a:r>
          </a:p>
          <a:p>
            <a:pPr algn="just"/>
            <a:r>
              <a:rPr lang="en-GB" sz="2500" dirty="0"/>
              <a:t>Various dates in the Islamic Calendar such as Ramadan and Hajj rotate every year and are not fixed like the Solar Year.</a:t>
            </a:r>
          </a:p>
          <a:p>
            <a:pPr algn="just"/>
            <a:r>
              <a:rPr lang="en-GB" sz="2500" dirty="0"/>
              <a:t>Advantage is that people perform acts of worship in various climatic conditions and in different length of hours in submission to the will of Allah</a:t>
            </a:r>
          </a:p>
        </p:txBody>
      </p:sp>
    </p:spTree>
    <p:extLst>
      <p:ext uri="{BB962C8B-B14F-4D97-AF65-F5344CB8AC3E}">
        <p14:creationId xmlns:p14="http://schemas.microsoft.com/office/powerpoint/2010/main" val="116015165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1BC72-6767-48FD-8C18-40E772CAA6ED}"/>
              </a:ext>
            </a:extLst>
          </p:cNvPr>
          <p:cNvSpPr>
            <a:spLocks noGrp="1"/>
          </p:cNvSpPr>
          <p:nvPr>
            <p:ph type="title"/>
          </p:nvPr>
        </p:nvSpPr>
        <p:spPr/>
        <p:txBody>
          <a:bodyPr/>
          <a:lstStyle/>
          <a:p>
            <a:r>
              <a:rPr lang="en-GB" dirty="0"/>
              <a:t>After the battle</a:t>
            </a:r>
          </a:p>
        </p:txBody>
      </p:sp>
      <p:sp>
        <p:nvSpPr>
          <p:cNvPr id="3" name="Content Placeholder 2">
            <a:extLst>
              <a:ext uri="{FF2B5EF4-FFF2-40B4-BE49-F238E27FC236}">
                <a16:creationId xmlns:a16="http://schemas.microsoft.com/office/drawing/2014/main" id="{9DB13C4B-DD45-4D11-A51C-B4CD752D0038}"/>
              </a:ext>
            </a:extLst>
          </p:cNvPr>
          <p:cNvSpPr>
            <a:spLocks noGrp="1"/>
          </p:cNvSpPr>
          <p:nvPr>
            <p:ph idx="1"/>
          </p:nvPr>
        </p:nvSpPr>
        <p:spPr/>
        <p:txBody>
          <a:bodyPr/>
          <a:lstStyle/>
          <a:p>
            <a:pPr fontAlgn="ctr"/>
            <a:r>
              <a:rPr lang="en-GB" dirty="0"/>
              <a:t>Together with Shimr, they beheaded him and sent it to Ibn Ziyad. </a:t>
            </a:r>
            <a:r>
              <a:rPr lang="en-GB" dirty="0" err="1"/>
              <a:t>UbZ</a:t>
            </a:r>
            <a:r>
              <a:rPr lang="en-GB" dirty="0"/>
              <a:t> took a stick and poked the head of Husain, which was done in a gathering containing Sd. Anas b. Malik RA. He stood up and said: "I saw Nabi S kiss the same lips which you are poking today, and nobody resembled the Nabi more than Husain."</a:t>
            </a:r>
          </a:p>
          <a:p>
            <a:pPr fontAlgn="ctr"/>
            <a:r>
              <a:rPr lang="en-GB" dirty="0"/>
              <a:t>When news reached Yazid about the killing of </a:t>
            </a:r>
            <a:r>
              <a:rPr lang="en-GB" dirty="0" err="1"/>
              <a:t>Husein</a:t>
            </a:r>
            <a:r>
              <a:rPr lang="en-GB" dirty="0"/>
              <a:t>, he cried and cursed </a:t>
            </a:r>
            <a:r>
              <a:rPr lang="en-GB" dirty="0" err="1"/>
              <a:t>UbZ</a:t>
            </a:r>
            <a:r>
              <a:rPr lang="en-GB" dirty="0"/>
              <a:t>, because he wanted </a:t>
            </a:r>
            <a:r>
              <a:rPr lang="en-GB" dirty="0" err="1"/>
              <a:t>Husein</a:t>
            </a:r>
            <a:r>
              <a:rPr lang="en-GB" dirty="0"/>
              <a:t> to be brought to him, and would possibly have forgiven him. When the head of </a:t>
            </a:r>
            <a:r>
              <a:rPr lang="en-GB" dirty="0" err="1"/>
              <a:t>Husein</a:t>
            </a:r>
            <a:r>
              <a:rPr lang="en-GB" dirty="0"/>
              <a:t> was presented to him, he recited couplets against </a:t>
            </a:r>
            <a:r>
              <a:rPr lang="en-GB" dirty="0" err="1"/>
              <a:t>UbZ</a:t>
            </a:r>
            <a:r>
              <a:rPr lang="en-GB" dirty="0"/>
              <a:t> which mean, ‘</a:t>
            </a:r>
            <a:r>
              <a:rPr lang="en-GB" i="1" dirty="0"/>
              <a:t>He severs the heads of men, who are indeed most beloved to us merely due to their disobedience and  unjust attitude with us</a:t>
            </a:r>
            <a:r>
              <a:rPr lang="en-GB" dirty="0"/>
              <a:t>’</a:t>
            </a:r>
          </a:p>
        </p:txBody>
      </p:sp>
    </p:spTree>
    <p:extLst>
      <p:ext uri="{BB962C8B-B14F-4D97-AF65-F5344CB8AC3E}">
        <p14:creationId xmlns:p14="http://schemas.microsoft.com/office/powerpoint/2010/main" val="378111410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F9C210-9202-4CCE-888E-D453A0170F7D}"/>
              </a:ext>
            </a:extLst>
          </p:cNvPr>
          <p:cNvSpPr>
            <a:spLocks noGrp="1"/>
          </p:cNvSpPr>
          <p:nvPr>
            <p:ph type="title"/>
          </p:nvPr>
        </p:nvSpPr>
        <p:spPr/>
        <p:txBody>
          <a:bodyPr/>
          <a:lstStyle/>
          <a:p>
            <a:r>
              <a:rPr lang="en-GB" dirty="0"/>
              <a:t>The </a:t>
            </a:r>
            <a:r>
              <a:rPr lang="en-GB" dirty="0" err="1"/>
              <a:t>shia</a:t>
            </a:r>
            <a:endParaRPr lang="en-GB" dirty="0"/>
          </a:p>
        </p:txBody>
      </p:sp>
      <p:sp>
        <p:nvSpPr>
          <p:cNvPr id="3" name="Content Placeholder 2">
            <a:extLst>
              <a:ext uri="{FF2B5EF4-FFF2-40B4-BE49-F238E27FC236}">
                <a16:creationId xmlns:a16="http://schemas.microsoft.com/office/drawing/2014/main" id="{8881EDBF-00AC-453D-AE9A-F433B6CD3063}"/>
              </a:ext>
            </a:extLst>
          </p:cNvPr>
          <p:cNvSpPr>
            <a:spLocks noGrp="1"/>
          </p:cNvSpPr>
          <p:nvPr>
            <p:ph idx="1"/>
          </p:nvPr>
        </p:nvSpPr>
        <p:spPr/>
        <p:txBody>
          <a:bodyPr/>
          <a:lstStyle/>
          <a:p>
            <a:r>
              <a:rPr lang="en-GB" dirty="0"/>
              <a:t>The Kufans felt sorry for abandoning him, so wanted revenge in 65 H. They wanted to kill </a:t>
            </a:r>
            <a:r>
              <a:rPr lang="en-GB" dirty="0" err="1"/>
              <a:t>UbZ</a:t>
            </a:r>
            <a:r>
              <a:rPr lang="en-GB" dirty="0"/>
              <a:t> so set off, passing by Karbala, where they spent a night, lamenting and mourning. They would beat themselves for failing to protect Husain. </a:t>
            </a:r>
            <a:r>
              <a:rPr lang="en-GB" b="1" dirty="0"/>
              <a:t>This could possibly be the start of religious Shi'ism. </a:t>
            </a:r>
            <a:endParaRPr lang="en-GB" dirty="0"/>
          </a:p>
        </p:txBody>
      </p:sp>
    </p:spTree>
    <p:extLst>
      <p:ext uri="{BB962C8B-B14F-4D97-AF65-F5344CB8AC3E}">
        <p14:creationId xmlns:p14="http://schemas.microsoft.com/office/powerpoint/2010/main" val="43181653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4135-148F-4201-BCE5-AD7FB341D412}"/>
              </a:ext>
            </a:extLst>
          </p:cNvPr>
          <p:cNvSpPr>
            <a:spLocks noGrp="1"/>
          </p:cNvSpPr>
          <p:nvPr>
            <p:ph type="title"/>
          </p:nvPr>
        </p:nvSpPr>
        <p:spPr/>
        <p:txBody>
          <a:bodyPr/>
          <a:lstStyle/>
          <a:p>
            <a:r>
              <a:rPr lang="en-GB" dirty="0"/>
              <a:t>Cursing/ praising </a:t>
            </a:r>
            <a:r>
              <a:rPr lang="en-GB" dirty="0" err="1"/>
              <a:t>yazeed</a:t>
            </a:r>
            <a:endParaRPr lang="en-GB" dirty="0"/>
          </a:p>
        </p:txBody>
      </p:sp>
      <p:sp>
        <p:nvSpPr>
          <p:cNvPr id="3" name="Content Placeholder 2">
            <a:extLst>
              <a:ext uri="{FF2B5EF4-FFF2-40B4-BE49-F238E27FC236}">
                <a16:creationId xmlns:a16="http://schemas.microsoft.com/office/drawing/2014/main" id="{93519130-25AD-44C1-B24B-7DB746DEE889}"/>
              </a:ext>
            </a:extLst>
          </p:cNvPr>
          <p:cNvSpPr>
            <a:spLocks noGrp="1"/>
          </p:cNvSpPr>
          <p:nvPr>
            <p:ph idx="1"/>
          </p:nvPr>
        </p:nvSpPr>
        <p:spPr>
          <a:xfrm>
            <a:off x="412208" y="2053651"/>
            <a:ext cx="10793857" cy="4515099"/>
          </a:xfrm>
        </p:spPr>
        <p:txBody>
          <a:bodyPr>
            <a:noAutofit/>
          </a:bodyPr>
          <a:lstStyle/>
          <a:p>
            <a:pPr algn="just"/>
            <a:r>
              <a:rPr lang="en-GB" sz="2300" b="1" dirty="0"/>
              <a:t>Using the term, ‘</a:t>
            </a:r>
            <a:r>
              <a:rPr lang="en-GB" sz="2300" b="1" dirty="0" err="1"/>
              <a:t>Radhiallaahu</a:t>
            </a:r>
            <a:r>
              <a:rPr lang="en-GB" sz="2300" b="1" dirty="0"/>
              <a:t> Anhu: </a:t>
            </a:r>
            <a:r>
              <a:rPr lang="en-GB" sz="2300" dirty="0"/>
              <a:t>The term, ‘</a:t>
            </a:r>
            <a:r>
              <a:rPr lang="en-GB" sz="2300" dirty="0" err="1"/>
              <a:t>Radhiallaahu</a:t>
            </a:r>
            <a:r>
              <a:rPr lang="en-GB" sz="2300" dirty="0"/>
              <a:t> Anhu’ is generally used for the Sahaba. Since </a:t>
            </a:r>
            <a:r>
              <a:rPr lang="en-GB" sz="2300" dirty="0" err="1"/>
              <a:t>Yazeed</a:t>
            </a:r>
            <a:r>
              <a:rPr lang="en-GB" sz="2300" dirty="0"/>
              <a:t> was not a Sahabi, this term should not be used. However, if somebody does it, it will not be sinful. </a:t>
            </a:r>
          </a:p>
          <a:p>
            <a:pPr algn="just"/>
            <a:r>
              <a:rPr lang="en-GB" sz="2300" b="1" dirty="0"/>
              <a:t>Cursing </a:t>
            </a:r>
            <a:r>
              <a:rPr lang="en-GB" sz="2300" b="1" dirty="0" err="1"/>
              <a:t>Yazeed</a:t>
            </a:r>
            <a:r>
              <a:rPr lang="en-GB" sz="2300" b="1" dirty="0"/>
              <a:t>: </a:t>
            </a:r>
            <a:r>
              <a:rPr lang="en-GB" sz="2300" dirty="0"/>
              <a:t>As far as cursing </a:t>
            </a:r>
            <a:r>
              <a:rPr lang="en-GB" sz="2300" dirty="0" err="1"/>
              <a:t>Yazeed</a:t>
            </a:r>
            <a:r>
              <a:rPr lang="en-GB" sz="2300" dirty="0"/>
              <a:t>, what benefit is there in it? It is neither </a:t>
            </a:r>
            <a:r>
              <a:rPr lang="en-GB" sz="2300" dirty="0" err="1"/>
              <a:t>Fardh</a:t>
            </a:r>
            <a:r>
              <a:rPr lang="en-GB" sz="2300" dirty="0"/>
              <a:t>, </a:t>
            </a:r>
            <a:r>
              <a:rPr lang="en-GB" sz="2300" dirty="0" err="1"/>
              <a:t>Waajib</a:t>
            </a:r>
            <a:r>
              <a:rPr lang="en-GB" sz="2300" dirty="0"/>
              <a:t>, Sunnah or even Mustahabb to curse him. </a:t>
            </a:r>
          </a:p>
          <a:p>
            <a:pPr algn="just"/>
            <a:r>
              <a:rPr lang="en-GB" sz="2300" dirty="0"/>
              <a:t>If on the other hand he is not worthy of this curse, the curse will return to the one cursing. Thus, the issue of cursing requires absolute precaution. </a:t>
            </a:r>
          </a:p>
          <a:p>
            <a:pPr algn="just"/>
            <a:r>
              <a:rPr lang="en-GB" sz="2300" dirty="0"/>
              <a:t>The method of our senior Ulama is to abstain from cursing him, however many are of the opinion that he was an open transgressor, for allowing all of this to happen as the Ameer.</a:t>
            </a:r>
          </a:p>
          <a:p>
            <a:pPr algn="just"/>
            <a:r>
              <a:rPr lang="en-GB" sz="2300" dirty="0"/>
              <a:t>He did not punish any of those involved, which tells a story of its own.</a:t>
            </a:r>
          </a:p>
        </p:txBody>
      </p:sp>
    </p:spTree>
    <p:extLst>
      <p:ext uri="{BB962C8B-B14F-4D97-AF65-F5344CB8AC3E}">
        <p14:creationId xmlns:p14="http://schemas.microsoft.com/office/powerpoint/2010/main" val="191350077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B403F3-D84D-40E2-824F-643C1CED2D18}"/>
              </a:ext>
            </a:extLst>
          </p:cNvPr>
          <p:cNvSpPr>
            <a:spLocks noGrp="1"/>
          </p:cNvSpPr>
          <p:nvPr>
            <p:ph type="title"/>
          </p:nvPr>
        </p:nvSpPr>
        <p:spPr/>
        <p:txBody>
          <a:bodyPr/>
          <a:lstStyle/>
          <a:p>
            <a:r>
              <a:rPr lang="en-GB" dirty="0"/>
              <a:t>Virtues of Sayyiduna Husain RA</a:t>
            </a:r>
            <a:br>
              <a:rPr lang="en-GB" dirty="0"/>
            </a:br>
            <a:r>
              <a:rPr lang="en-GB" dirty="0"/>
              <a:t>hadiths collated by imam Tirmidhi RA</a:t>
            </a:r>
          </a:p>
        </p:txBody>
      </p:sp>
      <p:sp>
        <p:nvSpPr>
          <p:cNvPr id="4" name="Rectangle 1">
            <a:extLst>
              <a:ext uri="{FF2B5EF4-FFF2-40B4-BE49-F238E27FC236}">
                <a16:creationId xmlns:a16="http://schemas.microsoft.com/office/drawing/2014/main" id="{F067235E-5D15-4671-A3DF-64AC4BAB6024}"/>
              </a:ext>
            </a:extLst>
          </p:cNvPr>
          <p:cNvSpPr>
            <a:spLocks noGrp="1" noChangeArrowheads="1"/>
          </p:cNvSpPr>
          <p:nvPr>
            <p:ph idx="1"/>
          </p:nvPr>
        </p:nvSpPr>
        <p:spPr bwMode="auto">
          <a:xfrm>
            <a:off x="405521" y="1938965"/>
            <a:ext cx="11380958" cy="4401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just" defTabSz="914400" eaLnBrk="0" fontAlgn="base" hangingPunct="0">
              <a:spcBef>
                <a:spcPct val="0"/>
              </a:spcBef>
              <a:spcAft>
                <a:spcPct val="0"/>
              </a:spcAft>
              <a:buClrTx/>
              <a:buSzTx/>
            </a:pPr>
            <a:r>
              <a:rPr kumimoji="0" lang="en-US" altLang="en-US" sz="2000" b="0" i="0" u="none" strike="noStrike" cap="none" normalizeH="0" baseline="0" dirty="0">
                <a:ln>
                  <a:noFill/>
                </a:ln>
                <a:solidFill>
                  <a:schemeClr val="tx1"/>
                </a:solidFill>
                <a:effectLst/>
              </a:rPr>
              <a:t> The Prophet SAW </a:t>
            </a:r>
            <a:r>
              <a:rPr kumimoji="0" lang="en-US" altLang="en-US" sz="2000" b="0" i="0" u="none" strike="noStrike" cap="none" normalizeH="0" baseline="0" dirty="0" err="1">
                <a:ln>
                  <a:noFill/>
                </a:ln>
                <a:solidFill>
                  <a:schemeClr val="tx1"/>
                </a:solidFill>
                <a:effectLst/>
              </a:rPr>
              <a:t>saw</a:t>
            </a:r>
            <a:r>
              <a:rPr kumimoji="0" lang="en-US" altLang="en-US" sz="2000" b="0" i="0" u="none" strike="noStrike" cap="none" normalizeH="0" baseline="0" dirty="0">
                <a:ln>
                  <a:noFill/>
                </a:ln>
                <a:solidFill>
                  <a:schemeClr val="tx1"/>
                </a:solidFill>
                <a:effectLst/>
              </a:rPr>
              <a:t> Hasan RA and Husain RA, so he said:</a:t>
            </a:r>
            <a:r>
              <a:rPr lang="en-US" altLang="en-US" sz="2000" dirty="0">
                <a:solidFill>
                  <a:schemeClr val="tx1"/>
                </a:solidFill>
              </a:rPr>
              <a:t> </a:t>
            </a:r>
            <a:r>
              <a:rPr kumimoji="0" lang="en-US" altLang="en-US" sz="2000" b="0" i="0" u="none" strike="noStrike" cap="none" normalizeH="0" baseline="0" dirty="0">
                <a:ln>
                  <a:noFill/>
                </a:ln>
                <a:solidFill>
                  <a:schemeClr val="tx1"/>
                </a:solidFill>
                <a:effectLst/>
              </a:rPr>
              <a:t>“O Allah, I love them, so love them.</a:t>
            </a:r>
          </a:p>
          <a:p>
            <a:pPr algn="just" defTabSz="914400" eaLnBrk="0" fontAlgn="base" hangingPunct="0">
              <a:spcBef>
                <a:spcPct val="0"/>
              </a:spcBef>
              <a:spcAft>
                <a:spcPct val="0"/>
              </a:spcAft>
              <a:buClrTx/>
              <a:buSzTx/>
            </a:pPr>
            <a:r>
              <a:rPr lang="en-US" altLang="en-US" sz="2000" dirty="0">
                <a:solidFill>
                  <a:schemeClr val="tx1"/>
                </a:solidFill>
              </a:rPr>
              <a:t>The Prophet SAW was asked: </a:t>
            </a:r>
            <a:r>
              <a:rPr lang="en-GB" altLang="en-US" sz="2000" dirty="0">
                <a:solidFill>
                  <a:schemeClr val="tx1"/>
                </a:solidFill>
              </a:rPr>
              <a:t>“Which of the people of your house are most beloved to you?” He said: “Al-Hasan and Al-Husain.” And he used to say to Fatimah: “Call my two sons for me.” And he would smell them and hug them.</a:t>
            </a:r>
          </a:p>
          <a:p>
            <a:pPr algn="just" defTabSz="914400" eaLnBrk="0" fontAlgn="base" hangingPunct="0">
              <a:spcBef>
                <a:spcPct val="0"/>
              </a:spcBef>
              <a:spcAft>
                <a:spcPct val="0"/>
              </a:spcAft>
              <a:buClrTx/>
              <a:buSzTx/>
            </a:pPr>
            <a:r>
              <a:rPr lang="en-GB" altLang="en-US" sz="2000" dirty="0">
                <a:solidFill>
                  <a:schemeClr val="tx1"/>
                </a:solidFill>
              </a:rPr>
              <a:t>“The Prophet SAW took Hasan and Husain by the hand and said: ‘Whoever loves me and loves these two, and their father and mother, he shall be with me in my level on the Day of Judgement.”</a:t>
            </a:r>
          </a:p>
          <a:p>
            <a:pPr algn="just" defTabSz="914400" eaLnBrk="0" fontAlgn="base" hangingPunct="0">
              <a:spcBef>
                <a:spcPct val="0"/>
              </a:spcBef>
              <a:spcAft>
                <a:spcPct val="0"/>
              </a:spcAft>
              <a:buClrTx/>
              <a:buSzTx/>
            </a:pPr>
            <a:r>
              <a:rPr lang="en-GB" altLang="en-US" sz="2000" dirty="0">
                <a:solidFill>
                  <a:schemeClr val="tx1"/>
                </a:solidFill>
              </a:rPr>
              <a:t>The Prophet SAW said, “Al-Hasan and Al-Husain are the leaders of the youth of Paradise.”</a:t>
            </a:r>
          </a:p>
          <a:p>
            <a:pPr algn="just" defTabSz="914400" eaLnBrk="0" fontAlgn="base" hangingPunct="0">
              <a:spcBef>
                <a:spcPct val="0"/>
              </a:spcBef>
              <a:spcAft>
                <a:spcPct val="0"/>
              </a:spcAft>
              <a:buClrTx/>
              <a:buSzTx/>
            </a:pPr>
            <a:r>
              <a:rPr lang="en-GB" altLang="en-US" sz="2000" dirty="0">
                <a:solidFill>
                  <a:schemeClr val="tx1"/>
                </a:solidFill>
              </a:rPr>
              <a:t>The Prophet SAW said, “Indeed Al-Hasan and Al-Husain – they are my two fragrant flowers in the world.”</a:t>
            </a:r>
          </a:p>
          <a:p>
            <a:pPr algn="just" defTabSz="914400" eaLnBrk="0" fontAlgn="base" hangingPunct="0">
              <a:spcBef>
                <a:spcPct val="0"/>
              </a:spcBef>
              <a:spcAft>
                <a:spcPct val="0"/>
              </a:spcAft>
              <a:buClrTx/>
              <a:buSzTx/>
            </a:pPr>
            <a:r>
              <a:rPr lang="en-GB" altLang="en-US" sz="2000" dirty="0">
                <a:solidFill>
                  <a:schemeClr val="tx1"/>
                </a:solidFill>
              </a:rPr>
              <a:t>“The Messenger of Allah SAW was delivering a Khutbah to us when Al-Hasan and Al-Husain came, wearing red shirts, walking and falling down. So the Messenger of Allah SAW descended from the </a:t>
            </a:r>
            <a:r>
              <a:rPr lang="en-GB" altLang="en-US" sz="2000" dirty="0" err="1">
                <a:solidFill>
                  <a:schemeClr val="tx1"/>
                </a:solidFill>
              </a:rPr>
              <a:t>Minbar</a:t>
            </a:r>
            <a:r>
              <a:rPr lang="en-GB" altLang="en-US" sz="2000" dirty="0">
                <a:solidFill>
                  <a:schemeClr val="tx1"/>
                </a:solidFill>
              </a:rPr>
              <a:t> and carried them, and placed them in front of him. Then he said: ‘Allah spoke the Truth: Indeed, your wealth and your children are a trial. I looked at these two children walking and falling down, and I could not bear patiently anymore until I interrupted my talk and picked them up.”</a:t>
            </a:r>
          </a:p>
          <a:p>
            <a:pPr algn="just" defTabSz="914400" eaLnBrk="0" fontAlgn="base" hangingPunct="0">
              <a:spcBef>
                <a:spcPct val="0"/>
              </a:spcBef>
              <a:spcAft>
                <a:spcPct val="0"/>
              </a:spcAft>
              <a:buClrTx/>
              <a:buSzTx/>
            </a:pPr>
            <a:r>
              <a:rPr lang="en-GB" altLang="en-US" sz="2000" dirty="0">
                <a:solidFill>
                  <a:schemeClr val="tx1"/>
                </a:solidFill>
              </a:rPr>
              <a:t>The Prophet SAW said “Husain is from me, and I am from Husain. May Allah love those who love Husain.”</a:t>
            </a:r>
          </a:p>
        </p:txBody>
      </p:sp>
    </p:spTree>
    <p:extLst>
      <p:ext uri="{BB962C8B-B14F-4D97-AF65-F5344CB8AC3E}">
        <p14:creationId xmlns:p14="http://schemas.microsoft.com/office/powerpoint/2010/main" val="46436173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41AA12-EF68-47A7-AA06-E421C2CAF4F5}"/>
              </a:ext>
            </a:extLst>
          </p:cNvPr>
          <p:cNvSpPr>
            <a:spLocks noGrp="1"/>
          </p:cNvSpPr>
          <p:nvPr>
            <p:ph type="title"/>
          </p:nvPr>
        </p:nvSpPr>
        <p:spPr/>
        <p:txBody>
          <a:bodyPr/>
          <a:lstStyle/>
          <a:p>
            <a:r>
              <a:rPr lang="en-GB" dirty="0"/>
              <a:t>Mourning the death of Sayyiduna Husain RA</a:t>
            </a:r>
          </a:p>
        </p:txBody>
      </p:sp>
      <p:sp>
        <p:nvSpPr>
          <p:cNvPr id="3" name="Content Placeholder 2">
            <a:extLst>
              <a:ext uri="{FF2B5EF4-FFF2-40B4-BE49-F238E27FC236}">
                <a16:creationId xmlns:a16="http://schemas.microsoft.com/office/drawing/2014/main" id="{8F64E327-D404-432A-B188-9339DE7C8AAA}"/>
              </a:ext>
            </a:extLst>
          </p:cNvPr>
          <p:cNvSpPr>
            <a:spLocks noGrp="1"/>
          </p:cNvSpPr>
          <p:nvPr>
            <p:ph idx="1"/>
          </p:nvPr>
        </p:nvSpPr>
        <p:spPr>
          <a:xfrm>
            <a:off x="385250" y="1958427"/>
            <a:ext cx="11319070" cy="4377058"/>
          </a:xfrm>
        </p:spPr>
        <p:txBody>
          <a:bodyPr>
            <a:normAutofit/>
          </a:bodyPr>
          <a:lstStyle/>
          <a:p>
            <a:pPr algn="just"/>
            <a:r>
              <a:rPr lang="en-GB" sz="2300" dirty="0"/>
              <a:t>Another wrong practice related to this month is to hold mourning ceremonies in the memory of martyrdom of Sayyiduna Husain (RA)</a:t>
            </a:r>
          </a:p>
          <a:p>
            <a:pPr algn="just"/>
            <a:r>
              <a:rPr lang="en-GB" sz="2300" dirty="0"/>
              <a:t>Karbala is one of the most tragic events of our history, but the Prophet (SAW) has forbidden us from holding the mourning ceremonies on the death of any person </a:t>
            </a:r>
          </a:p>
          <a:p>
            <a:pPr algn="just"/>
            <a:r>
              <a:rPr lang="en-GB" sz="2300" i="1" dirty="0"/>
              <a:t>“He is not from our group who slaps his cheeks, tears his clothes and cries in the manner of the people of </a:t>
            </a:r>
            <a:r>
              <a:rPr lang="en-GB" sz="2300" i="1" dirty="0" err="1"/>
              <a:t>Jahiliyyah</a:t>
            </a:r>
            <a:r>
              <a:rPr lang="en-GB" sz="2300" i="1" dirty="0"/>
              <a:t>.”</a:t>
            </a:r>
            <a:r>
              <a:rPr lang="en-GB" sz="2300" dirty="0"/>
              <a:t> [Bukhari]</a:t>
            </a:r>
          </a:p>
          <a:p>
            <a:pPr algn="just"/>
            <a:r>
              <a:rPr lang="en-GB" sz="2300" dirty="0"/>
              <a:t>Shortly before his martyrdom, Sayyiduna Husain (RA) advised his beloved sister Sayyida Zainab (RA) not to mourn over his death in this manner. He said: “My dear sister! I swear upon you that in case I die, you shall not tear your clothes, nor scratch your face, nor curse anyone for me or pray for your death.” [Al Kamil, ibn al-</a:t>
            </a:r>
            <a:r>
              <a:rPr lang="en-GB" sz="2300" dirty="0" err="1"/>
              <a:t>Athir</a:t>
            </a:r>
            <a:r>
              <a:rPr lang="en-GB" sz="2300" dirty="0"/>
              <a:t> vol 4 pg. 24]</a:t>
            </a:r>
          </a:p>
        </p:txBody>
      </p:sp>
    </p:spTree>
    <p:extLst>
      <p:ext uri="{BB962C8B-B14F-4D97-AF65-F5344CB8AC3E}">
        <p14:creationId xmlns:p14="http://schemas.microsoft.com/office/powerpoint/2010/main" val="18268159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373F125-DEF3-41D6-9918-AB21A2ACC3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1E9F226-EB6E-48C9-ADDA-636DE4BF4E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581" y="485678"/>
            <a:ext cx="4174743" cy="58887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EE93CBA-3B5C-478B-AAEC-8F7CF0B9636E}"/>
              </a:ext>
            </a:extLst>
          </p:cNvPr>
          <p:cNvSpPr>
            <a:spLocks noGrp="1"/>
          </p:cNvSpPr>
          <p:nvPr>
            <p:ph type="title"/>
          </p:nvPr>
        </p:nvSpPr>
        <p:spPr>
          <a:xfrm>
            <a:off x="959157" y="1113764"/>
            <a:ext cx="3269749" cy="4624327"/>
          </a:xfrm>
        </p:spPr>
        <p:txBody>
          <a:bodyPr anchor="ctr">
            <a:normAutofit/>
          </a:bodyPr>
          <a:lstStyle/>
          <a:p>
            <a:r>
              <a:rPr lang="en-GB" sz="3200">
                <a:solidFill>
                  <a:srgbClr val="FFFFFF"/>
                </a:solidFill>
              </a:rPr>
              <a:t>Lessons from the martyrdom of Husain RA</a:t>
            </a:r>
          </a:p>
        </p:txBody>
      </p:sp>
      <p:sp>
        <p:nvSpPr>
          <p:cNvPr id="3" name="Content Placeholder 2">
            <a:extLst>
              <a:ext uri="{FF2B5EF4-FFF2-40B4-BE49-F238E27FC236}">
                <a16:creationId xmlns:a16="http://schemas.microsoft.com/office/drawing/2014/main" id="{33608D32-B0E5-4F93-8331-FAA4E11A1167}"/>
              </a:ext>
            </a:extLst>
          </p:cNvPr>
          <p:cNvSpPr>
            <a:spLocks noGrp="1"/>
          </p:cNvSpPr>
          <p:nvPr>
            <p:ph idx="1"/>
          </p:nvPr>
        </p:nvSpPr>
        <p:spPr>
          <a:xfrm>
            <a:off x="5155905" y="1113764"/>
            <a:ext cx="6108179" cy="4624327"/>
          </a:xfrm>
        </p:spPr>
        <p:txBody>
          <a:bodyPr anchor="ctr">
            <a:noAutofit/>
          </a:bodyPr>
          <a:lstStyle/>
          <a:p>
            <a:r>
              <a:rPr lang="en-GB" sz="2500" dirty="0"/>
              <a:t>It teaches us to stand up against rulers wrong doings and oppression without fear</a:t>
            </a:r>
          </a:p>
          <a:p>
            <a:r>
              <a:rPr lang="en-GB" sz="2500" dirty="0"/>
              <a:t>It symbolizes courage, self-sacrifice, integrity, honesty, and bravery beyond words</a:t>
            </a:r>
          </a:p>
          <a:p>
            <a:r>
              <a:rPr lang="en-GB" sz="2500" dirty="0"/>
              <a:t>Being in the majority need not necessarily make you right</a:t>
            </a:r>
          </a:p>
          <a:p>
            <a:r>
              <a:rPr lang="en-GB" sz="2500" dirty="0"/>
              <a:t>Islam may demand sacrifice in the way of Allah (SWT) and one must be ready for that with no hesitation.</a:t>
            </a:r>
          </a:p>
          <a:p>
            <a:r>
              <a:rPr lang="en-GB" sz="2500" dirty="0"/>
              <a:t>Do not fall for the same trap twice</a:t>
            </a:r>
          </a:p>
          <a:p>
            <a:r>
              <a:rPr lang="en-GB" sz="2500" dirty="0"/>
              <a:t>Salah comes first, even on the battlefield</a:t>
            </a:r>
          </a:p>
        </p:txBody>
      </p:sp>
    </p:spTree>
    <p:extLst>
      <p:ext uri="{BB962C8B-B14F-4D97-AF65-F5344CB8AC3E}">
        <p14:creationId xmlns:p14="http://schemas.microsoft.com/office/powerpoint/2010/main" val="420498477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373F125-DEF3-41D6-9918-AB21A2ACC3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1E9F226-EB6E-48C9-ADDA-636DE4BF4E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581" y="485678"/>
            <a:ext cx="4174743" cy="58887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CFB4A23-E8C6-4746-9DF0-9BDB02C5EC79}"/>
              </a:ext>
            </a:extLst>
          </p:cNvPr>
          <p:cNvSpPr>
            <a:spLocks noGrp="1"/>
          </p:cNvSpPr>
          <p:nvPr>
            <p:ph type="title"/>
          </p:nvPr>
        </p:nvSpPr>
        <p:spPr>
          <a:xfrm>
            <a:off x="959157" y="1113764"/>
            <a:ext cx="3269749" cy="4624327"/>
          </a:xfrm>
        </p:spPr>
        <p:txBody>
          <a:bodyPr anchor="ctr">
            <a:normAutofit/>
          </a:bodyPr>
          <a:lstStyle/>
          <a:p>
            <a:r>
              <a:rPr lang="en-GB" sz="3200">
                <a:solidFill>
                  <a:srgbClr val="FFFFFF"/>
                </a:solidFill>
              </a:rPr>
              <a:t>Additional reading material</a:t>
            </a:r>
          </a:p>
        </p:txBody>
      </p:sp>
      <p:sp>
        <p:nvSpPr>
          <p:cNvPr id="3" name="Content Placeholder 2">
            <a:extLst>
              <a:ext uri="{FF2B5EF4-FFF2-40B4-BE49-F238E27FC236}">
                <a16:creationId xmlns:a16="http://schemas.microsoft.com/office/drawing/2014/main" id="{9826D4C0-DF8C-4182-86BC-9051CD8E8642}"/>
              </a:ext>
            </a:extLst>
          </p:cNvPr>
          <p:cNvSpPr>
            <a:spLocks noGrp="1"/>
          </p:cNvSpPr>
          <p:nvPr>
            <p:ph idx="1"/>
          </p:nvPr>
        </p:nvSpPr>
        <p:spPr>
          <a:xfrm>
            <a:off x="5155905" y="1231752"/>
            <a:ext cx="6652637" cy="4624327"/>
          </a:xfrm>
        </p:spPr>
        <p:txBody>
          <a:bodyPr anchor="ctr">
            <a:normAutofit/>
          </a:bodyPr>
          <a:lstStyle/>
          <a:p>
            <a:r>
              <a:rPr lang="en-GB" i="1" dirty="0"/>
              <a:t>Muharram and Ashura</a:t>
            </a:r>
            <a:r>
              <a:rPr lang="en-GB" dirty="0"/>
              <a:t>, by Maulana </a:t>
            </a:r>
            <a:r>
              <a:rPr lang="en-GB" dirty="0" err="1"/>
              <a:t>Fadhlur</a:t>
            </a:r>
            <a:r>
              <a:rPr lang="en-GB" dirty="0"/>
              <a:t>-Rahman </a:t>
            </a:r>
            <a:r>
              <a:rPr lang="en-GB" dirty="0" err="1"/>
              <a:t>A’zami</a:t>
            </a:r>
            <a:endParaRPr lang="en-GB" dirty="0"/>
          </a:p>
          <a:p>
            <a:r>
              <a:rPr lang="en-GB" dirty="0"/>
              <a:t>The Massacre of Karbala: A Historical Analysis - </a:t>
            </a:r>
            <a:r>
              <a:rPr lang="en-GB" dirty="0" err="1"/>
              <a:t>Dr.</a:t>
            </a:r>
            <a:r>
              <a:rPr lang="en-GB" dirty="0"/>
              <a:t> Yasir Qadhi | 10th November 2013</a:t>
            </a:r>
          </a:p>
          <a:p>
            <a:r>
              <a:rPr lang="en-GB" i="1" dirty="0"/>
              <a:t>Karbala:  A ‘Bloody’ Conspiracy and the Secrets behind it, </a:t>
            </a:r>
            <a:r>
              <a:rPr lang="en-GB" dirty="0"/>
              <a:t>by Maulana Ridwan </a:t>
            </a:r>
            <a:r>
              <a:rPr lang="en-GB" dirty="0" err="1"/>
              <a:t>Kajee</a:t>
            </a:r>
            <a:endParaRPr lang="en-GB" i="1" dirty="0"/>
          </a:p>
          <a:p>
            <a:r>
              <a:rPr lang="en-GB" i="1" dirty="0"/>
              <a:t>Al-</a:t>
            </a:r>
            <a:r>
              <a:rPr lang="en-GB" i="1" dirty="0" err="1"/>
              <a:t>Bidaya</a:t>
            </a:r>
            <a:r>
              <a:rPr lang="en-GB" i="1" dirty="0"/>
              <a:t> </a:t>
            </a:r>
            <a:r>
              <a:rPr lang="en-GB" i="1" dirty="0" err="1"/>
              <a:t>wa’l-Nihaya</a:t>
            </a:r>
            <a:r>
              <a:rPr lang="en-GB" i="1" dirty="0"/>
              <a:t>, </a:t>
            </a:r>
            <a:r>
              <a:rPr lang="en-GB" dirty="0"/>
              <a:t>vol. 11, pg. 470 onwards, by Hafiz Ibn </a:t>
            </a:r>
            <a:r>
              <a:rPr lang="en-GB" dirty="0" err="1"/>
              <a:t>Kathir</a:t>
            </a:r>
            <a:endParaRPr lang="en-GB" dirty="0"/>
          </a:p>
          <a:p>
            <a:r>
              <a:rPr lang="en-GB" dirty="0">
                <a:hlinkClick r:id="rId2"/>
              </a:rPr>
              <a:t>https://www.ilmgate.org/spending-on-ones-family-on-the-day-of-ashura/</a:t>
            </a:r>
            <a:endParaRPr lang="en-GB" dirty="0"/>
          </a:p>
          <a:p>
            <a:r>
              <a:rPr lang="en-GB" dirty="0">
                <a:hlinkClick r:id="rId3"/>
              </a:rPr>
              <a:t>https://islamicportal.co.uk/spending-on-the-family-on-ashura-10-muharram/</a:t>
            </a:r>
            <a:endParaRPr lang="en-GB" dirty="0"/>
          </a:p>
          <a:p>
            <a:endParaRPr lang="en-GB" dirty="0"/>
          </a:p>
          <a:p>
            <a:endParaRPr lang="en-GB" dirty="0"/>
          </a:p>
        </p:txBody>
      </p:sp>
    </p:spTree>
    <p:extLst>
      <p:ext uri="{BB962C8B-B14F-4D97-AF65-F5344CB8AC3E}">
        <p14:creationId xmlns:p14="http://schemas.microsoft.com/office/powerpoint/2010/main" val="88426078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078A52F-85EA-4C0B-962B-D9D9DD4DD7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2" name="Rectangle 11">
            <a:extLst>
              <a:ext uri="{FF2B5EF4-FFF2-40B4-BE49-F238E27FC236}">
                <a16:creationId xmlns:a16="http://schemas.microsoft.com/office/drawing/2014/main" id="{919797D5-5700-4683-B30A-5B4D56CB82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4" name="Rectangle 13">
            <a:extLst>
              <a:ext uri="{FF2B5EF4-FFF2-40B4-BE49-F238E27FC236}">
                <a16:creationId xmlns:a16="http://schemas.microsoft.com/office/drawing/2014/main" id="{4856A7B9-9801-42EC-A4C9-7E22A56EF5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6" name="Rectangle 15">
            <a:extLst>
              <a:ext uri="{FF2B5EF4-FFF2-40B4-BE49-F238E27FC236}">
                <a16:creationId xmlns:a16="http://schemas.microsoft.com/office/drawing/2014/main" id="{8AD54DB8-C150-4290-85D6-F5B0262BFE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useBgFill="1">
        <p:nvSpPr>
          <p:cNvPr id="18" name="Rectangle 17">
            <a:extLst>
              <a:ext uri="{FF2B5EF4-FFF2-40B4-BE49-F238E27FC236}">
                <a16:creationId xmlns:a16="http://schemas.microsoft.com/office/drawing/2014/main" id="{379F11E2-8BA5-4C5C-AE7C-361E5EA011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A picture containing object&#10;&#10;Description automatically generated">
            <a:extLst>
              <a:ext uri="{FF2B5EF4-FFF2-40B4-BE49-F238E27FC236}">
                <a16:creationId xmlns:a16="http://schemas.microsoft.com/office/drawing/2014/main" id="{BC5856BA-4376-4FB4-A5B1-F16EFF6987C0}"/>
              </a:ext>
            </a:extLst>
          </p:cNvPr>
          <p:cNvPicPr>
            <a:picLocks noGrp="1" noChangeAspect="1"/>
          </p:cNvPicPr>
          <p:nvPr>
            <p:ph idx="1"/>
          </p:nvPr>
        </p:nvPicPr>
        <p:blipFill rotWithShape="1">
          <a:blip r:embed="rId2">
            <a:extLst>
              <a:ext uri="{837473B0-CC2E-450A-ABE3-18F120FF3D39}">
                <a1611:picAttrSrcUrl xmlns:a1611="http://schemas.microsoft.com/office/drawing/2016/11/main" r:id="rId3"/>
              </a:ext>
            </a:extLst>
          </a:blip>
          <a:srcRect t="20680" r="2" b="2852"/>
          <a:stretch/>
        </p:blipFill>
        <p:spPr>
          <a:xfrm>
            <a:off x="446534" y="723899"/>
            <a:ext cx="7498616" cy="5676901"/>
          </a:xfrm>
          <a:prstGeom prst="rect">
            <a:avLst/>
          </a:prstGeom>
        </p:spPr>
      </p:pic>
      <p:sp>
        <p:nvSpPr>
          <p:cNvPr id="20" name="Rectangle 19">
            <a:extLst>
              <a:ext uri="{FF2B5EF4-FFF2-40B4-BE49-F238E27FC236}">
                <a16:creationId xmlns:a16="http://schemas.microsoft.com/office/drawing/2014/main" id="{7C00E1DA-EC7C-40FC-95E3-11FDCD2E42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723899"/>
            <a:ext cx="3703320" cy="5666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 name="Title 1">
            <a:extLst>
              <a:ext uri="{FF2B5EF4-FFF2-40B4-BE49-F238E27FC236}">
                <a16:creationId xmlns:a16="http://schemas.microsoft.com/office/drawing/2014/main" id="{F92DA250-AC15-4FE7-B178-2C5C98718CFF}"/>
              </a:ext>
            </a:extLst>
          </p:cNvPr>
          <p:cNvSpPr>
            <a:spLocks noGrp="1"/>
          </p:cNvSpPr>
          <p:nvPr>
            <p:ph type="title"/>
          </p:nvPr>
        </p:nvSpPr>
        <p:spPr>
          <a:xfrm>
            <a:off x="8296275" y="1419225"/>
            <a:ext cx="3081576" cy="2085869"/>
          </a:xfrm>
        </p:spPr>
        <p:txBody>
          <a:bodyPr vert="horz" lIns="91440" tIns="45720" rIns="91440" bIns="45720" rtlCol="0" anchor="b">
            <a:normAutofit/>
          </a:bodyPr>
          <a:lstStyle/>
          <a:p>
            <a:r>
              <a:rPr lang="en-US" sz="3600">
                <a:solidFill>
                  <a:srgbClr val="FFFFFF"/>
                </a:solidFill>
              </a:rPr>
              <a:t>Questions?</a:t>
            </a:r>
          </a:p>
        </p:txBody>
      </p:sp>
      <p:grpSp>
        <p:nvGrpSpPr>
          <p:cNvPr id="22" name="Group 21">
            <a:extLst>
              <a:ext uri="{FF2B5EF4-FFF2-40B4-BE49-F238E27FC236}">
                <a16:creationId xmlns:a16="http://schemas.microsoft.com/office/drawing/2014/main" id="{9A421166-2996-41A7-B094-AE5316F347D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46534" y="453643"/>
            <a:ext cx="11298933" cy="98554"/>
            <a:chOff x="446534" y="453643"/>
            <a:chExt cx="11298933" cy="98554"/>
          </a:xfrm>
        </p:grpSpPr>
        <p:sp>
          <p:nvSpPr>
            <p:cNvPr id="23" name="Rectangle 22">
              <a:extLst>
                <a:ext uri="{FF2B5EF4-FFF2-40B4-BE49-F238E27FC236}">
                  <a16:creationId xmlns:a16="http://schemas.microsoft.com/office/drawing/2014/main" id="{FDBB1B92-A3EB-43E4-8FAB-D20E8ED14C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4" name="Rectangle 23">
              <a:extLst>
                <a:ext uri="{FF2B5EF4-FFF2-40B4-BE49-F238E27FC236}">
                  <a16:creationId xmlns:a16="http://schemas.microsoft.com/office/drawing/2014/main" id="{3F3972F4-FE7E-48EA-AAD8-9BE5750A66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5" name="Rectangle 24">
              <a:extLst>
                <a:ext uri="{FF2B5EF4-FFF2-40B4-BE49-F238E27FC236}">
                  <a16:creationId xmlns:a16="http://schemas.microsoft.com/office/drawing/2014/main" id="{221614E5-870B-4D5E-A43B-8FF7E53234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Tree>
    <p:extLst>
      <p:ext uri="{BB962C8B-B14F-4D97-AF65-F5344CB8AC3E}">
        <p14:creationId xmlns:p14="http://schemas.microsoft.com/office/powerpoint/2010/main" val="30989392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0F6A7B-F22B-487B-9642-A2792FE150F5}"/>
              </a:ext>
            </a:extLst>
          </p:cNvPr>
          <p:cNvSpPr>
            <a:spLocks noGrp="1"/>
          </p:cNvSpPr>
          <p:nvPr>
            <p:ph type="title"/>
          </p:nvPr>
        </p:nvSpPr>
        <p:spPr/>
        <p:txBody>
          <a:bodyPr/>
          <a:lstStyle/>
          <a:p>
            <a:r>
              <a:rPr lang="en-GB" dirty="0"/>
              <a:t>Determining Islamic Dates - moonsighting</a:t>
            </a:r>
          </a:p>
        </p:txBody>
      </p:sp>
      <p:sp>
        <p:nvSpPr>
          <p:cNvPr id="3" name="Content Placeholder 2">
            <a:extLst>
              <a:ext uri="{FF2B5EF4-FFF2-40B4-BE49-F238E27FC236}">
                <a16:creationId xmlns:a16="http://schemas.microsoft.com/office/drawing/2014/main" id="{0D61C2FF-A939-45BD-A604-BCEBCFC6BD69}"/>
              </a:ext>
            </a:extLst>
          </p:cNvPr>
          <p:cNvSpPr>
            <a:spLocks noGrp="1"/>
          </p:cNvSpPr>
          <p:nvPr>
            <p:ph idx="1"/>
          </p:nvPr>
        </p:nvSpPr>
        <p:spPr>
          <a:xfrm>
            <a:off x="403911" y="1853924"/>
            <a:ext cx="11361991" cy="4453570"/>
          </a:xfrm>
        </p:spPr>
        <p:txBody>
          <a:bodyPr>
            <a:noAutofit/>
          </a:bodyPr>
          <a:lstStyle/>
          <a:p>
            <a:r>
              <a:rPr lang="en-GB" sz="2500" dirty="0"/>
              <a:t>The Prophet (SAW) said:  </a:t>
            </a:r>
            <a:r>
              <a:rPr lang="en-GB" sz="2500" i="1" dirty="0"/>
              <a:t>“Fast by seeing it (the moon) and end the fast by seeing it” </a:t>
            </a:r>
            <a:r>
              <a:rPr lang="en-GB" sz="2500" dirty="0"/>
              <a:t>[Bukhari &amp; Muslim]</a:t>
            </a:r>
          </a:p>
          <a:p>
            <a:r>
              <a:rPr lang="en-GB" sz="2500" dirty="0"/>
              <a:t>Although this hadith seems clear-cut, in the modern era of telescopes and satellites, Ulama have differed about whether to rely solely on moonsighting by the eyes, or using modern equipment to sight it. </a:t>
            </a:r>
          </a:p>
          <a:p>
            <a:r>
              <a:rPr lang="en-GB" sz="2500" dirty="0"/>
              <a:t>The majority say it is permissible to use instruments to sight the moon which is </a:t>
            </a:r>
            <a:r>
              <a:rPr lang="en-GB" sz="2500" b="1" dirty="0"/>
              <a:t>present</a:t>
            </a:r>
            <a:r>
              <a:rPr lang="en-GB" sz="2500" dirty="0"/>
              <a:t>, although we should avoid it to predict the moon definitively, and we should avoid using it to rule out sighting by the naked eye.</a:t>
            </a:r>
          </a:p>
          <a:p>
            <a:r>
              <a:rPr lang="en-GB" sz="2500" dirty="0"/>
              <a:t>Q) Can we use the sighting of another country for our own? E.g. Saudi or Morocco</a:t>
            </a:r>
          </a:p>
        </p:txBody>
      </p:sp>
    </p:spTree>
    <p:extLst>
      <p:ext uri="{BB962C8B-B14F-4D97-AF65-F5344CB8AC3E}">
        <p14:creationId xmlns:p14="http://schemas.microsoft.com/office/powerpoint/2010/main" val="34793729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188F8-3B52-450A-9E07-E818BE46B7A4}"/>
              </a:ext>
            </a:extLst>
          </p:cNvPr>
          <p:cNvSpPr>
            <a:spLocks noGrp="1"/>
          </p:cNvSpPr>
          <p:nvPr>
            <p:ph type="title"/>
          </p:nvPr>
        </p:nvSpPr>
        <p:spPr/>
        <p:txBody>
          <a:bodyPr/>
          <a:lstStyle/>
          <a:p>
            <a:r>
              <a:rPr lang="en-GB" dirty="0"/>
              <a:t>Origin of the </a:t>
            </a:r>
            <a:r>
              <a:rPr lang="en-GB" dirty="0" err="1"/>
              <a:t>islamic</a:t>
            </a:r>
            <a:r>
              <a:rPr lang="en-GB" dirty="0"/>
              <a:t> new year</a:t>
            </a:r>
          </a:p>
        </p:txBody>
      </p:sp>
      <p:sp>
        <p:nvSpPr>
          <p:cNvPr id="3" name="Content Placeholder 2">
            <a:extLst>
              <a:ext uri="{FF2B5EF4-FFF2-40B4-BE49-F238E27FC236}">
                <a16:creationId xmlns:a16="http://schemas.microsoft.com/office/drawing/2014/main" id="{948E8921-FDE3-40BC-9940-B596126FCF26}"/>
              </a:ext>
            </a:extLst>
          </p:cNvPr>
          <p:cNvSpPr>
            <a:spLocks noGrp="1"/>
          </p:cNvSpPr>
          <p:nvPr>
            <p:ph idx="1"/>
          </p:nvPr>
        </p:nvSpPr>
        <p:spPr/>
        <p:txBody>
          <a:bodyPr>
            <a:noAutofit/>
          </a:bodyPr>
          <a:lstStyle/>
          <a:p>
            <a:pPr marL="0" indent="0" algn="just">
              <a:buNone/>
            </a:pPr>
            <a:r>
              <a:rPr lang="en-GB" sz="2100" dirty="0"/>
              <a:t>The Islamic Calendar was started by the Ameer al-Mu’mineen Sayyiduna Umar (RA) in 16 AH/ 637 CE [Al-Tabari: Tarikh Al-</a:t>
            </a:r>
            <a:r>
              <a:rPr lang="en-GB" sz="2100" dirty="0" err="1"/>
              <a:t>Rusul</a:t>
            </a:r>
            <a:r>
              <a:rPr lang="en-GB" sz="2100" dirty="0"/>
              <a:t> 5/22 &amp; Ibn Sa‘d: </a:t>
            </a:r>
            <a:r>
              <a:rPr lang="en-GB" sz="2100" dirty="0" err="1"/>
              <a:t>Tabaqat</a:t>
            </a:r>
            <a:r>
              <a:rPr lang="en-GB" sz="2100" dirty="0"/>
              <a:t> Al- Kubra 3/281].</a:t>
            </a:r>
          </a:p>
          <a:p>
            <a:pPr marL="0" indent="0" algn="just">
              <a:buNone/>
            </a:pPr>
            <a:r>
              <a:rPr lang="en-GB" sz="2100" dirty="0"/>
              <a:t>Some suggestions for when the calendar should start:</a:t>
            </a:r>
          </a:p>
          <a:p>
            <a:pPr algn="just"/>
            <a:r>
              <a:rPr lang="en-GB" sz="2100" dirty="0"/>
              <a:t>Birth of Nabi S – exact dates not preserved </a:t>
            </a:r>
          </a:p>
          <a:p>
            <a:pPr algn="just"/>
            <a:r>
              <a:rPr lang="en-GB" sz="2100" dirty="0"/>
              <a:t>Start of Prophethood – exact dates not preserved </a:t>
            </a:r>
          </a:p>
          <a:p>
            <a:pPr algn="just"/>
            <a:r>
              <a:rPr lang="en-GB" sz="2100" dirty="0"/>
              <a:t>Hijrah to Madinah – explain </a:t>
            </a:r>
          </a:p>
          <a:p>
            <a:pPr algn="just"/>
            <a:r>
              <a:rPr lang="en-GB" sz="2100" dirty="0"/>
              <a:t>Death of Nabi S – because it was a sad moment and would rekindle the emotions</a:t>
            </a:r>
          </a:p>
          <a:p>
            <a:pPr marL="0" indent="0" algn="just">
              <a:buNone/>
            </a:pPr>
            <a:r>
              <a:rPr lang="en-GB" sz="2100" dirty="0"/>
              <a:t>Caliph Umar (RA) is reported to have remarked:  </a:t>
            </a:r>
            <a:r>
              <a:rPr lang="en-GB" sz="2100" i="1" dirty="0"/>
              <a:t>“The Hijrah has separated truth from falsehood, therefore, let it become the start of the Era</a:t>
            </a:r>
            <a:r>
              <a:rPr lang="en-GB" sz="2100" dirty="0"/>
              <a:t>“ [</a:t>
            </a:r>
            <a:r>
              <a:rPr lang="en-GB" sz="2100" dirty="0" err="1"/>
              <a:t>Fath</a:t>
            </a:r>
            <a:r>
              <a:rPr lang="en-GB" sz="2100" dirty="0"/>
              <a:t> al-Bari]</a:t>
            </a:r>
          </a:p>
        </p:txBody>
      </p:sp>
    </p:spTree>
    <p:extLst>
      <p:ext uri="{BB962C8B-B14F-4D97-AF65-F5344CB8AC3E}">
        <p14:creationId xmlns:p14="http://schemas.microsoft.com/office/powerpoint/2010/main" val="17555404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9121F9-FAC3-4485-A650-F705BD6FF2BC}"/>
              </a:ext>
            </a:extLst>
          </p:cNvPr>
          <p:cNvSpPr>
            <a:spLocks noGrp="1"/>
          </p:cNvSpPr>
          <p:nvPr>
            <p:ph type="title"/>
          </p:nvPr>
        </p:nvSpPr>
        <p:spPr/>
        <p:txBody>
          <a:bodyPr/>
          <a:lstStyle/>
          <a:p>
            <a:r>
              <a:rPr lang="en-GB" dirty="0"/>
              <a:t>Muharram: a sacred month</a:t>
            </a:r>
          </a:p>
        </p:txBody>
      </p:sp>
      <p:sp>
        <p:nvSpPr>
          <p:cNvPr id="3" name="Content Placeholder 2">
            <a:extLst>
              <a:ext uri="{FF2B5EF4-FFF2-40B4-BE49-F238E27FC236}">
                <a16:creationId xmlns:a16="http://schemas.microsoft.com/office/drawing/2014/main" id="{9D241599-A4E8-4606-AF61-5AFEE3BA8BA2}"/>
              </a:ext>
            </a:extLst>
          </p:cNvPr>
          <p:cNvSpPr>
            <a:spLocks noGrp="1"/>
          </p:cNvSpPr>
          <p:nvPr>
            <p:ph idx="1"/>
          </p:nvPr>
        </p:nvSpPr>
        <p:spPr>
          <a:xfrm>
            <a:off x="581192" y="2357778"/>
            <a:ext cx="11029615" cy="3678303"/>
          </a:xfrm>
        </p:spPr>
        <p:txBody>
          <a:bodyPr>
            <a:noAutofit/>
          </a:bodyPr>
          <a:lstStyle/>
          <a:p>
            <a:pPr algn="just"/>
            <a:r>
              <a:rPr lang="en-GB" sz="2500" dirty="0"/>
              <a:t>One of the four sacred months</a:t>
            </a:r>
          </a:p>
          <a:p>
            <a:pPr algn="just"/>
            <a:r>
              <a:rPr lang="en-GB" sz="2500" i="1" dirty="0"/>
              <a:t>“The number of months in the sight of Allah is twelve (in a year) so ordained by Him the day He created the heavens and the earth; of them four are sacred; that is the straight usage. So wrong not yourselves therein…”</a:t>
            </a:r>
            <a:r>
              <a:rPr lang="en-GB" sz="2500" dirty="0"/>
              <a:t> [Surat at-</a:t>
            </a:r>
            <a:r>
              <a:rPr lang="en-GB" sz="2500" dirty="0" err="1"/>
              <a:t>Taubah</a:t>
            </a:r>
            <a:r>
              <a:rPr lang="en-GB" sz="2500" dirty="0"/>
              <a:t>, 9:36]</a:t>
            </a:r>
          </a:p>
          <a:p>
            <a:pPr algn="just"/>
            <a:r>
              <a:rPr lang="en-GB" sz="2500" dirty="0"/>
              <a:t>Four of the sacred months in Islamic calendar are: </a:t>
            </a:r>
          </a:p>
          <a:p>
            <a:pPr marL="514350" indent="-514350" algn="just">
              <a:buAutoNum type="arabicPeriod"/>
            </a:pPr>
            <a:r>
              <a:rPr lang="en-GB" sz="2500" dirty="0" err="1"/>
              <a:t>Zil-Qadah</a:t>
            </a:r>
            <a:r>
              <a:rPr lang="en-GB" sz="2500" dirty="0"/>
              <a:t>, </a:t>
            </a:r>
          </a:p>
          <a:p>
            <a:pPr marL="514350" indent="-514350" algn="just">
              <a:buAutoNum type="arabicPeriod"/>
            </a:pPr>
            <a:r>
              <a:rPr lang="en-GB" sz="2500" dirty="0" err="1"/>
              <a:t>Zil-Hijjah</a:t>
            </a:r>
            <a:r>
              <a:rPr lang="en-GB" sz="2500" dirty="0"/>
              <a:t>, </a:t>
            </a:r>
          </a:p>
          <a:p>
            <a:pPr marL="514350" indent="-514350" algn="just">
              <a:buAutoNum type="arabicPeriod"/>
            </a:pPr>
            <a:r>
              <a:rPr lang="en-GB" sz="2500" dirty="0"/>
              <a:t>Muharram </a:t>
            </a:r>
          </a:p>
          <a:p>
            <a:pPr marL="514350" indent="-514350" algn="just">
              <a:buAutoNum type="arabicPeriod"/>
            </a:pPr>
            <a:r>
              <a:rPr lang="en-GB" sz="2500" dirty="0"/>
              <a:t>Rajab.</a:t>
            </a:r>
          </a:p>
        </p:txBody>
      </p:sp>
    </p:spTree>
    <p:extLst>
      <p:ext uri="{BB962C8B-B14F-4D97-AF65-F5344CB8AC3E}">
        <p14:creationId xmlns:p14="http://schemas.microsoft.com/office/powerpoint/2010/main" val="25531855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4708B7-633C-40BD-92C0-71C0E0E5183F}"/>
              </a:ext>
            </a:extLst>
          </p:cNvPr>
          <p:cNvSpPr>
            <a:spLocks noGrp="1"/>
          </p:cNvSpPr>
          <p:nvPr>
            <p:ph type="title"/>
          </p:nvPr>
        </p:nvSpPr>
        <p:spPr/>
        <p:txBody>
          <a:bodyPr/>
          <a:lstStyle/>
          <a:p>
            <a:r>
              <a:rPr lang="en-GB" dirty="0"/>
              <a:t>The uniqueness of sacred days and places</a:t>
            </a:r>
          </a:p>
        </p:txBody>
      </p:sp>
      <p:sp>
        <p:nvSpPr>
          <p:cNvPr id="3" name="Content Placeholder 2">
            <a:extLst>
              <a:ext uri="{FF2B5EF4-FFF2-40B4-BE49-F238E27FC236}">
                <a16:creationId xmlns:a16="http://schemas.microsoft.com/office/drawing/2014/main" id="{02CBDCC3-4006-4D6C-BF62-44FB9C0ED7F7}"/>
              </a:ext>
            </a:extLst>
          </p:cNvPr>
          <p:cNvSpPr>
            <a:spLocks noGrp="1"/>
          </p:cNvSpPr>
          <p:nvPr>
            <p:ph idx="1"/>
          </p:nvPr>
        </p:nvSpPr>
        <p:spPr>
          <a:xfrm>
            <a:off x="581192" y="2180496"/>
            <a:ext cx="11029615" cy="3975348"/>
          </a:xfrm>
        </p:spPr>
        <p:txBody>
          <a:bodyPr>
            <a:normAutofit/>
          </a:bodyPr>
          <a:lstStyle/>
          <a:p>
            <a:pPr marL="0" indent="0" algn="just">
              <a:buNone/>
            </a:pPr>
            <a:r>
              <a:rPr lang="en-GB" sz="2700" dirty="0"/>
              <a:t>‘</a:t>
            </a:r>
            <a:r>
              <a:rPr lang="en-GB" sz="2700" dirty="0" err="1"/>
              <a:t>Izz</a:t>
            </a:r>
            <a:r>
              <a:rPr lang="en-GB" sz="2700" dirty="0"/>
              <a:t> ibn ‘Abd </a:t>
            </a:r>
            <a:r>
              <a:rPr lang="en-GB" sz="2700" dirty="0" err="1"/>
              <a:t>il</a:t>
            </a:r>
            <a:r>
              <a:rPr lang="en-GB" sz="2700" dirty="0"/>
              <a:t>-Salaam (RA) said:  </a:t>
            </a:r>
          </a:p>
          <a:p>
            <a:pPr marL="0" indent="0" algn="just">
              <a:buNone/>
            </a:pPr>
            <a:r>
              <a:rPr lang="en-GB" sz="2700" i="1" dirty="0"/>
              <a:t>“Times and places may be given preferred status in two ways, either temporal or religious/spiritual. With regard to the latter, this is because Allah bestows His generosity on His slaves at those times or in those places, by giving a greater reward for deeds done, such as giving a greater reward for fasting in Ramadan than for fasting at all other times, and also on the day of 'Ashura, the virtue of which is due to Allah’s generosity and kindness towards His slaves on that day…” </a:t>
            </a:r>
          </a:p>
          <a:p>
            <a:pPr marL="0" indent="0" algn="just">
              <a:buNone/>
            </a:pPr>
            <a:r>
              <a:rPr lang="en-GB" sz="2700" dirty="0"/>
              <a:t>[</a:t>
            </a:r>
            <a:r>
              <a:rPr lang="en-GB" sz="2700" dirty="0" err="1"/>
              <a:t>Qawaa’id</a:t>
            </a:r>
            <a:r>
              <a:rPr lang="en-GB" sz="2700" dirty="0"/>
              <a:t> al-</a:t>
            </a:r>
            <a:r>
              <a:rPr lang="en-GB" sz="2700" dirty="0" err="1"/>
              <a:t>Ahkaam</a:t>
            </a:r>
            <a:r>
              <a:rPr lang="en-GB" sz="2700" dirty="0"/>
              <a:t>, 1/38]</a:t>
            </a:r>
          </a:p>
        </p:txBody>
      </p:sp>
    </p:spTree>
    <p:extLst>
      <p:ext uri="{BB962C8B-B14F-4D97-AF65-F5344CB8AC3E}">
        <p14:creationId xmlns:p14="http://schemas.microsoft.com/office/powerpoint/2010/main" val="9915074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A9F260-54D6-4B83-9276-E492A2186873}"/>
              </a:ext>
            </a:extLst>
          </p:cNvPr>
          <p:cNvSpPr>
            <a:spLocks noGrp="1"/>
          </p:cNvSpPr>
          <p:nvPr>
            <p:ph type="title"/>
          </p:nvPr>
        </p:nvSpPr>
        <p:spPr/>
        <p:txBody>
          <a:bodyPr/>
          <a:lstStyle/>
          <a:p>
            <a:r>
              <a:rPr lang="en-GB" dirty="0"/>
              <a:t>Some Past events in </a:t>
            </a:r>
            <a:r>
              <a:rPr lang="en-GB" dirty="0" err="1"/>
              <a:t>muharram</a:t>
            </a:r>
            <a:endParaRPr lang="en-GB" dirty="0"/>
          </a:p>
        </p:txBody>
      </p:sp>
      <p:sp>
        <p:nvSpPr>
          <p:cNvPr id="3" name="Content Placeholder 2">
            <a:extLst>
              <a:ext uri="{FF2B5EF4-FFF2-40B4-BE49-F238E27FC236}">
                <a16:creationId xmlns:a16="http://schemas.microsoft.com/office/drawing/2014/main" id="{D2C0A6A1-0F9C-4232-B362-A49EFA742FC3}"/>
              </a:ext>
            </a:extLst>
          </p:cNvPr>
          <p:cNvSpPr>
            <a:spLocks noGrp="1"/>
          </p:cNvSpPr>
          <p:nvPr>
            <p:ph idx="1"/>
          </p:nvPr>
        </p:nvSpPr>
        <p:spPr/>
        <p:txBody>
          <a:bodyPr>
            <a:normAutofit/>
          </a:bodyPr>
          <a:lstStyle/>
          <a:p>
            <a:r>
              <a:rPr lang="en-GB" sz="3500" dirty="0"/>
              <a:t>The escape of Sayyiduna Musa AS from </a:t>
            </a:r>
            <a:r>
              <a:rPr lang="en-GB" sz="3500" dirty="0" err="1"/>
              <a:t>Firaun’s</a:t>
            </a:r>
            <a:r>
              <a:rPr lang="en-GB" sz="3500" dirty="0"/>
              <a:t> army (10</a:t>
            </a:r>
            <a:r>
              <a:rPr lang="en-GB" sz="3500" baseline="30000" dirty="0"/>
              <a:t>th</a:t>
            </a:r>
            <a:r>
              <a:rPr lang="en-GB" sz="3500" dirty="0"/>
              <a:t> Muharram)</a:t>
            </a:r>
          </a:p>
          <a:p>
            <a:r>
              <a:rPr lang="en-GB" sz="3500" dirty="0" err="1"/>
              <a:t>Martyrdon</a:t>
            </a:r>
            <a:r>
              <a:rPr lang="en-GB" sz="3500" dirty="0"/>
              <a:t> of Sayyiduna Umar RA (1</a:t>
            </a:r>
            <a:r>
              <a:rPr lang="en-GB" sz="3500" baseline="30000" dirty="0"/>
              <a:t>st</a:t>
            </a:r>
            <a:r>
              <a:rPr lang="en-GB" sz="3500" dirty="0"/>
              <a:t> Muharram)</a:t>
            </a:r>
          </a:p>
          <a:p>
            <a:r>
              <a:rPr lang="en-GB" sz="3500" dirty="0" err="1"/>
              <a:t>Martyrdon</a:t>
            </a:r>
            <a:r>
              <a:rPr lang="en-GB" sz="3500" dirty="0"/>
              <a:t> of Sayyiduna Husain RA and his family (10</a:t>
            </a:r>
            <a:r>
              <a:rPr lang="en-GB" sz="3500" baseline="30000" dirty="0"/>
              <a:t>th</a:t>
            </a:r>
            <a:r>
              <a:rPr lang="en-GB" sz="3500" dirty="0"/>
              <a:t> Muharram)</a:t>
            </a:r>
          </a:p>
        </p:txBody>
      </p:sp>
    </p:spTree>
    <p:extLst>
      <p:ext uri="{BB962C8B-B14F-4D97-AF65-F5344CB8AC3E}">
        <p14:creationId xmlns:p14="http://schemas.microsoft.com/office/powerpoint/2010/main" val="6042827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FDFCD-A46C-44D2-AF9C-1A25263C9EAE}"/>
              </a:ext>
            </a:extLst>
          </p:cNvPr>
          <p:cNvSpPr>
            <a:spLocks noGrp="1"/>
          </p:cNvSpPr>
          <p:nvPr>
            <p:ph type="title"/>
          </p:nvPr>
        </p:nvSpPr>
        <p:spPr/>
        <p:txBody>
          <a:bodyPr/>
          <a:lstStyle/>
          <a:p>
            <a:r>
              <a:rPr lang="en-GB" dirty="0"/>
              <a:t>The 10</a:t>
            </a:r>
            <a:r>
              <a:rPr lang="en-GB" baseline="30000" dirty="0"/>
              <a:t>th</a:t>
            </a:r>
            <a:r>
              <a:rPr lang="en-GB" dirty="0"/>
              <a:t> of </a:t>
            </a:r>
            <a:r>
              <a:rPr lang="en-GB" dirty="0" err="1"/>
              <a:t>muharram</a:t>
            </a:r>
            <a:r>
              <a:rPr lang="en-GB" dirty="0"/>
              <a:t> – </a:t>
            </a:r>
            <a:r>
              <a:rPr lang="en-GB" dirty="0" err="1"/>
              <a:t>ashura</a:t>
            </a:r>
            <a:endParaRPr lang="en-GB" dirty="0"/>
          </a:p>
        </p:txBody>
      </p:sp>
      <p:sp>
        <p:nvSpPr>
          <p:cNvPr id="3" name="Content Placeholder 2">
            <a:extLst>
              <a:ext uri="{FF2B5EF4-FFF2-40B4-BE49-F238E27FC236}">
                <a16:creationId xmlns:a16="http://schemas.microsoft.com/office/drawing/2014/main" id="{28FA29A1-715A-410B-A631-C742A72E7FAB}"/>
              </a:ext>
            </a:extLst>
          </p:cNvPr>
          <p:cNvSpPr>
            <a:spLocks noGrp="1"/>
          </p:cNvSpPr>
          <p:nvPr>
            <p:ph idx="1"/>
          </p:nvPr>
        </p:nvSpPr>
        <p:spPr>
          <a:xfrm>
            <a:off x="382556" y="1912776"/>
            <a:ext cx="11228252" cy="4243068"/>
          </a:xfrm>
        </p:spPr>
        <p:txBody>
          <a:bodyPr>
            <a:normAutofit/>
          </a:bodyPr>
          <a:lstStyle/>
          <a:p>
            <a:pPr algn="just"/>
            <a:r>
              <a:rPr lang="en-GB" sz="2500" dirty="0"/>
              <a:t>Ashura, literally means the “Tenth” in Arabic</a:t>
            </a:r>
          </a:p>
          <a:p>
            <a:pPr algn="just"/>
            <a:r>
              <a:rPr lang="en-GB" sz="2500" dirty="0"/>
              <a:t>Sayyiduna Abdullah Ibn ‘Abbas (RA) said: </a:t>
            </a:r>
            <a:r>
              <a:rPr lang="en-GB" sz="2500" i="1" dirty="0"/>
              <a:t>“The Prophet (SAW) came to Madinah and saw the Jews fasting on the day of 'Ashura. He said, ‘What is this?’ They said, ‘This is a righteous day, it is the day when Allah saved the Banu </a:t>
            </a:r>
            <a:r>
              <a:rPr lang="en-GB" sz="2500" i="1" dirty="0" err="1"/>
              <a:t>Isra’il</a:t>
            </a:r>
            <a:r>
              <a:rPr lang="en-GB" sz="2500" i="1" dirty="0"/>
              <a:t> from their enemies, so Moosa (AS) fasted on this day.’ He said, ‘We have more right to Moosa than you,’ so he fasted on that day and commanded [the Muslims] to fast on that day.”  </a:t>
            </a:r>
            <a:r>
              <a:rPr lang="en-GB" sz="2500" dirty="0"/>
              <a:t>[Bukhari, 1865]</a:t>
            </a:r>
          </a:p>
          <a:p>
            <a:pPr algn="just"/>
            <a:r>
              <a:rPr lang="en-GB" sz="2500" dirty="0"/>
              <a:t>A version narrated by Imam Ahmad adds: </a:t>
            </a:r>
            <a:r>
              <a:rPr lang="en-GB" sz="2500" i="1" dirty="0"/>
              <a:t>“This is the day on which the Ark settled on Mount Judi, so </a:t>
            </a:r>
            <a:r>
              <a:rPr lang="en-GB" sz="2500" i="1" dirty="0" err="1"/>
              <a:t>Nuh</a:t>
            </a:r>
            <a:r>
              <a:rPr lang="en-GB" sz="2500" i="1" dirty="0"/>
              <a:t> (AS) fasted this day in thanksgiving</a:t>
            </a:r>
            <a:r>
              <a:rPr lang="en-GB" sz="2500" dirty="0"/>
              <a:t>.” </a:t>
            </a:r>
          </a:p>
        </p:txBody>
      </p:sp>
    </p:spTree>
    <p:extLst>
      <p:ext uri="{BB962C8B-B14F-4D97-AF65-F5344CB8AC3E}">
        <p14:creationId xmlns:p14="http://schemas.microsoft.com/office/powerpoint/2010/main" val="884138381"/>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1A3260"/>
      </a:accent1>
      <a:accent2>
        <a:srgbClr val="4590B8"/>
      </a:accent2>
      <a:accent3>
        <a:srgbClr val="45CBE8"/>
      </a:accent3>
      <a:accent4>
        <a:srgbClr val="969FA7"/>
      </a:accent4>
      <a:accent5>
        <a:srgbClr val="A2C777"/>
      </a:accent5>
      <a:accent6>
        <a:srgbClr val="42955F"/>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66F1C100-1D2B-4BEA-AD01-C4F230B3B965}"/>
    </a:ext>
  </a:extLst>
</a:theme>
</file>

<file path=docProps/app.xml><?xml version="1.0" encoding="utf-8"?>
<Properties xmlns="http://schemas.openxmlformats.org/officeDocument/2006/extended-properties" xmlns:vt="http://schemas.openxmlformats.org/officeDocument/2006/docPropsVTypes">
  <TotalTime>0</TotalTime>
  <Words>5323</Words>
  <Application>Microsoft Office PowerPoint</Application>
  <PresentationFormat>Widescreen</PresentationFormat>
  <Paragraphs>193</Paragraphs>
  <Slides>37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37</vt:i4>
      </vt:variant>
    </vt:vector>
  </HeadingPairs>
  <TitlesOfParts>
    <vt:vector size="40" baseType="lpstr">
      <vt:lpstr>Gill Sans MT</vt:lpstr>
      <vt:lpstr>Wingdings 2</vt:lpstr>
      <vt:lpstr>Dividend</vt:lpstr>
      <vt:lpstr>Muharram: the islamic new year </vt:lpstr>
      <vt:lpstr>contents</vt:lpstr>
      <vt:lpstr>The islamic calendar</vt:lpstr>
      <vt:lpstr>Determining Islamic Dates - moonsighting</vt:lpstr>
      <vt:lpstr>Origin of the islamic new year</vt:lpstr>
      <vt:lpstr>Muharram: a sacred month</vt:lpstr>
      <vt:lpstr>The uniqueness of sacred days and places</vt:lpstr>
      <vt:lpstr>Some Past events in muharram</vt:lpstr>
      <vt:lpstr>The 10th of muharram – ashura</vt:lpstr>
      <vt:lpstr>Fasting in muharram – before islam</vt:lpstr>
      <vt:lpstr>Fasting on 10th Muharram</vt:lpstr>
      <vt:lpstr>Fasting on multiple days</vt:lpstr>
      <vt:lpstr>10th Muharram bid’ats</vt:lpstr>
      <vt:lpstr>10th muharram myths</vt:lpstr>
      <vt:lpstr>Spending on the family on ashura</vt:lpstr>
      <vt:lpstr>Break – Questions?</vt:lpstr>
      <vt:lpstr>Karbala – the martyrdom of Sayyiduna Husain RA</vt:lpstr>
      <vt:lpstr>A background/ context of the events before karbala the rule of the Umayyads (Sayyiduna Mu’awiyah ra)</vt:lpstr>
      <vt:lpstr>The rule of Sayyiduna Mu’awiyah RA</vt:lpstr>
      <vt:lpstr>The rule of Yazid b. mu’awiyah</vt:lpstr>
      <vt:lpstr>Our opinion of Sayyiduna Mu’awiyah RA</vt:lpstr>
      <vt:lpstr>Muslim bin Aqeel RA – Husain RA’s scout in kufa</vt:lpstr>
      <vt:lpstr>Muslim b. Aqeel vs ubaidullah b. Ziyad – the stand-off</vt:lpstr>
      <vt:lpstr>Sayyiduna husain’s ra journey to kufa</vt:lpstr>
      <vt:lpstr>Yazid’s command to ubaidullah b. ziyad </vt:lpstr>
      <vt:lpstr>What transpired in karbala</vt:lpstr>
      <vt:lpstr>9th muharram - preparation</vt:lpstr>
      <vt:lpstr>10th muharram – the battle</vt:lpstr>
      <vt:lpstr>10th Muharram - The battle itself</vt:lpstr>
      <vt:lpstr>After the battle</vt:lpstr>
      <vt:lpstr>The shia</vt:lpstr>
      <vt:lpstr>Cursing/ praising yazeed</vt:lpstr>
      <vt:lpstr>Virtues of Sayyiduna Husain RA hadiths collated by imam Tirmidhi RA</vt:lpstr>
      <vt:lpstr>Mourning the death of Sayyiduna Husain RA</vt:lpstr>
      <vt:lpstr>Lessons from the martyrdom of Husain RA</vt:lpstr>
      <vt:lpstr>Additional reading material</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Muharram: the islamic new year </dc:title>
  <dc:creator>Abdullah Patel</dc:creator>
  <cp:lastModifiedBy>Abdullah Patel</cp:lastModifiedBy>
  <cp:revision>5</cp:revision>
  <dcterms:created xsi:type="dcterms:W3CDTF">2019-09-07T15:50:24Z</dcterms:created>
  <dcterms:modified xsi:type="dcterms:W3CDTF">2025-07-05T01:26:14Z</dcterms:modified>
</cp:coreProperties>
</file>